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6"/>
  </p:notesMasterIdLst>
  <p:sldIdLst>
    <p:sldId id="265" r:id="rId5"/>
  </p:sldIdLst>
  <p:sldSz cx="6858000" cy="9906000" type="A4"/>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FFF"/>
    <a:srgbClr val="E7E5FF"/>
    <a:srgbClr val="CCCCFF"/>
    <a:srgbClr val="912C27"/>
    <a:srgbClr val="952346"/>
    <a:srgbClr val="A75511"/>
    <a:srgbClr val="FDDACD"/>
    <a:srgbClr val="942424"/>
    <a:srgbClr val="600082"/>
    <a:srgbClr val="7800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78" autoAdjust="0"/>
    <p:restoredTop sz="94731"/>
  </p:normalViewPr>
  <p:slideViewPr>
    <p:cSldViewPr snapToGrid="0">
      <p:cViewPr varScale="1">
        <p:scale>
          <a:sx n="69" d="100"/>
          <a:sy n="69" d="100"/>
        </p:scale>
        <p:origin x="1854" y="66"/>
      </p:cViewPr>
      <p:guideLst>
        <p:guide orient="horz" pos="312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275402" cy="33834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9200" y="0"/>
            <a:ext cx="4275402" cy="338348"/>
          </a:xfrm>
          <a:prstGeom prst="rect">
            <a:avLst/>
          </a:prstGeom>
        </p:spPr>
        <p:txBody>
          <a:bodyPr vert="horz" lIns="91412" tIns="45706" rIns="91412" bIns="45706" rtlCol="0"/>
          <a:lstStyle>
            <a:lvl1pPr algn="r">
              <a:defRPr sz="1200"/>
            </a:lvl1pPr>
          </a:lstStyle>
          <a:p>
            <a:fld id="{FFDA36EF-65B1-8045-829D-F56BD3E121E4}" type="datetimeFigureOut">
              <a:rPr kumimoji="1" lang="ja-JP" altLang="en-US" smtClean="0"/>
              <a:t>2026/6/4</a:t>
            </a:fld>
            <a:endParaRPr kumimoji="1" lang="ja-JP" altLang="en-US"/>
          </a:p>
        </p:txBody>
      </p:sp>
      <p:sp>
        <p:nvSpPr>
          <p:cNvPr id="4" name="スライド イメージ プレースホルダー 3"/>
          <p:cNvSpPr>
            <a:spLocks noGrp="1" noRot="1" noChangeAspect="1"/>
          </p:cNvSpPr>
          <p:nvPr>
            <p:ph type="sldImg" idx="2"/>
          </p:nvPr>
        </p:nvSpPr>
        <p:spPr>
          <a:xfrm>
            <a:off x="4146550" y="841375"/>
            <a:ext cx="1573213" cy="2273300"/>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986632" y="3241587"/>
            <a:ext cx="7893050" cy="2652206"/>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397419"/>
            <a:ext cx="4275402" cy="33834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9200" y="6397419"/>
            <a:ext cx="4275402" cy="338347"/>
          </a:xfrm>
          <a:prstGeom prst="rect">
            <a:avLst/>
          </a:prstGeom>
        </p:spPr>
        <p:txBody>
          <a:bodyPr vert="horz" lIns="91412" tIns="45706" rIns="91412" bIns="45706" rtlCol="0" anchor="b"/>
          <a:lstStyle>
            <a:lvl1pPr algn="r">
              <a:defRPr sz="1200"/>
            </a:lvl1pPr>
          </a:lstStyle>
          <a:p>
            <a:fld id="{DA005798-F4C5-C446-84F9-E255B13F16EA}" type="slidenum">
              <a:rPr kumimoji="1" lang="ja-JP" altLang="en-US" smtClean="0"/>
              <a:t>‹#›</a:t>
            </a:fld>
            <a:endParaRPr kumimoji="1" lang="ja-JP" altLang="en-US"/>
          </a:p>
        </p:txBody>
      </p:sp>
    </p:spTree>
    <p:extLst>
      <p:ext uri="{BB962C8B-B14F-4D97-AF65-F5344CB8AC3E}">
        <p14:creationId xmlns:p14="http://schemas.microsoft.com/office/powerpoint/2010/main" val="16696612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43C1E0CF-F8B6-4C66-95AB-00D57F94BF94}" type="slidenum">
              <a:rPr kumimoji="1" lang="ja-JP" altLang="en-US" smtClean="0"/>
              <a:t>1</a:t>
            </a:fld>
            <a:endParaRPr kumimoji="1" lang="ja-JP" altLang="en-US"/>
          </a:p>
        </p:txBody>
      </p:sp>
    </p:spTree>
    <p:extLst>
      <p:ext uri="{BB962C8B-B14F-4D97-AF65-F5344CB8AC3E}">
        <p14:creationId xmlns:p14="http://schemas.microsoft.com/office/powerpoint/2010/main" val="1121931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1278855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1518585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2411041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875150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2227883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4292411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2684192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3521484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1119469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2414095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DC14CA-79D4-474D-BE52-3A321783B643}" type="datetimeFigureOut">
              <a:rPr kumimoji="1" lang="ja-JP" altLang="en-US" smtClean="0"/>
              <a:t>2026/6/4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4196766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8DC14CA-79D4-474D-BE52-3A321783B643}" type="datetimeFigureOut">
              <a:rPr kumimoji="1" lang="ja-JP" altLang="en-US" smtClean="0"/>
              <a:t>2026/6/4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7EFCC99-107E-A24B-BED9-233FA0015A62}" type="slidenum">
              <a:rPr kumimoji="1" lang="ja-JP" altLang="en-US" smtClean="0"/>
              <a:t>‹#›</a:t>
            </a:fld>
            <a:endParaRPr kumimoji="1" lang="ja-JP" altLang="en-US"/>
          </a:p>
        </p:txBody>
      </p:sp>
    </p:spTree>
    <p:extLst>
      <p:ext uri="{BB962C8B-B14F-4D97-AF65-F5344CB8AC3E}">
        <p14:creationId xmlns:p14="http://schemas.microsoft.com/office/powerpoint/2010/main" val="3173823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4743EEB2-B8FA-0E4C-ABA8-09F84DE79F20}"/>
              </a:ext>
            </a:extLst>
          </p:cNvPr>
          <p:cNvSpPr/>
          <p:nvPr/>
        </p:nvSpPr>
        <p:spPr>
          <a:xfrm>
            <a:off x="-12606" y="2344068"/>
            <a:ext cx="6877882" cy="6875778"/>
          </a:xfrm>
          <a:prstGeom prst="rect">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400" dirty="0">
              <a:solidFill>
                <a:sysClr val="windowText" lastClr="000000"/>
              </a:solidFill>
              <a:latin typeface="Meiryo UI" panose="020B0604030504040204" pitchFamily="34" charset="-128"/>
              <a:ea typeface="Meiryo UI" panose="020B0604030504040204" pitchFamily="34" charset="-128"/>
            </a:endParaRPr>
          </a:p>
        </p:txBody>
      </p:sp>
      <p:sp>
        <p:nvSpPr>
          <p:cNvPr id="34" name="正方形/長方形 33">
            <a:extLst>
              <a:ext uri="{FF2B5EF4-FFF2-40B4-BE49-F238E27FC236}">
                <a16:creationId xmlns:a16="http://schemas.microsoft.com/office/drawing/2014/main" id="{EF5EAE04-C259-DA41-834C-49502164F748}"/>
              </a:ext>
            </a:extLst>
          </p:cNvPr>
          <p:cNvSpPr/>
          <p:nvPr/>
        </p:nvSpPr>
        <p:spPr>
          <a:xfrm>
            <a:off x="5332" y="1971662"/>
            <a:ext cx="6858000" cy="27211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2000" kern="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令和</a:t>
            </a:r>
            <a:r>
              <a:rPr lang="en-US" altLang="ja-JP"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8</a:t>
            </a:r>
            <a:r>
              <a:rPr lang="ja-JP" altLang="en-US"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年</a:t>
            </a:r>
            <a:r>
              <a:rPr lang="en-US" altLang="ja-JP"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3</a:t>
            </a:r>
            <a:r>
              <a:rPr lang="ja-JP" altLang="en-US"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月</a:t>
            </a:r>
            <a:r>
              <a:rPr lang="en-US" altLang="ja-JP"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27</a:t>
            </a:r>
            <a:r>
              <a:rPr lang="ja-JP" altLang="en-US"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日付け保医発</a:t>
            </a:r>
            <a:r>
              <a:rPr lang="en-US" altLang="ja-JP"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0327</a:t>
            </a:r>
            <a:r>
              <a:rPr lang="ja-JP" altLang="en-US"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第</a:t>
            </a:r>
            <a:r>
              <a:rPr lang="en-US" altLang="ja-JP"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2</a:t>
            </a:r>
            <a:r>
              <a:rPr lang="ja-JP" altLang="en-US"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号「「診療報酬請求書等の記載要領等について」の一部改正について」により、「厚生労働大臣が定める病院の診療報酬請求書等の記載要領について」が一部改正され、</a:t>
            </a:r>
            <a:r>
              <a:rPr lang="en-US" altLang="ja-JP" sz="2000" b="1" u="sng"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Ⅾ</a:t>
            </a:r>
            <a:r>
              <a:rPr lang="ja-JP" altLang="en-US" sz="2000" b="1" u="sng"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ＰＣレセプトを紙媒体により提出する場合のコーディングデータについて、オンライン送信が廃止されました。</a:t>
            </a:r>
            <a:endParaRPr lang="en-US" altLang="ja-JP" sz="2000" b="1" u="sng"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l"/>
            <a:endParaRPr lang="en-US" altLang="ja-JP"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l"/>
            <a:r>
              <a:rPr lang="ja-JP" altLang="en-US"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2000" b="1" u="sng"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令和</a:t>
            </a:r>
            <a:r>
              <a:rPr lang="en-US" altLang="ja-JP" sz="2000" b="1" u="sng" kern="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8</a:t>
            </a:r>
            <a:r>
              <a:rPr lang="ja-JP" altLang="en-US" sz="2000" b="1" u="sng"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年</a:t>
            </a:r>
            <a:r>
              <a:rPr lang="en-US" altLang="ja-JP" sz="2000" b="1" u="sng"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7</a:t>
            </a:r>
            <a:r>
              <a:rPr lang="ja-JP" altLang="en-US" sz="2000" b="1" u="sng" kern="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月請求分から</a:t>
            </a:r>
            <a:r>
              <a:rPr lang="en-US" altLang="ja-JP" sz="2000" b="1" u="sng" kern="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DPC</a:t>
            </a:r>
            <a:r>
              <a:rPr lang="ja-JP" altLang="en-US" sz="2000" b="1" u="sng" kern="0" dirty="0">
                <a:solidFill>
                  <a:srgbClr val="000000"/>
                </a:solidFill>
                <a:latin typeface="Meiryo UI" panose="020B0604030504040204" pitchFamily="50" charset="-128"/>
                <a:ea typeface="Meiryo UI" panose="020B0604030504040204" pitchFamily="50" charset="-128"/>
                <a:cs typeface="ＭＳ Ｐゴシック" panose="020B0600070205080204" pitchFamily="50" charset="-128"/>
              </a:rPr>
              <a:t>レセプトを紙媒体により提出する場合は、コーディングデータについても紙媒体で提出をお願いいたします。</a:t>
            </a:r>
            <a:endParaRPr lang="en-US" altLang="ja-JP" sz="20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4" name="角丸四角形 2">
            <a:extLst>
              <a:ext uri="{FF2B5EF4-FFF2-40B4-BE49-F238E27FC236}">
                <a16:creationId xmlns:a16="http://schemas.microsoft.com/office/drawing/2014/main" id="{E5FB882B-A8C1-0C4F-BA47-0B315AD865CC}"/>
              </a:ext>
            </a:extLst>
          </p:cNvPr>
          <p:cNvSpPr/>
          <p:nvPr/>
        </p:nvSpPr>
        <p:spPr>
          <a:xfrm>
            <a:off x="-17624" y="0"/>
            <a:ext cx="6875623" cy="585788"/>
          </a:xfrm>
          <a:prstGeom prst="roundRect">
            <a:avLst>
              <a:gd name="adj" fmla="val 0"/>
            </a:avLst>
          </a:prstGeom>
          <a:solidFill>
            <a:schemeClr val="accent6">
              <a:lumMod val="20000"/>
              <a:lumOff val="80000"/>
            </a:schemeClr>
          </a:solidFill>
          <a:ln>
            <a:noFill/>
          </a:ln>
        </p:spPr>
        <p:style>
          <a:lnRef idx="2">
            <a:schemeClr val="dk1"/>
          </a:lnRef>
          <a:fillRef idx="1">
            <a:schemeClr val="lt1"/>
          </a:fillRef>
          <a:effectRef idx="0">
            <a:schemeClr val="dk1"/>
          </a:effectRef>
          <a:fontRef idx="minor">
            <a:schemeClr val="dk1"/>
          </a:fontRef>
        </p:style>
        <p:txBody>
          <a:bodyPr rot="0" spcFirstLastPara="0" vert="horz" wrap="square" lIns="132080" tIns="66040" rIns="132080" bIns="66040" numCol="1" spcCol="0" rtlCol="0" fromWordArt="0" anchor="ctr" anchorCtr="0" forceAA="0" compatLnSpc="1">
            <a:prstTxWarp prst="textNoShape">
              <a:avLst/>
            </a:prstTxWarp>
            <a:noAutofit/>
          </a:bodyPr>
          <a:lstStyle/>
          <a:p>
            <a:pPr algn="ctr"/>
            <a:r>
              <a:rPr lang="ja-JP" altLang="en-US" sz="2000" b="1" kern="100" dirty="0">
                <a:latin typeface="Meiryo UI" panose="020B0604030504040204" pitchFamily="34" charset="-128"/>
                <a:ea typeface="Meiryo UI" panose="020B0604030504040204" pitchFamily="34" charset="-128"/>
                <a:cs typeface="Times New Roman" panose="02020603050405020304" pitchFamily="18" charset="0"/>
              </a:rPr>
              <a:t>オンライン請求システムをご利用の皆様へ</a:t>
            </a:r>
            <a:endParaRPr lang="en-US" altLang="ja-JP" sz="2000" b="1" kern="100" dirty="0">
              <a:latin typeface="Meiryo UI" panose="020B0604030504040204" pitchFamily="34" charset="-128"/>
              <a:ea typeface="Meiryo UI" panose="020B0604030504040204" pitchFamily="34" charset="-128"/>
              <a:cs typeface="Times New Roman" panose="02020603050405020304" pitchFamily="18" charset="0"/>
            </a:endParaRPr>
          </a:p>
        </p:txBody>
      </p:sp>
      <p:sp>
        <p:nvSpPr>
          <p:cNvPr id="28" name="角丸四角形 34">
            <a:extLst>
              <a:ext uri="{FF2B5EF4-FFF2-40B4-BE49-F238E27FC236}">
                <a16:creationId xmlns:a16="http://schemas.microsoft.com/office/drawing/2014/main" id="{4E94269D-C219-4074-8E1F-F384BC263444}"/>
              </a:ext>
            </a:extLst>
          </p:cNvPr>
          <p:cNvSpPr/>
          <p:nvPr/>
        </p:nvSpPr>
        <p:spPr>
          <a:xfrm>
            <a:off x="-19882" y="470519"/>
            <a:ext cx="6877882" cy="1481345"/>
          </a:xfrm>
          <a:prstGeom prst="roundRect">
            <a:avLst>
              <a:gd name="adj" fmla="val 0"/>
            </a:avLst>
          </a:prstGeom>
          <a:gradFill flip="none" rotWithShape="1">
            <a:gsLst>
              <a:gs pos="0">
                <a:srgbClr val="206A57">
                  <a:shade val="30000"/>
                  <a:satMod val="115000"/>
                </a:srgbClr>
              </a:gs>
              <a:gs pos="50000">
                <a:srgbClr val="206A57">
                  <a:shade val="67500"/>
                  <a:satMod val="115000"/>
                </a:srgbClr>
              </a:gs>
              <a:gs pos="100000">
                <a:srgbClr val="206A57">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お知らせ</a:t>
            </a:r>
            <a:r>
              <a:rPr lang="en-US" altLang="ja-JP"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a:t>
            </a:r>
          </a:p>
          <a:p>
            <a:pPr algn="ctr"/>
            <a:r>
              <a:rPr lang="ja-JP" altLang="en-US"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8</a:t>
            </a:r>
            <a:r>
              <a:rPr lang="ja-JP" altLang="en-US"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年</a:t>
            </a:r>
            <a:r>
              <a:rPr lang="en-US" altLang="ja-JP"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7</a:t>
            </a:r>
            <a:r>
              <a:rPr lang="ja-JP" altLang="en-US"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月請求からの紙媒体による</a:t>
            </a:r>
            <a:r>
              <a:rPr lang="en-US" altLang="ja-JP"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DPC</a:t>
            </a:r>
            <a:r>
              <a:rPr lang="ja-JP" altLang="en-US"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レセプト</a:t>
            </a:r>
          </a:p>
          <a:p>
            <a:pPr algn="ctr"/>
            <a:r>
              <a:rPr lang="ja-JP" altLang="en-US"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提出時のコーディングデータの取扱い</a:t>
            </a:r>
            <a:endParaRPr lang="en-US" altLang="ja-JP" sz="2400" b="1" kern="1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5" name="正方形/長方形 24">
            <a:extLst>
              <a:ext uri="{FF2B5EF4-FFF2-40B4-BE49-F238E27FC236}">
                <a16:creationId xmlns:a16="http://schemas.microsoft.com/office/drawing/2014/main" id="{B5526462-E933-430B-AFA7-6618E68876CC}"/>
              </a:ext>
            </a:extLst>
          </p:cNvPr>
          <p:cNvSpPr/>
          <p:nvPr/>
        </p:nvSpPr>
        <p:spPr>
          <a:xfrm>
            <a:off x="5332" y="9071028"/>
            <a:ext cx="6858000" cy="834972"/>
          </a:xfrm>
          <a:prstGeom prst="rect">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1912620" algn="l"/>
              </a:tabLst>
            </a:pPr>
            <a:r>
              <a:rPr kumimoji="1" lang="ja-JP" altLang="en-US" sz="1400" dirty="0">
                <a:solidFill>
                  <a:schemeClr val="tx1"/>
                </a:solidFill>
                <a:latin typeface="メイリオ" panose="020B0604030504040204" pitchFamily="50" charset="-128"/>
                <a:ea typeface="メイリオ" panose="020B0604030504040204" pitchFamily="50" charset="-128"/>
              </a:rPr>
              <a:t>          ご不明な点は、</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gn="ctr">
              <a:tabLst>
                <a:tab pos="1912620" algn="l"/>
              </a:tabLst>
            </a:pPr>
            <a:r>
              <a:rPr kumimoji="1" lang="ja-JP" altLang="en-US" sz="2000" b="1" dirty="0">
                <a:solidFill>
                  <a:schemeClr val="tx1"/>
                </a:solidFill>
                <a:latin typeface="メイリオ" panose="020B0604030504040204" pitchFamily="50" charset="-128"/>
                <a:ea typeface="メイリオ" panose="020B0604030504040204" pitchFamily="50" charset="-128"/>
              </a:rPr>
              <a:t>山梨県国民健康保険連合会</a:t>
            </a:r>
            <a:r>
              <a:rPr kumimoji="1" lang="ja-JP" altLang="en-US" sz="1400" dirty="0">
                <a:solidFill>
                  <a:schemeClr val="tx1"/>
                </a:solidFill>
                <a:latin typeface="メイリオ" panose="020B0604030504040204" pitchFamily="50" charset="-128"/>
                <a:ea typeface="メイリオ" panose="020B0604030504040204" pitchFamily="50" charset="-128"/>
              </a:rPr>
              <a:t>にお問い合わせください。</a:t>
            </a:r>
            <a:r>
              <a:rPr kumimoji="1" lang="ja-JP" altLang="en-US" sz="2400" dirty="0">
                <a:solidFill>
                  <a:schemeClr val="tx1"/>
                </a:solidFill>
                <a:latin typeface="メイリオ" panose="020B0604030504040204" pitchFamily="50" charset="-128"/>
                <a:ea typeface="メイリオ" panose="020B0604030504040204" pitchFamily="50" charset="-128"/>
              </a:rPr>
              <a:t>     </a:t>
            </a:r>
            <a:r>
              <a:rPr kumimoji="1" lang="en-US" altLang="ja-JP" sz="2400" dirty="0">
                <a:solidFill>
                  <a:schemeClr val="tx1"/>
                </a:solidFill>
                <a:latin typeface="メイリオ" panose="020B0604030504040204" pitchFamily="50" charset="-128"/>
                <a:ea typeface="メイリオ" panose="020B0604030504040204" pitchFamily="50" charset="-128"/>
              </a:rPr>
              <a:t>      </a:t>
            </a:r>
          </a:p>
        </p:txBody>
      </p:sp>
      <p:sp>
        <p:nvSpPr>
          <p:cNvPr id="42" name="角丸四角形 50">
            <a:extLst>
              <a:ext uri="{FF2B5EF4-FFF2-40B4-BE49-F238E27FC236}">
                <a16:creationId xmlns:a16="http://schemas.microsoft.com/office/drawing/2014/main" id="{14F98915-C68B-4994-8BC3-0DEC4BAECC2D}"/>
              </a:ext>
            </a:extLst>
          </p:cNvPr>
          <p:cNvSpPr/>
          <p:nvPr/>
        </p:nvSpPr>
        <p:spPr>
          <a:xfrm>
            <a:off x="-1" y="4880111"/>
            <a:ext cx="6857999" cy="3840641"/>
          </a:xfrm>
          <a:prstGeom prst="roundRect">
            <a:avLst>
              <a:gd name="adj" fmla="val 0"/>
            </a:avLst>
          </a:prstGeom>
          <a:solidFill>
            <a:schemeClr val="accent6">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l"/>
            <a:endParaRPr kumimoji="1" lang="ja-JP" altLang="en-US" dirty="0">
              <a:solidFill>
                <a:sysClr val="windowText" lastClr="000000"/>
              </a:solidFill>
              <a:latin typeface="Meiryo UI" panose="020B0604030504040204" pitchFamily="34" charset="-128"/>
              <a:ea typeface="Meiryo UI" panose="020B0604030504040204" pitchFamily="34" charset="-128"/>
            </a:endParaRPr>
          </a:p>
        </p:txBody>
      </p:sp>
      <p:pic>
        <p:nvPicPr>
          <p:cNvPr id="11" name="図 10">
            <a:extLst>
              <a:ext uri="{FF2B5EF4-FFF2-40B4-BE49-F238E27FC236}">
                <a16:creationId xmlns:a16="http://schemas.microsoft.com/office/drawing/2014/main" id="{ADEBCA0F-4542-0823-712E-F27615F6A821}"/>
              </a:ext>
            </a:extLst>
          </p:cNvPr>
          <p:cNvPicPr>
            <a:picLocks noChangeAspect="1"/>
          </p:cNvPicPr>
          <p:nvPr/>
        </p:nvPicPr>
        <p:blipFill>
          <a:blip r:embed="rId3"/>
          <a:stretch>
            <a:fillRect/>
          </a:stretch>
        </p:blipFill>
        <p:spPr>
          <a:xfrm>
            <a:off x="240931" y="5553197"/>
            <a:ext cx="5793799" cy="2775351"/>
          </a:xfrm>
          <a:prstGeom prst="rect">
            <a:avLst/>
          </a:prstGeom>
        </p:spPr>
      </p:pic>
      <p:sp>
        <p:nvSpPr>
          <p:cNvPr id="12" name="正方形/長方形 11">
            <a:extLst>
              <a:ext uri="{FF2B5EF4-FFF2-40B4-BE49-F238E27FC236}">
                <a16:creationId xmlns:a16="http://schemas.microsoft.com/office/drawing/2014/main" id="{00228F09-AA0D-DC9F-EB53-0E90C38B976F}"/>
              </a:ext>
            </a:extLst>
          </p:cNvPr>
          <p:cNvSpPr/>
          <p:nvPr/>
        </p:nvSpPr>
        <p:spPr>
          <a:xfrm>
            <a:off x="229295" y="6802582"/>
            <a:ext cx="1280849" cy="400110"/>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13" name="吹き出し: 四角形 12">
            <a:extLst>
              <a:ext uri="{FF2B5EF4-FFF2-40B4-BE49-F238E27FC236}">
                <a16:creationId xmlns:a16="http://schemas.microsoft.com/office/drawing/2014/main" id="{911A6AD3-28E3-0B90-812F-71F0DDA765ED}"/>
              </a:ext>
            </a:extLst>
          </p:cNvPr>
          <p:cNvSpPr/>
          <p:nvPr/>
        </p:nvSpPr>
        <p:spPr>
          <a:xfrm>
            <a:off x="2534690" y="6054637"/>
            <a:ext cx="4213860" cy="792918"/>
          </a:xfrm>
          <a:prstGeom prst="wedgeRectCallout">
            <a:avLst>
              <a:gd name="adj1" fmla="val -74033"/>
              <a:gd name="adj2" fmla="val 46497"/>
            </a:avLst>
          </a:prstGeom>
          <a:solidFill>
            <a:schemeClr val="bg1"/>
          </a:solid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400" b="1" dirty="0">
                <a:solidFill>
                  <a:sysClr val="windowText" lastClr="000000"/>
                </a:solidFill>
                <a:latin typeface="Meiryo UI" panose="020B0604030504040204" pitchFamily="50" charset="-128"/>
                <a:ea typeface="Meiryo UI" panose="020B0604030504040204" pitchFamily="50" charset="-128"/>
              </a:rPr>
              <a:t>令和</a:t>
            </a:r>
            <a:r>
              <a:rPr kumimoji="1" lang="en-US" altLang="ja-JP" sz="1400" b="1" dirty="0">
                <a:solidFill>
                  <a:sysClr val="windowText" lastClr="000000"/>
                </a:solidFill>
                <a:latin typeface="Meiryo UI" panose="020B0604030504040204" pitchFamily="50" charset="-128"/>
                <a:ea typeface="Meiryo UI" panose="020B0604030504040204" pitchFamily="50" charset="-128"/>
              </a:rPr>
              <a:t>8</a:t>
            </a:r>
            <a:r>
              <a:rPr kumimoji="1" lang="ja-JP" altLang="en-US" sz="1400" b="1" dirty="0">
                <a:solidFill>
                  <a:sysClr val="windowText" lastClr="000000"/>
                </a:solidFill>
                <a:latin typeface="Meiryo UI" panose="020B0604030504040204" pitchFamily="50" charset="-128"/>
                <a:ea typeface="Meiryo UI" panose="020B0604030504040204" pitchFamily="50" charset="-128"/>
              </a:rPr>
              <a:t>年</a:t>
            </a:r>
            <a:r>
              <a:rPr kumimoji="1" lang="en-US" altLang="ja-JP" sz="1400" b="1" dirty="0">
                <a:solidFill>
                  <a:sysClr val="windowText" lastClr="000000"/>
                </a:solidFill>
                <a:latin typeface="Meiryo UI" panose="020B0604030504040204" pitchFamily="50" charset="-128"/>
                <a:ea typeface="Meiryo UI" panose="020B0604030504040204" pitchFamily="50" charset="-128"/>
              </a:rPr>
              <a:t>7</a:t>
            </a:r>
            <a:r>
              <a:rPr kumimoji="1" lang="ja-JP" altLang="en-US" sz="1400" b="1" dirty="0">
                <a:solidFill>
                  <a:sysClr val="windowText" lastClr="000000"/>
                </a:solidFill>
                <a:latin typeface="Meiryo UI" panose="020B0604030504040204" pitchFamily="50" charset="-128"/>
                <a:ea typeface="Meiryo UI" panose="020B0604030504040204" pitchFamily="50" charset="-128"/>
              </a:rPr>
              <a:t>月請求分より、「コーディングデータ」ボタンは表示されなくなります。</a:t>
            </a:r>
          </a:p>
        </p:txBody>
      </p:sp>
      <p:sp>
        <p:nvSpPr>
          <p:cNvPr id="2" name="テキスト ボックス 1">
            <a:extLst>
              <a:ext uri="{FF2B5EF4-FFF2-40B4-BE49-F238E27FC236}">
                <a16:creationId xmlns:a16="http://schemas.microsoft.com/office/drawing/2014/main" id="{8AC1D65A-8C1F-4C91-9641-E7DBD0563939}"/>
              </a:ext>
            </a:extLst>
          </p:cNvPr>
          <p:cNvSpPr txBox="1"/>
          <p:nvPr/>
        </p:nvSpPr>
        <p:spPr>
          <a:xfrm>
            <a:off x="-19882" y="4880112"/>
            <a:ext cx="6885158" cy="400110"/>
          </a:xfrm>
          <a:prstGeom prst="rect">
            <a:avLst/>
          </a:prstGeom>
          <a:solidFill>
            <a:schemeClr val="accent6">
              <a:lumMod val="75000"/>
            </a:schemeClr>
          </a:solidFill>
        </p:spPr>
        <p:txBody>
          <a:bodyPr wrap="square" rtlCol="0">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rPr>
              <a:t>オンライン請求システム画面</a:t>
            </a:r>
          </a:p>
        </p:txBody>
      </p:sp>
      <p:sp>
        <p:nvSpPr>
          <p:cNvPr id="3" name="テキスト ボックス 2">
            <a:extLst>
              <a:ext uri="{FF2B5EF4-FFF2-40B4-BE49-F238E27FC236}">
                <a16:creationId xmlns:a16="http://schemas.microsoft.com/office/drawing/2014/main" id="{0A9A60E6-892B-D8F8-86A2-F23B1557633D}"/>
              </a:ext>
            </a:extLst>
          </p:cNvPr>
          <p:cNvSpPr txBox="1"/>
          <p:nvPr/>
        </p:nvSpPr>
        <p:spPr>
          <a:xfrm>
            <a:off x="-8247" y="8720753"/>
            <a:ext cx="6885158" cy="400110"/>
          </a:xfrm>
          <a:prstGeom prst="rect">
            <a:avLst/>
          </a:prstGeom>
          <a:solidFill>
            <a:schemeClr val="accent6">
              <a:lumMod val="75000"/>
            </a:schemeClr>
          </a:solidFill>
        </p:spPr>
        <p:txBody>
          <a:bodyPr wrap="square" rtlCol="0">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rPr>
              <a:t>お問合せ先</a:t>
            </a:r>
          </a:p>
        </p:txBody>
      </p:sp>
    </p:spTree>
    <p:extLst>
      <p:ext uri="{BB962C8B-B14F-4D97-AF65-F5344CB8AC3E}">
        <p14:creationId xmlns:p14="http://schemas.microsoft.com/office/powerpoint/2010/main" val="12148561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lumMod val="90000"/>
          </a:schemeClr>
        </a:solidFill>
        <a:ln>
          <a:noFill/>
        </a:ln>
        <a:effectLst/>
        <a:scene3d>
          <a:camera prst="obliqueBottomRight"/>
          <a:lightRig rig="threePt" dir="t"/>
        </a:scene3d>
        <a:sp3d>
          <a:bevelT w="165100" prst="coolSlant"/>
        </a:sp3d>
      </a:spPr>
      <a:bodyPr lIns="36000" tIns="108000" rIns="36000" rtlCol="0" anchor="ctr"/>
      <a:lstStyle>
        <a:defPPr marL="324000" algn="l">
          <a:defRPr b="1" u="sng">
            <a:solidFill>
              <a:sysClr val="windowText" lastClr="000000"/>
            </a:solidFill>
            <a:latin typeface="Meiryo UI" panose="020B0604030504040204" pitchFamily="34" charset="-128"/>
            <a:ea typeface="Meiryo UI" panose="020B0604030504040204" pitchFamily="34"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732bda1-801b-4566-9f2e-034add3fa210" xsi:nil="true"/>
    <lcf76f155ced4ddcb4097134ff3c332f xmlns="601cdce6-005c-40a5-bdfb-9646a33eadac">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7CD8F1124B02E6418FAC38F4810E9AB3" ma:contentTypeVersion="15" ma:contentTypeDescription="新しいドキュメントを作成します。" ma:contentTypeScope="" ma:versionID="594d103deaf01e2fb6dfacc28b22a377">
  <xsd:schema xmlns:xsd="http://www.w3.org/2001/XMLSchema" xmlns:xs="http://www.w3.org/2001/XMLSchema" xmlns:p="http://schemas.microsoft.com/office/2006/metadata/properties" xmlns:ns2="601cdce6-005c-40a5-bdfb-9646a33eadac" xmlns:ns3="f732bda1-801b-4566-9f2e-034add3fa210" targetNamespace="http://schemas.microsoft.com/office/2006/metadata/properties" ma:root="true" ma:fieldsID="caf1eda15a6483c8bc8ee05e586e2979" ns2:_="" ns3:_="">
    <xsd:import namespace="601cdce6-005c-40a5-bdfb-9646a33eadac"/>
    <xsd:import namespace="f732bda1-801b-4566-9f2e-034add3fa21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1cdce6-005c-40a5-bdfb-9646a33ead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画像タグ" ma:readOnly="false" ma:fieldId="{5cf76f15-5ced-4ddc-b409-7134ff3c332f}" ma:taxonomyMulti="true" ma:sspId="8a5ce24b-1daf-44ae-8d22-d8bcdfc9463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732bda1-801b-4566-9f2e-034add3fa210" elementFormDefault="qualified">
    <xsd:import namespace="http://schemas.microsoft.com/office/2006/documentManagement/types"/>
    <xsd:import namespace="http://schemas.microsoft.com/office/infopath/2007/PartnerControls"/>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element name="TaxCatchAll" ma:index="22" nillable="true" ma:displayName="Taxonomy Catch All Column" ma:hidden="true" ma:list="{8a5942de-413f-4b07-92ee-d582e432d717}" ma:internalName="TaxCatchAll" ma:showField="CatchAllData" ma:web="f732bda1-801b-4566-9f2e-034add3fa21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D7D812-552E-474E-AFBA-7C5637040C7A}">
  <ds:schemaRefs>
    <ds:schemaRef ds:uri="f732bda1-801b-4566-9f2e-034add3fa210"/>
    <ds:schemaRef ds:uri="http://schemas.microsoft.com/office/2006/documentManagement/types"/>
    <ds:schemaRef ds:uri="http://purl.org/dc/elements/1.1/"/>
    <ds:schemaRef ds:uri="601cdce6-005c-40a5-bdfb-9646a33eadac"/>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3F2C5595-29DC-402A-83CC-82CFDDC4F2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1cdce6-005c-40a5-bdfb-9646a33eadac"/>
    <ds:schemaRef ds:uri="f732bda1-801b-4566-9f2e-034add3fa2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D9FB6D-09F8-4EA7-8336-820A950FC94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180</Words>
  <Application>Microsoft Office PowerPoint</Application>
  <PresentationFormat>A4 210 x 297 mm</PresentationFormat>
  <Paragraphs>13</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メイリオ</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2022-06-23T08:19:48Z</dcterms:created>
  <dcterms:modified xsi:type="dcterms:W3CDTF">2026-06-04T06:01:58Z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0x0101007CD8F1124B02E6418FAC38F4810E9AB3</vt:lpwstr>
  </property>
  <property fmtid="{D5CDD505-2E9C-101B-9397-08002B2CF9AE}" pid="3" name="MediaServiceImageTags">
    <vt:lpwstr/>
  </property>
</Properties>
</file>