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38"/>
  </p:notesMasterIdLst>
  <p:handoutMasterIdLst>
    <p:handoutMasterId r:id="rId39"/>
  </p:handoutMasterIdLst>
  <p:sldIdLst>
    <p:sldId id="336" r:id="rId2"/>
    <p:sldId id="310" r:id="rId3"/>
    <p:sldId id="357" r:id="rId4"/>
    <p:sldId id="356" r:id="rId5"/>
    <p:sldId id="311" r:id="rId6"/>
    <p:sldId id="354" r:id="rId7"/>
    <p:sldId id="305" r:id="rId8"/>
    <p:sldId id="343" r:id="rId9"/>
    <p:sldId id="344" r:id="rId10"/>
    <p:sldId id="345" r:id="rId11"/>
    <p:sldId id="348" r:id="rId12"/>
    <p:sldId id="347" r:id="rId13"/>
    <p:sldId id="318" r:id="rId14"/>
    <p:sldId id="349" r:id="rId15"/>
    <p:sldId id="350" r:id="rId16"/>
    <p:sldId id="351" r:id="rId17"/>
    <p:sldId id="352" r:id="rId18"/>
    <p:sldId id="313" r:id="rId19"/>
    <p:sldId id="270" r:id="rId20"/>
    <p:sldId id="271" r:id="rId21"/>
    <p:sldId id="319" r:id="rId22"/>
    <p:sldId id="280" r:id="rId23"/>
    <p:sldId id="338" r:id="rId24"/>
    <p:sldId id="324" r:id="rId25"/>
    <p:sldId id="320" r:id="rId26"/>
    <p:sldId id="282" r:id="rId27"/>
    <p:sldId id="321" r:id="rId28"/>
    <p:sldId id="322" r:id="rId29"/>
    <p:sldId id="323" r:id="rId30"/>
    <p:sldId id="274" r:id="rId31"/>
    <p:sldId id="275" r:id="rId32"/>
    <p:sldId id="326" r:id="rId33"/>
    <p:sldId id="339" r:id="rId34"/>
    <p:sldId id="340" r:id="rId35"/>
    <p:sldId id="341" r:id="rId36"/>
    <p:sldId id="342" r:id="rId37"/>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D9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66" autoAdjust="0"/>
    <p:restoredTop sz="98890" autoAdjust="0"/>
  </p:normalViewPr>
  <p:slideViewPr>
    <p:cSldViewPr>
      <p:cViewPr varScale="1">
        <p:scale>
          <a:sx n="116" d="100"/>
          <a:sy n="116" d="100"/>
        </p:scale>
        <p:origin x="171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4"/>
            <a:ext cx="2919414" cy="493713"/>
          </a:xfrm>
          <a:prstGeom prst="rect">
            <a:avLst/>
          </a:prstGeom>
        </p:spPr>
        <p:txBody>
          <a:bodyPr vert="horz" lIns="91405" tIns="45704" rIns="91405" bIns="45704"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4766" y="4"/>
            <a:ext cx="2919413" cy="493713"/>
          </a:xfrm>
          <a:prstGeom prst="rect">
            <a:avLst/>
          </a:prstGeom>
        </p:spPr>
        <p:txBody>
          <a:bodyPr vert="horz" lIns="91405" tIns="45704" rIns="91405" bIns="45704" rtlCol="0"/>
          <a:lstStyle>
            <a:lvl1pPr algn="r">
              <a:defRPr sz="1200"/>
            </a:lvl1pPr>
          </a:lstStyle>
          <a:p>
            <a:endParaRPr kumimoji="1" lang="ja-JP" altLang="en-US"/>
          </a:p>
        </p:txBody>
      </p:sp>
      <p:sp>
        <p:nvSpPr>
          <p:cNvPr id="4" name="フッター プレースホルダ 3"/>
          <p:cNvSpPr>
            <a:spLocks noGrp="1"/>
          </p:cNvSpPr>
          <p:nvPr>
            <p:ph type="ftr" sz="quarter" idx="2"/>
          </p:nvPr>
        </p:nvSpPr>
        <p:spPr>
          <a:xfrm>
            <a:off x="0" y="9371013"/>
            <a:ext cx="2919414" cy="493712"/>
          </a:xfrm>
          <a:prstGeom prst="rect">
            <a:avLst/>
          </a:prstGeom>
        </p:spPr>
        <p:txBody>
          <a:bodyPr vert="horz" lIns="91405" tIns="45704" rIns="91405" bIns="45704"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4766" y="9371013"/>
            <a:ext cx="2919413" cy="493712"/>
          </a:xfrm>
          <a:prstGeom prst="rect">
            <a:avLst/>
          </a:prstGeom>
        </p:spPr>
        <p:txBody>
          <a:bodyPr vert="horz" lIns="91405" tIns="45704" rIns="91405" bIns="45704" rtlCol="0" anchor="b"/>
          <a:lstStyle>
            <a:lvl1pPr algn="r">
              <a:defRPr sz="1200"/>
            </a:lvl1pPr>
          </a:lstStyle>
          <a:p>
            <a:fld id="{52287FE3-7CC3-4CCC-BF80-3C0C02196A52}" type="slidenum">
              <a:rPr kumimoji="1" lang="ja-JP" altLang="en-US" smtClean="0"/>
              <a:pPr/>
              <a:t>‹#›</a:t>
            </a:fld>
            <a:endParaRPr kumimoji="1" lang="ja-JP" altLang="en-US"/>
          </a:p>
        </p:txBody>
      </p:sp>
    </p:spTree>
    <p:extLst>
      <p:ext uri="{BB962C8B-B14F-4D97-AF65-F5344CB8AC3E}">
        <p14:creationId xmlns:p14="http://schemas.microsoft.com/office/powerpoint/2010/main" val="9631623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4"/>
            <a:ext cx="2919414" cy="493713"/>
          </a:xfrm>
          <a:prstGeom prst="rect">
            <a:avLst/>
          </a:prstGeom>
        </p:spPr>
        <p:txBody>
          <a:bodyPr vert="horz" lIns="91405" tIns="45704" rIns="91405" bIns="45704" rtlCol="0"/>
          <a:lstStyle>
            <a:lvl1pPr algn="l">
              <a:defRPr sz="1200"/>
            </a:lvl1pPr>
          </a:lstStyle>
          <a:p>
            <a:endParaRPr kumimoji="1" lang="ja-JP" altLang="en-US"/>
          </a:p>
        </p:txBody>
      </p:sp>
      <p:sp>
        <p:nvSpPr>
          <p:cNvPr id="3" name="日付プレースホルダ 2"/>
          <p:cNvSpPr>
            <a:spLocks noGrp="1"/>
          </p:cNvSpPr>
          <p:nvPr>
            <p:ph type="dt" idx="1"/>
          </p:nvPr>
        </p:nvSpPr>
        <p:spPr>
          <a:xfrm>
            <a:off x="3814766" y="4"/>
            <a:ext cx="2919413" cy="493713"/>
          </a:xfrm>
          <a:prstGeom prst="rect">
            <a:avLst/>
          </a:prstGeom>
        </p:spPr>
        <p:txBody>
          <a:bodyPr vert="horz" lIns="91405" tIns="45704" rIns="91405" bIns="45704" rtlCol="0"/>
          <a:lstStyle>
            <a:lvl1pPr algn="r">
              <a:defRPr sz="1200"/>
            </a:lvl1pPr>
          </a:lstStyle>
          <a:p>
            <a:endParaRPr kumimoji="1"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05" tIns="45704" rIns="91405" bIns="45704" rtlCol="0" anchor="ctr"/>
          <a:lstStyle/>
          <a:p>
            <a:endParaRPr lang="ja-JP" altLang="en-US"/>
          </a:p>
        </p:txBody>
      </p:sp>
      <p:sp>
        <p:nvSpPr>
          <p:cNvPr id="5" name="ノート プレースホルダ 4"/>
          <p:cNvSpPr>
            <a:spLocks noGrp="1"/>
          </p:cNvSpPr>
          <p:nvPr>
            <p:ph type="body" sz="quarter" idx="3"/>
          </p:nvPr>
        </p:nvSpPr>
        <p:spPr>
          <a:xfrm>
            <a:off x="673105" y="4686300"/>
            <a:ext cx="5389563" cy="4440238"/>
          </a:xfrm>
          <a:prstGeom prst="rect">
            <a:avLst/>
          </a:prstGeom>
        </p:spPr>
        <p:txBody>
          <a:bodyPr vert="horz" lIns="91405" tIns="45704" rIns="91405" bIns="45704"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1013"/>
            <a:ext cx="2919414" cy="493712"/>
          </a:xfrm>
          <a:prstGeom prst="rect">
            <a:avLst/>
          </a:prstGeom>
        </p:spPr>
        <p:txBody>
          <a:bodyPr vert="horz" lIns="91405" tIns="45704" rIns="91405" bIns="45704"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4766" y="9371013"/>
            <a:ext cx="2919413" cy="493712"/>
          </a:xfrm>
          <a:prstGeom prst="rect">
            <a:avLst/>
          </a:prstGeom>
        </p:spPr>
        <p:txBody>
          <a:bodyPr vert="horz" lIns="91405" tIns="45704" rIns="91405" bIns="45704" rtlCol="0" anchor="b"/>
          <a:lstStyle>
            <a:lvl1pPr algn="r">
              <a:defRPr sz="1200"/>
            </a:lvl1pPr>
          </a:lstStyle>
          <a:p>
            <a:fld id="{5258E469-BD1C-4D05-8ED3-A5A9520CB90E}" type="slidenum">
              <a:rPr kumimoji="1" lang="ja-JP" altLang="en-US" smtClean="0"/>
              <a:pPr/>
              <a:t>‹#›</a:t>
            </a:fld>
            <a:endParaRPr kumimoji="1" lang="ja-JP" altLang="en-US"/>
          </a:p>
        </p:txBody>
      </p:sp>
    </p:spTree>
    <p:extLst>
      <p:ext uri="{BB962C8B-B14F-4D97-AF65-F5344CB8AC3E}">
        <p14:creationId xmlns:p14="http://schemas.microsoft.com/office/powerpoint/2010/main" val="16930629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タイトル">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9512" y="2132856"/>
            <a:ext cx="8856982" cy="1470025"/>
          </a:xfrm>
        </p:spPr>
        <p:txBody>
          <a:bodyPr>
            <a:normAutofit/>
          </a:bodyPr>
          <a:lstStyle>
            <a:lvl1pPr>
              <a:defRPr sz="3000" b="1"/>
            </a:lvl1pPr>
          </a:lstStyle>
          <a:p>
            <a:r>
              <a:rPr kumimoji="1" lang="ja-JP" altLang="en-US" dirty="0" smtClean="0"/>
              <a:t>マスター タイトルの書式設定</a:t>
            </a:r>
            <a:endParaRPr kumimoji="1" lang="ja-JP" altLang="en-US" dirty="0"/>
          </a:p>
        </p:txBody>
      </p:sp>
      <p:sp>
        <p:nvSpPr>
          <p:cNvPr id="3" name="サブタイトル 2"/>
          <p:cNvSpPr>
            <a:spLocks noGrp="1"/>
          </p:cNvSpPr>
          <p:nvPr>
            <p:ph type="subTitle" idx="1"/>
          </p:nvPr>
        </p:nvSpPr>
        <p:spPr>
          <a:xfrm>
            <a:off x="1371600" y="4797152"/>
            <a:ext cx="6400800" cy="108012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7" name="日付プレースホルダ 3"/>
          <p:cNvSpPr>
            <a:spLocks noGrp="1"/>
          </p:cNvSpPr>
          <p:nvPr>
            <p:ph type="dt" sz="half" idx="2"/>
          </p:nvPr>
        </p:nvSpPr>
        <p:spPr>
          <a:xfrm>
            <a:off x="98044" y="646493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95ACC7-AC6A-4AB9-A3B6-64AD0A8EECE0}" type="datetime1">
              <a:rPr kumimoji="1" lang="ja-JP" altLang="en-US" smtClean="0"/>
              <a:pPr/>
              <a:t>2021/3/30</a:t>
            </a:fld>
            <a:endParaRPr kumimoji="1" lang="ja-JP" altLang="en-US"/>
          </a:p>
        </p:txBody>
      </p:sp>
      <p:sp>
        <p:nvSpPr>
          <p:cNvPr id="8" name="フッター プレースホルダ 4"/>
          <p:cNvSpPr>
            <a:spLocks noGrp="1"/>
          </p:cNvSpPr>
          <p:nvPr>
            <p:ph type="ftr" sz="quarter" idx="3"/>
          </p:nvPr>
        </p:nvSpPr>
        <p:spPr>
          <a:xfrm>
            <a:off x="3119469" y="646493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9" name="スライド番号プレースホルダ 5"/>
          <p:cNvSpPr>
            <a:spLocks noGrp="1"/>
          </p:cNvSpPr>
          <p:nvPr>
            <p:ph type="sldNum" sz="quarter" idx="4"/>
          </p:nvPr>
        </p:nvSpPr>
        <p:spPr>
          <a:xfrm>
            <a:off x="6902894" y="6462397"/>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04D71-56B5-4F68-92E6-59BDCBD5DDB0}" type="slidenum">
              <a:rPr kumimoji="1" lang="ja-JP" altLang="en-US" smtClean="0"/>
              <a:pPr/>
              <a:t>‹#›</a:t>
            </a:fld>
            <a:endParaRPr kumimoji="1" lang="ja-JP" altLang="en-US"/>
          </a:p>
        </p:txBody>
      </p:sp>
    </p:spTree>
    <p:extLst>
      <p:ext uri="{BB962C8B-B14F-4D97-AF65-F5344CB8AC3E}">
        <p14:creationId xmlns:p14="http://schemas.microsoft.com/office/powerpoint/2010/main" val="21245784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 2"/>
          <p:cNvSpPr>
            <a:spLocks noGrp="1"/>
          </p:cNvSpPr>
          <p:nvPr>
            <p:ph type="dt" sz="half" idx="10"/>
          </p:nvPr>
        </p:nvSpPr>
        <p:spPr/>
        <p:txBody>
          <a:bodyPr/>
          <a:lstStyle/>
          <a:p>
            <a:fld id="{81AA8A03-9BAF-4849-8A51-ED8B87DDA100}" type="datetime1">
              <a:rPr kumimoji="1" lang="ja-JP" altLang="en-US" smtClean="0"/>
              <a:pPr/>
              <a:t>2021/3/30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09204D71-56B5-4F68-92E6-59BDCBD5DDB0}" type="slidenum">
              <a:rPr kumimoji="1" lang="ja-JP" altLang="en-US" smtClean="0"/>
              <a:pPr/>
              <a:t>‹#›</a:t>
            </a:fld>
            <a:endParaRPr kumimoji="1" lang="ja-JP" altLang="en-US"/>
          </a:p>
        </p:txBody>
      </p:sp>
    </p:spTree>
    <p:extLst>
      <p:ext uri="{BB962C8B-B14F-4D97-AF65-F5344CB8AC3E}">
        <p14:creationId xmlns:p14="http://schemas.microsoft.com/office/powerpoint/2010/main" val="1433018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F391F56-0F37-469E-84B0-F3037E1D3396}" type="datetime1">
              <a:rPr kumimoji="1" lang="ja-JP" altLang="en-US" smtClean="0"/>
              <a:pPr/>
              <a:t>2021/3/30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09204D71-56B5-4F68-92E6-59BDCBD5DDB0}" type="slidenum">
              <a:rPr kumimoji="1" lang="ja-JP" altLang="en-US" smtClean="0"/>
              <a:pPr/>
              <a:t>‹#›</a:t>
            </a:fld>
            <a:endParaRPr kumimoji="1" lang="ja-JP" altLang="en-US"/>
          </a:p>
        </p:txBody>
      </p:sp>
    </p:spTree>
    <p:extLst>
      <p:ext uri="{BB962C8B-B14F-4D97-AF65-F5344CB8AC3E}">
        <p14:creationId xmlns:p14="http://schemas.microsoft.com/office/powerpoint/2010/main" val="92451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 4"/>
          <p:cNvSpPr>
            <a:spLocks noGrp="1"/>
          </p:cNvSpPr>
          <p:nvPr>
            <p:ph type="dt" sz="half" idx="10"/>
          </p:nvPr>
        </p:nvSpPr>
        <p:spPr/>
        <p:txBody>
          <a:bodyPr/>
          <a:lstStyle/>
          <a:p>
            <a:fld id="{E87C9B6D-66C2-449E-B2FB-926C191643E4}" type="datetime1">
              <a:rPr kumimoji="1" lang="ja-JP" altLang="en-US" smtClean="0"/>
              <a:pPr/>
              <a:t>2021/3/30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9204D71-56B5-4F68-92E6-59BDCBD5DDB0}" type="slidenum">
              <a:rPr kumimoji="1" lang="ja-JP" altLang="en-US" smtClean="0"/>
              <a:pPr/>
              <a:t>‹#›</a:t>
            </a:fld>
            <a:endParaRPr kumimoji="1" lang="ja-JP" altLang="en-US"/>
          </a:p>
        </p:txBody>
      </p:sp>
    </p:spTree>
    <p:extLst>
      <p:ext uri="{BB962C8B-B14F-4D97-AF65-F5344CB8AC3E}">
        <p14:creationId xmlns:p14="http://schemas.microsoft.com/office/powerpoint/2010/main" val="3801172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図を追加</a:t>
            </a:r>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 4"/>
          <p:cNvSpPr>
            <a:spLocks noGrp="1"/>
          </p:cNvSpPr>
          <p:nvPr>
            <p:ph type="dt" sz="half" idx="10"/>
          </p:nvPr>
        </p:nvSpPr>
        <p:spPr/>
        <p:txBody>
          <a:bodyPr/>
          <a:lstStyle/>
          <a:p>
            <a:fld id="{4020F4C5-D1C8-4745-80DA-13A2F9D638D3}" type="datetime1">
              <a:rPr kumimoji="1" lang="ja-JP" altLang="en-US" smtClean="0"/>
              <a:pPr/>
              <a:t>2021/3/30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9204D71-56B5-4F68-92E6-59BDCBD5DDB0}" type="slidenum">
              <a:rPr kumimoji="1" lang="ja-JP" altLang="en-US" smtClean="0"/>
              <a:pPr/>
              <a:t>‹#›</a:t>
            </a:fld>
            <a:endParaRPr kumimoji="1" lang="ja-JP" altLang="en-US"/>
          </a:p>
        </p:txBody>
      </p:sp>
    </p:spTree>
    <p:extLst>
      <p:ext uri="{BB962C8B-B14F-4D97-AF65-F5344CB8AC3E}">
        <p14:creationId xmlns:p14="http://schemas.microsoft.com/office/powerpoint/2010/main" val="3158586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E916052-7518-4A4B-A598-0899EF0FDC25}" type="datetime1">
              <a:rPr kumimoji="1" lang="ja-JP" altLang="en-US" smtClean="0"/>
              <a:pPr/>
              <a:t>2021/3/30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9204D71-56B5-4F68-92E6-59BDCBD5DDB0}" type="slidenum">
              <a:rPr kumimoji="1" lang="ja-JP" altLang="en-US" smtClean="0"/>
              <a:pPr/>
              <a:t>‹#›</a:t>
            </a:fld>
            <a:endParaRPr kumimoji="1" lang="ja-JP" altLang="en-US"/>
          </a:p>
        </p:txBody>
      </p:sp>
    </p:spTree>
    <p:extLst>
      <p:ext uri="{BB962C8B-B14F-4D97-AF65-F5344CB8AC3E}">
        <p14:creationId xmlns:p14="http://schemas.microsoft.com/office/powerpoint/2010/main" val="3087922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D13635C-FA12-407A-8B56-9A54BB41CFBF}" type="datetime1">
              <a:rPr kumimoji="1" lang="ja-JP" altLang="en-US" smtClean="0"/>
              <a:pPr/>
              <a:t>2021/3/30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9204D71-56B5-4F68-92E6-59BDCBD5DDB0}" type="slidenum">
              <a:rPr kumimoji="1" lang="ja-JP" altLang="en-US" smtClean="0"/>
              <a:pPr/>
              <a:t>‹#›</a:t>
            </a:fld>
            <a:endParaRPr kumimoji="1" lang="ja-JP" altLang="en-US"/>
          </a:p>
        </p:txBody>
      </p:sp>
    </p:spTree>
    <p:extLst>
      <p:ext uri="{BB962C8B-B14F-4D97-AF65-F5344CB8AC3E}">
        <p14:creationId xmlns:p14="http://schemas.microsoft.com/office/powerpoint/2010/main" val="2624315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とコンテンツ_">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16632"/>
            <a:ext cx="8928992" cy="432048"/>
          </a:xfrm>
          <a:solidFill>
            <a:srgbClr val="C6D9F1"/>
          </a:solidFill>
          <a:ln w="19050">
            <a:solidFill>
              <a:schemeClr val="tx1"/>
            </a:solidFill>
          </a:ln>
        </p:spPr>
        <p:txBody>
          <a:bodyPr>
            <a:normAutofit/>
          </a:bodyPr>
          <a:lstStyle>
            <a:lvl1pPr>
              <a:defRPr sz="1800"/>
            </a:lvl1pPr>
          </a:lstStyle>
          <a:p>
            <a:r>
              <a:rPr kumimoji="1" lang="ja-JP" altLang="en-US" dirty="0" smtClean="0"/>
              <a:t>マスター タイトルの書式設定</a:t>
            </a:r>
            <a:endParaRPr kumimoji="1" lang="ja-JP" altLang="en-US" dirty="0"/>
          </a:p>
        </p:txBody>
      </p:sp>
      <p:sp>
        <p:nvSpPr>
          <p:cNvPr id="4" name="日付プレースホルダ 3"/>
          <p:cNvSpPr>
            <a:spLocks noGrp="1"/>
          </p:cNvSpPr>
          <p:nvPr>
            <p:ph type="dt" sz="half" idx="10"/>
          </p:nvPr>
        </p:nvSpPr>
        <p:spPr/>
        <p:txBody>
          <a:bodyPr/>
          <a:lstStyle/>
          <a:p>
            <a:fld id="{3DF26774-B311-4B9A-AA47-BD33B03B9AF9}" type="datetime1">
              <a:rPr kumimoji="1" lang="ja-JP" altLang="en-US" smtClean="0"/>
              <a:pPr/>
              <a:t>2021/3/30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9204D71-56B5-4F68-92E6-59BDCBD5DDB0}" type="slidenum">
              <a:rPr kumimoji="1" lang="ja-JP" altLang="en-US" smtClean="0"/>
              <a:pPr/>
              <a:t>‹#›</a:t>
            </a:fld>
            <a:endParaRPr kumimoji="1" lang="ja-JP" altLang="en-US"/>
          </a:p>
        </p:txBody>
      </p:sp>
      <p:sp>
        <p:nvSpPr>
          <p:cNvPr id="7" name="コンテンツ プレースホルダ 2"/>
          <p:cNvSpPr>
            <a:spLocks noGrp="1"/>
          </p:cNvSpPr>
          <p:nvPr>
            <p:ph idx="13"/>
          </p:nvPr>
        </p:nvSpPr>
        <p:spPr>
          <a:xfrm>
            <a:off x="98043" y="692696"/>
            <a:ext cx="8938451" cy="5688632"/>
          </a:xfrm>
          <a:ln w="6350">
            <a:solidFill>
              <a:schemeClr val="tx1"/>
            </a:solidFill>
          </a:ln>
        </p:spPr>
        <p:txBody>
          <a:bodyPr>
            <a:noAutofit/>
          </a:bodyPr>
          <a:lstStyle>
            <a:lvl1pPr marL="0" indent="0" algn="just">
              <a:buFontTx/>
              <a:buNone/>
              <a:defRPr sz="1600" b="1"/>
            </a:lvl1pPr>
            <a:lvl2pPr marL="285750" indent="-285750" algn="just">
              <a:buFont typeface="Meiryo UI" panose="020B0604030504040204" pitchFamily="50" charset="-128"/>
              <a:buChar char="○"/>
              <a:defRPr sz="1400"/>
            </a:lvl2pPr>
            <a:lvl3pPr marL="449263" indent="-228600" algn="just">
              <a:defRPr sz="1200"/>
            </a:lvl3pPr>
            <a:lvl4pPr marL="541338" indent="-228600" algn="just">
              <a:defRPr sz="1100"/>
            </a:lvl4pPr>
            <a:lvl5pPr marL="627063" indent="-228600" algn="just">
              <a:defRPr sz="1100"/>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Tree>
    <p:extLst>
      <p:ext uri="{BB962C8B-B14F-4D97-AF65-F5344CB8AC3E}">
        <p14:creationId xmlns:p14="http://schemas.microsoft.com/office/powerpoint/2010/main" val="9868975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タイトルとコンテンツ_">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16632"/>
            <a:ext cx="8928992" cy="432048"/>
          </a:xfrm>
          <a:solidFill>
            <a:srgbClr val="C6D9F1"/>
          </a:solidFill>
          <a:ln w="19050">
            <a:solidFill>
              <a:schemeClr val="tx1"/>
            </a:solidFill>
          </a:ln>
        </p:spPr>
        <p:txBody>
          <a:bodyPr>
            <a:normAutofit/>
          </a:bodyPr>
          <a:lstStyle>
            <a:lvl1pPr>
              <a:defRPr sz="1800"/>
            </a:lvl1pPr>
          </a:lstStyle>
          <a:p>
            <a:r>
              <a:rPr kumimoji="1" lang="ja-JP" altLang="en-US" dirty="0" smtClean="0"/>
              <a:t>マスター タイトルの書式設定</a:t>
            </a:r>
            <a:endParaRPr kumimoji="1" lang="ja-JP" altLang="en-US" dirty="0"/>
          </a:p>
        </p:txBody>
      </p:sp>
      <p:sp>
        <p:nvSpPr>
          <p:cNvPr id="4" name="日付プレースホルダ 3"/>
          <p:cNvSpPr>
            <a:spLocks noGrp="1"/>
          </p:cNvSpPr>
          <p:nvPr>
            <p:ph type="dt" sz="half" idx="10"/>
          </p:nvPr>
        </p:nvSpPr>
        <p:spPr/>
        <p:txBody>
          <a:bodyPr/>
          <a:lstStyle/>
          <a:p>
            <a:fld id="{3DF26774-B311-4B9A-AA47-BD33B03B9AF9}" type="datetime1">
              <a:rPr kumimoji="1" lang="ja-JP" altLang="en-US" smtClean="0"/>
              <a:pPr/>
              <a:t>2021/3/30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9204D71-56B5-4F68-92E6-59BDCBD5DDB0}" type="slidenum">
              <a:rPr kumimoji="1" lang="ja-JP" altLang="en-US" smtClean="0"/>
              <a:pPr/>
              <a:t>‹#›</a:t>
            </a:fld>
            <a:endParaRPr kumimoji="1" lang="ja-JP" altLang="en-US"/>
          </a:p>
        </p:txBody>
      </p:sp>
      <p:sp>
        <p:nvSpPr>
          <p:cNvPr id="7" name="コンテンツ プレースホルダ 2"/>
          <p:cNvSpPr>
            <a:spLocks noGrp="1"/>
          </p:cNvSpPr>
          <p:nvPr>
            <p:ph idx="13"/>
          </p:nvPr>
        </p:nvSpPr>
        <p:spPr>
          <a:xfrm>
            <a:off x="98043" y="692696"/>
            <a:ext cx="8938451" cy="5688632"/>
          </a:xfrm>
          <a:ln w="6350">
            <a:noFill/>
          </a:ln>
        </p:spPr>
        <p:txBody>
          <a:bodyPr>
            <a:noAutofit/>
          </a:bodyPr>
          <a:lstStyle>
            <a:lvl1pPr marL="0" indent="0" algn="just">
              <a:buFontTx/>
              <a:buNone/>
              <a:defRPr sz="1600" b="1"/>
            </a:lvl1pPr>
            <a:lvl2pPr marL="285750" indent="-285750" algn="just">
              <a:buFont typeface="Meiryo UI" panose="020B0604030504040204" pitchFamily="50" charset="-128"/>
              <a:buChar char="○"/>
              <a:defRPr sz="1400"/>
            </a:lvl2pPr>
            <a:lvl3pPr marL="449263" indent="-228600" algn="just">
              <a:defRPr sz="1200"/>
            </a:lvl3pPr>
            <a:lvl4pPr marL="541338" indent="-228600" algn="just">
              <a:defRPr sz="1100"/>
            </a:lvl4pPr>
            <a:lvl5pPr marL="627063" indent="-228600" algn="just">
              <a:defRPr sz="1100"/>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Tree>
    <p:extLst>
      <p:ext uri="{BB962C8B-B14F-4D97-AF65-F5344CB8AC3E}">
        <p14:creationId xmlns:p14="http://schemas.microsoft.com/office/powerpoint/2010/main" val="38700588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枠無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16632"/>
            <a:ext cx="8928992" cy="432048"/>
          </a:xfrm>
          <a:noFill/>
          <a:ln w="19050">
            <a:noFill/>
          </a:ln>
        </p:spPr>
        <p:txBody>
          <a:bodyPr>
            <a:normAutofit/>
          </a:bodyPr>
          <a:lstStyle>
            <a:lvl1pPr algn="l">
              <a:defRPr sz="1800"/>
            </a:lvl1pPr>
          </a:lstStyle>
          <a:p>
            <a:r>
              <a:rPr kumimoji="1" lang="ja-JP" altLang="en-US" dirty="0" smtClean="0"/>
              <a:t>マスター タイトルの書式設定</a:t>
            </a:r>
            <a:endParaRPr kumimoji="1" lang="ja-JP" altLang="en-US" dirty="0"/>
          </a:p>
        </p:txBody>
      </p:sp>
      <p:sp>
        <p:nvSpPr>
          <p:cNvPr id="4" name="日付プレースホルダ 3"/>
          <p:cNvSpPr>
            <a:spLocks noGrp="1"/>
          </p:cNvSpPr>
          <p:nvPr>
            <p:ph type="dt" sz="half" idx="10"/>
          </p:nvPr>
        </p:nvSpPr>
        <p:spPr/>
        <p:txBody>
          <a:bodyPr/>
          <a:lstStyle/>
          <a:p>
            <a:fld id="{3DF26774-B311-4B9A-AA47-BD33B03B9AF9}" type="datetime1">
              <a:rPr kumimoji="1" lang="ja-JP" altLang="en-US" smtClean="0"/>
              <a:pPr/>
              <a:t>2021/3/30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9204D71-56B5-4F68-92E6-59BDCBD5DDB0}" type="slidenum">
              <a:rPr kumimoji="1" lang="ja-JP" altLang="en-US" smtClean="0"/>
              <a:pPr/>
              <a:t>‹#›</a:t>
            </a:fld>
            <a:endParaRPr kumimoji="1" lang="ja-JP" altLang="en-US"/>
          </a:p>
        </p:txBody>
      </p:sp>
    </p:spTree>
    <p:extLst>
      <p:ext uri="{BB962C8B-B14F-4D97-AF65-F5344CB8AC3E}">
        <p14:creationId xmlns:p14="http://schemas.microsoft.com/office/powerpoint/2010/main" val="37781023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手順書1">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98044" y="116632"/>
            <a:ext cx="8938451" cy="1512168"/>
          </a:xfrm>
          <a:ln w="6350">
            <a:solidFill>
              <a:schemeClr val="tx1"/>
            </a:solidFill>
          </a:ln>
        </p:spPr>
        <p:txBody>
          <a:bodyPr>
            <a:noAutofit/>
          </a:bodyPr>
          <a:lstStyle>
            <a:lvl1pPr marL="0" indent="0" algn="just">
              <a:buFontTx/>
              <a:buNone/>
              <a:defRPr sz="1600" b="1"/>
            </a:lvl1pPr>
            <a:lvl2pPr marL="285750" indent="-285750" algn="just">
              <a:buFont typeface="Meiryo UI" panose="020B0604030504040204" pitchFamily="50" charset="-128"/>
              <a:buChar char="○"/>
              <a:defRPr sz="1400"/>
            </a:lvl2pPr>
            <a:lvl3pPr marL="449263" indent="-228600" algn="just">
              <a:defRPr sz="1200"/>
            </a:lvl3pPr>
            <a:lvl4pPr marL="541338" indent="-228600" algn="just">
              <a:defRPr sz="1100"/>
            </a:lvl4pPr>
            <a:lvl5pPr marL="627063" indent="-228600" algn="just">
              <a:defRPr sz="1100"/>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 3"/>
          <p:cNvSpPr>
            <a:spLocks noGrp="1"/>
          </p:cNvSpPr>
          <p:nvPr>
            <p:ph type="dt" sz="half" idx="10"/>
          </p:nvPr>
        </p:nvSpPr>
        <p:spPr/>
        <p:txBody>
          <a:bodyPr/>
          <a:lstStyle/>
          <a:p>
            <a:fld id="{6F0B7C66-2628-4654-A730-E211AAF5FB5F}" type="datetime1">
              <a:rPr kumimoji="1" lang="ja-JP" altLang="en-US" smtClean="0"/>
              <a:pPr/>
              <a:t>2021/3/30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9204D71-56B5-4F68-92E6-59BDCBD5DDB0}" type="slidenum">
              <a:rPr kumimoji="1" lang="ja-JP" altLang="en-US" smtClean="0"/>
              <a:pPr/>
              <a:t>‹#›</a:t>
            </a:fld>
            <a:endParaRPr kumimoji="1" lang="ja-JP" altLang="en-US"/>
          </a:p>
        </p:txBody>
      </p:sp>
    </p:spTree>
    <p:extLst>
      <p:ext uri="{BB962C8B-B14F-4D97-AF65-F5344CB8AC3E}">
        <p14:creationId xmlns:p14="http://schemas.microsoft.com/office/powerpoint/2010/main" val="2299021828"/>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手順書（リードなし）">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98043" y="1412776"/>
            <a:ext cx="8938451" cy="1512168"/>
          </a:xfrm>
          <a:noFill/>
          <a:ln w="6350">
            <a:noFill/>
          </a:ln>
        </p:spPr>
        <p:txBody>
          <a:bodyPr>
            <a:noAutofit/>
          </a:bodyPr>
          <a:lstStyle>
            <a:lvl1pPr marL="0" indent="0" algn="just">
              <a:buFontTx/>
              <a:buNone/>
              <a:defRPr sz="1600" b="1"/>
            </a:lvl1pPr>
            <a:lvl2pPr marL="285750" indent="-285750" algn="just">
              <a:buFont typeface="Meiryo UI" panose="020B0604030504040204" pitchFamily="50" charset="-128"/>
              <a:buChar char="○"/>
              <a:defRPr sz="1400"/>
            </a:lvl2pPr>
            <a:lvl3pPr marL="449263" indent="-228600" algn="just">
              <a:buFont typeface="Wingdings" panose="05000000000000000000" pitchFamily="2" charset="2"/>
              <a:buChar char="Ø"/>
              <a:defRPr sz="1200"/>
            </a:lvl3pPr>
            <a:lvl4pPr marL="541338" indent="-228600" algn="just">
              <a:defRPr sz="1100"/>
            </a:lvl4pPr>
            <a:lvl5pPr marL="627063" indent="-228600" algn="just">
              <a:defRPr sz="1100"/>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 3"/>
          <p:cNvSpPr>
            <a:spLocks noGrp="1"/>
          </p:cNvSpPr>
          <p:nvPr>
            <p:ph type="dt" sz="half" idx="10"/>
          </p:nvPr>
        </p:nvSpPr>
        <p:spPr/>
        <p:txBody>
          <a:bodyPr/>
          <a:lstStyle/>
          <a:p>
            <a:fld id="{6F0B7C66-2628-4654-A730-E211AAF5FB5F}" type="datetime1">
              <a:rPr kumimoji="1" lang="ja-JP" altLang="en-US" smtClean="0"/>
              <a:pPr/>
              <a:t>2021/3/30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9204D71-56B5-4F68-92E6-59BDCBD5DDB0}" type="slidenum">
              <a:rPr kumimoji="1" lang="ja-JP" altLang="en-US" smtClean="0"/>
              <a:pPr/>
              <a:t>‹#›</a:t>
            </a:fld>
            <a:endParaRPr kumimoji="1" lang="ja-JP" altLang="en-US"/>
          </a:p>
        </p:txBody>
      </p:sp>
    </p:spTree>
    <p:extLst>
      <p:ext uri="{BB962C8B-B14F-4D97-AF65-F5344CB8AC3E}">
        <p14:creationId xmlns:p14="http://schemas.microsoft.com/office/powerpoint/2010/main" val="4086699228"/>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 3"/>
          <p:cNvSpPr>
            <a:spLocks noGrp="1"/>
          </p:cNvSpPr>
          <p:nvPr>
            <p:ph type="dt" sz="half" idx="10"/>
          </p:nvPr>
        </p:nvSpPr>
        <p:spPr/>
        <p:txBody>
          <a:bodyPr/>
          <a:lstStyle/>
          <a:p>
            <a:fld id="{A3B777C3-31C0-4189-80D3-916FE9209259}" type="datetime1">
              <a:rPr kumimoji="1" lang="ja-JP" altLang="en-US" smtClean="0"/>
              <a:pPr/>
              <a:t>2021/3/30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9204D71-56B5-4F68-92E6-59BDCBD5DDB0}" type="slidenum">
              <a:rPr kumimoji="1" lang="ja-JP" altLang="en-US" smtClean="0"/>
              <a:pPr/>
              <a:t>‹#›</a:t>
            </a:fld>
            <a:endParaRPr kumimoji="1" lang="ja-JP" altLang="en-US"/>
          </a:p>
        </p:txBody>
      </p:sp>
    </p:spTree>
    <p:extLst>
      <p:ext uri="{BB962C8B-B14F-4D97-AF65-F5344CB8AC3E}">
        <p14:creationId xmlns:p14="http://schemas.microsoft.com/office/powerpoint/2010/main" val="2023356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50E203E0-C947-4529-883F-9B375CE97555}" type="datetime1">
              <a:rPr kumimoji="1" lang="ja-JP" altLang="en-US" smtClean="0"/>
              <a:pPr/>
              <a:t>2021/3/30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9204D71-56B5-4F68-92E6-59BDCBD5DDB0}" type="slidenum">
              <a:rPr kumimoji="1" lang="ja-JP" altLang="en-US" smtClean="0"/>
              <a:pPr/>
              <a:t>‹#›</a:t>
            </a:fld>
            <a:endParaRPr kumimoji="1" lang="ja-JP" altLang="en-US"/>
          </a:p>
        </p:txBody>
      </p:sp>
    </p:spTree>
    <p:extLst>
      <p:ext uri="{BB962C8B-B14F-4D97-AF65-F5344CB8AC3E}">
        <p14:creationId xmlns:p14="http://schemas.microsoft.com/office/powerpoint/2010/main" val="255198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71768BCB-7A6D-4362-AF47-2B5D51A529D7}" type="datetime1">
              <a:rPr kumimoji="1" lang="ja-JP" altLang="en-US" smtClean="0"/>
              <a:pPr/>
              <a:t>2021/3/30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09204D71-56B5-4F68-92E6-59BDCBD5DDB0}" type="slidenum">
              <a:rPr kumimoji="1" lang="ja-JP" altLang="en-US" smtClean="0"/>
              <a:pPr/>
              <a:t>‹#›</a:t>
            </a:fld>
            <a:endParaRPr kumimoji="1" lang="ja-JP" altLang="en-US"/>
          </a:p>
        </p:txBody>
      </p:sp>
    </p:spTree>
    <p:extLst>
      <p:ext uri="{BB962C8B-B14F-4D97-AF65-F5344CB8AC3E}">
        <p14:creationId xmlns:p14="http://schemas.microsoft.com/office/powerpoint/2010/main" val="3519064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107504" y="116632"/>
            <a:ext cx="8928992" cy="576064"/>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98044" y="836712"/>
            <a:ext cx="8938451" cy="5400600"/>
          </a:xfrm>
          <a:prstGeom prst="rect">
            <a:avLst/>
          </a:prstGeom>
        </p:spPr>
        <p:txBody>
          <a:bodyPr vert="horz" lIns="91440" tIns="45720" rIns="91440" bIns="45720" rtlCol="0">
            <a:normAutofit/>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 3"/>
          <p:cNvSpPr>
            <a:spLocks noGrp="1"/>
          </p:cNvSpPr>
          <p:nvPr>
            <p:ph type="dt" sz="half" idx="2"/>
          </p:nvPr>
        </p:nvSpPr>
        <p:spPr>
          <a:xfrm>
            <a:off x="98044" y="646493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0B7C66-2628-4654-A730-E211AAF5FB5F}" type="datetime1">
              <a:rPr kumimoji="1" lang="ja-JP" altLang="en-US" smtClean="0"/>
              <a:pPr/>
              <a:t>2021/3/30</a:t>
            </a:fld>
            <a:endParaRPr kumimoji="1" lang="ja-JP" altLang="en-US"/>
          </a:p>
        </p:txBody>
      </p:sp>
      <p:sp>
        <p:nvSpPr>
          <p:cNvPr id="5" name="フッター プレースホルダ 4"/>
          <p:cNvSpPr>
            <a:spLocks noGrp="1"/>
          </p:cNvSpPr>
          <p:nvPr>
            <p:ph type="ftr" sz="quarter" idx="3"/>
          </p:nvPr>
        </p:nvSpPr>
        <p:spPr>
          <a:xfrm>
            <a:off x="3119469" y="646493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902894" y="6462397"/>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04D71-56B5-4F68-92E6-59BDCBD5DDB0}" type="slidenum">
              <a:rPr kumimoji="1" lang="ja-JP" altLang="en-US" smtClean="0"/>
              <a:pPr/>
              <a:t>‹#›</a:t>
            </a:fld>
            <a:endParaRPr kumimoji="1" lang="ja-JP" altLang="en-US"/>
          </a:p>
        </p:txBody>
      </p:sp>
    </p:spTree>
    <p:extLst>
      <p:ext uri="{BB962C8B-B14F-4D97-AF65-F5344CB8AC3E}">
        <p14:creationId xmlns:p14="http://schemas.microsoft.com/office/powerpoint/2010/main" val="41615980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4" r:id="rId3"/>
    <p:sldLayoutId id="2147483675" r:id="rId4"/>
    <p:sldLayoutId id="2147483663" r:id="rId5"/>
    <p:sldLayoutId id="214748367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Lst>
  <p:hf hdr="0" ftr="0" dt="0"/>
  <p:txStyles>
    <p:titleStyle>
      <a:lvl1pPr algn="ctr" defTabSz="914400" rtl="0" eaLnBrk="1" latinLnBrk="0" hangingPunct="1">
        <a:spcBef>
          <a:spcPct val="0"/>
        </a:spcBef>
        <a:buNone/>
        <a:defRPr kumimoji="1"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emf"/><Relationship Id="rId7"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wmf"/><Relationship Id="rId5" Type="http://schemas.openxmlformats.org/officeDocument/2006/relationships/image" Target="../media/image5.wmf"/><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emf"/><Relationship Id="rId7"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wmf"/><Relationship Id="rId5" Type="http://schemas.openxmlformats.org/officeDocument/2006/relationships/image" Target="../media/image5.wmf"/><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5.wmf"/><Relationship Id="rId2" Type="http://schemas.openxmlformats.org/officeDocument/2006/relationships/image" Target="../media/image1.wmf"/><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6.emf"/><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wmf"/><Relationship Id="rId1" Type="http://schemas.openxmlformats.org/officeDocument/2006/relationships/slideLayout" Target="../slideLayouts/slideLayout4.xml"/><Relationship Id="rId6" Type="http://schemas.openxmlformats.org/officeDocument/2006/relationships/image" Target="../media/image5.wmf"/><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1.wmf"/><Relationship Id="rId1" Type="http://schemas.openxmlformats.org/officeDocument/2006/relationships/slideLayout" Target="../slideLayouts/slideLayout4.xml"/><Relationship Id="rId6" Type="http://schemas.openxmlformats.org/officeDocument/2006/relationships/image" Target="../media/image5.wmf"/><Relationship Id="rId5" Type="http://schemas.openxmlformats.org/officeDocument/2006/relationships/image" Target="../media/image4.png"/><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15515" y="2132856"/>
            <a:ext cx="8784976" cy="1470025"/>
          </a:xfrm>
        </p:spPr>
        <p:txBody>
          <a:bodyPr>
            <a:normAutofit/>
          </a:bodyPr>
          <a:lstStyle/>
          <a:p>
            <a:r>
              <a:rPr lang="ja-JP" altLang="en-US" sz="2800" dirty="0" smtClean="0"/>
              <a:t>国保総合システムの振替機能を活用した</a:t>
            </a:r>
            <a:r>
              <a:rPr lang="en-US" altLang="ja-JP" sz="2800" dirty="0" smtClean="0"/>
              <a:t/>
            </a:r>
            <a:br>
              <a:rPr lang="en-US" altLang="ja-JP" sz="2800" dirty="0" smtClean="0"/>
            </a:br>
            <a:r>
              <a:rPr lang="ja-JP" altLang="en-US" sz="2800" dirty="0" smtClean="0"/>
              <a:t>保険者間調整の手引き</a:t>
            </a:r>
            <a:r>
              <a:rPr lang="en-US" altLang="ja-JP" sz="2800" dirty="0" smtClean="0"/>
              <a:t/>
            </a:r>
            <a:br>
              <a:rPr lang="en-US" altLang="ja-JP" sz="2800" dirty="0" smtClean="0"/>
            </a:br>
            <a:r>
              <a:rPr lang="ja-JP" altLang="en-US" sz="2800" dirty="0" smtClean="0"/>
              <a:t>（包括的合意に基づく保険者間調整）</a:t>
            </a:r>
            <a:endParaRPr kumimoji="1" lang="ja-JP" altLang="en-US" sz="2800" strike="sngStrike" dirty="0"/>
          </a:p>
        </p:txBody>
      </p:sp>
      <p:sp>
        <p:nvSpPr>
          <p:cNvPr id="3" name="サブタイトル 2"/>
          <p:cNvSpPr>
            <a:spLocks noGrp="1"/>
          </p:cNvSpPr>
          <p:nvPr>
            <p:ph type="subTitle" idx="1"/>
          </p:nvPr>
        </p:nvSpPr>
        <p:spPr>
          <a:xfrm>
            <a:off x="1407603" y="5589240"/>
            <a:ext cx="6400800" cy="504056"/>
          </a:xfrm>
        </p:spPr>
        <p:txBody>
          <a:bodyPr/>
          <a:lstStyle/>
          <a:p>
            <a:r>
              <a:rPr lang="ja-JP" altLang="en-US" dirty="0" smtClean="0">
                <a:solidFill>
                  <a:schemeClr val="tx1"/>
                </a:solidFill>
              </a:rPr>
              <a:t>令和</a:t>
            </a:r>
            <a:r>
              <a:rPr lang="en-US" altLang="ja-JP" dirty="0" smtClean="0">
                <a:solidFill>
                  <a:schemeClr val="tx1"/>
                </a:solidFill>
              </a:rPr>
              <a:t>3</a:t>
            </a:r>
            <a:r>
              <a:rPr lang="ja-JP" altLang="en-US" dirty="0" smtClean="0">
                <a:solidFill>
                  <a:schemeClr val="tx1"/>
                </a:solidFill>
              </a:rPr>
              <a:t>年</a:t>
            </a:r>
            <a:r>
              <a:rPr lang="en-US" altLang="ja-JP" dirty="0">
                <a:solidFill>
                  <a:schemeClr val="tx1"/>
                </a:solidFill>
              </a:rPr>
              <a:t>3</a:t>
            </a:r>
            <a:r>
              <a:rPr lang="ja-JP" altLang="en-US" dirty="0" smtClean="0">
                <a:solidFill>
                  <a:schemeClr val="tx1"/>
                </a:solidFill>
              </a:rPr>
              <a:t>月</a:t>
            </a:r>
            <a:endParaRPr kumimoji="1" lang="ja-JP" alt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224760" y="2022791"/>
            <a:ext cx="8667720" cy="4439606"/>
          </a:xfrm>
          <a:prstGeom prst="roundRect">
            <a:avLst>
              <a:gd name="adj" fmla="val 3630"/>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6" name="テキスト ボックス 5"/>
          <p:cNvSpPr txBox="1"/>
          <p:nvPr/>
        </p:nvSpPr>
        <p:spPr>
          <a:xfrm>
            <a:off x="2483768" y="1033572"/>
            <a:ext cx="864096" cy="307777"/>
          </a:xfrm>
          <a:prstGeom prst="rect">
            <a:avLst/>
          </a:prstGeom>
          <a:noFill/>
          <a:ln w="3175">
            <a:noFill/>
          </a:ln>
        </p:spPr>
        <p:txBody>
          <a:bodyPr wrap="square" rtlCol="0">
            <a:spAutoFit/>
          </a:bodyPr>
          <a:lstStyle/>
          <a:p>
            <a:r>
              <a:rPr kumimoji="1" lang="ja-JP" altLang="en-US" sz="1400" b="1" dirty="0" smtClean="0">
                <a:latin typeface="ＭＳ ゴシック" pitchFamily="49" charset="-128"/>
                <a:ea typeface="ＭＳ ゴシック" pitchFamily="49" charset="-128"/>
              </a:rPr>
              <a:t>振替後</a:t>
            </a:r>
            <a:endParaRPr kumimoji="1" lang="en-US" altLang="ja-JP" sz="1400" b="1" dirty="0" smtClean="0">
              <a:latin typeface="ＭＳ ゴシック" pitchFamily="49" charset="-128"/>
              <a:ea typeface="ＭＳ ゴシック" pitchFamily="49" charset="-128"/>
            </a:endParaRPr>
          </a:p>
        </p:txBody>
      </p:sp>
      <p:sp>
        <p:nvSpPr>
          <p:cNvPr id="7" name="テキスト ボックス 6"/>
          <p:cNvSpPr txBox="1"/>
          <p:nvPr/>
        </p:nvSpPr>
        <p:spPr>
          <a:xfrm>
            <a:off x="1259632" y="1033572"/>
            <a:ext cx="864096" cy="307777"/>
          </a:xfrm>
          <a:prstGeom prst="rect">
            <a:avLst/>
          </a:prstGeom>
          <a:noFill/>
          <a:ln w="3175">
            <a:noFill/>
          </a:ln>
        </p:spPr>
        <p:txBody>
          <a:bodyPr wrap="square" rtlCol="0">
            <a:spAutoFit/>
          </a:bodyPr>
          <a:lstStyle/>
          <a:p>
            <a:r>
              <a:rPr kumimoji="1" lang="ja-JP" altLang="en-US" sz="1400" b="1" dirty="0" smtClean="0">
                <a:latin typeface="ＭＳ ゴシック" pitchFamily="49" charset="-128"/>
                <a:ea typeface="ＭＳ ゴシック" pitchFamily="49" charset="-128"/>
              </a:rPr>
              <a:t>振替前</a:t>
            </a:r>
            <a:endParaRPr kumimoji="1" lang="en-US" altLang="ja-JP" sz="1400" b="1" dirty="0" smtClean="0">
              <a:latin typeface="ＭＳ ゴシック" pitchFamily="49" charset="-128"/>
              <a:ea typeface="ＭＳ ゴシック" pitchFamily="49" charset="-128"/>
            </a:endParaRPr>
          </a:p>
        </p:txBody>
      </p:sp>
      <p:sp>
        <p:nvSpPr>
          <p:cNvPr id="2" name="タイトル 1"/>
          <p:cNvSpPr>
            <a:spLocks noGrp="1"/>
          </p:cNvSpPr>
          <p:nvPr>
            <p:ph type="title"/>
          </p:nvPr>
        </p:nvSpPr>
        <p:spPr/>
        <p:txBody>
          <a:bodyPr/>
          <a:lstStyle/>
          <a:p>
            <a:pPr marL="285750" indent="-285750">
              <a:buFont typeface="Meiryo UI" panose="020B0604030504040204" pitchFamily="50" charset="-128"/>
              <a:buChar char="○"/>
            </a:pPr>
            <a:r>
              <a:rPr lang="ja-JP" altLang="en-US" dirty="0"/>
              <a:t>国保総合システムの振替機能を活用した保険者間</a:t>
            </a:r>
            <a:r>
              <a:rPr kumimoji="1" lang="ja-JP" altLang="en-US" dirty="0" smtClean="0"/>
              <a:t>調整処理ケース③の流れ</a:t>
            </a:r>
            <a:endParaRPr kumimoji="1" lang="ja-JP" altLang="en-US" dirty="0"/>
          </a:p>
        </p:txBody>
      </p:sp>
      <p:sp>
        <p:nvSpPr>
          <p:cNvPr id="42" name="スライド番号プレースホルダ 3"/>
          <p:cNvSpPr>
            <a:spLocks noGrp="1"/>
          </p:cNvSpPr>
          <p:nvPr>
            <p:ph type="sldNum" sz="quarter" idx="12"/>
          </p:nvPr>
        </p:nvSpPr>
        <p:spPr/>
        <p:txBody>
          <a:bodyPr/>
          <a:lstStyle/>
          <a:p>
            <a:fld id="{E9C470F4-4704-4F31-8581-EC2F9F666ED2}" type="slidenum">
              <a:rPr kumimoji="1" lang="ja-JP" altLang="en-US" smtClean="0"/>
              <a:pPr/>
              <a:t>9</a:t>
            </a:fld>
            <a:endParaRPr kumimoji="1" lang="ja-JP" altLang="en-US"/>
          </a:p>
        </p:txBody>
      </p:sp>
      <p:graphicFrame>
        <p:nvGraphicFramePr>
          <p:cNvPr id="4" name="コンテンツ プレースホルダー 3"/>
          <p:cNvGraphicFramePr>
            <a:graphicFrameLocks noGrp="1"/>
          </p:cNvGraphicFramePr>
          <p:nvPr>
            <p:ph idx="4294967295"/>
            <p:extLst>
              <p:ext uri="{D42A27DB-BD31-4B8C-83A1-F6EECF244321}">
                <p14:modId xmlns:p14="http://schemas.microsoft.com/office/powerpoint/2010/main" val="4228923314"/>
              </p:ext>
            </p:extLst>
          </p:nvPr>
        </p:nvGraphicFramePr>
        <p:xfrm>
          <a:off x="251520" y="573919"/>
          <a:ext cx="3617750" cy="1232577"/>
        </p:xfrm>
        <a:graphic>
          <a:graphicData uri="http://schemas.openxmlformats.org/drawingml/2006/table">
            <a:tbl>
              <a:tblPr firstRow="1" bandRow="1">
                <a:tableStyleId>{5C22544A-7EE6-4342-B048-85BDC9FD1C3A}</a:tableStyleId>
              </a:tblPr>
              <a:tblGrid>
                <a:gridCol w="1080000"/>
                <a:gridCol w="1080000"/>
                <a:gridCol w="377750"/>
                <a:gridCol w="1080000"/>
              </a:tblGrid>
              <a:tr h="410859">
                <a:tc>
                  <a:txBody>
                    <a:bodyPr/>
                    <a:lstStyle/>
                    <a:p>
                      <a:pPr algn="ctr">
                        <a:lnSpc>
                          <a:spcPts val="1800"/>
                        </a:lnSpc>
                      </a:pPr>
                      <a:r>
                        <a:rPr kumimoji="1" lang="ja-JP" altLang="en-US" sz="1400" dirty="0" smtClean="0"/>
                        <a:t>ケース③</a:t>
                      </a:r>
                      <a:endParaRPr kumimoji="1" lang="ja-JP" altLang="en-US" sz="1400"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r>
                        <a:rPr kumimoji="1" lang="ja-JP" altLang="en-US" sz="1400" dirty="0" smtClean="0"/>
                        <a:t>振替前</a:t>
                      </a:r>
                      <a:endParaRPr kumimoji="1" lang="ja-JP" altLang="en-US" sz="1400"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endParaRPr kumimoji="1" lang="ja-JP" altLang="en-US" sz="1400"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r>
                        <a:rPr kumimoji="1" lang="ja-JP" altLang="en-US" sz="1400" dirty="0" smtClean="0"/>
                        <a:t>振替後</a:t>
                      </a:r>
                      <a:endParaRPr kumimoji="1" lang="ja-JP" altLang="en-US" sz="1400"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859">
                <a:tc>
                  <a:txBody>
                    <a:bodyPr/>
                    <a:lstStyle/>
                    <a:p>
                      <a:pPr>
                        <a:lnSpc>
                          <a:spcPts val="1800"/>
                        </a:lnSpc>
                      </a:pPr>
                      <a:r>
                        <a:rPr kumimoji="1" lang="ja-JP" altLang="en-US" sz="1400" b="1" dirty="0" smtClean="0"/>
                        <a:t>保険者</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kumimoji="1" lang="ja-JP" altLang="en-US" sz="1400" b="1" dirty="0" smtClean="0"/>
                        <a:t>Ａ県</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r>
                        <a:rPr kumimoji="1" lang="ja-JP" altLang="en-US" sz="1400" b="1" dirty="0" smtClean="0"/>
                        <a:t>⇒</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kumimoji="1" lang="ja-JP" altLang="en-US" sz="1400" b="1" dirty="0" smtClean="0"/>
                        <a:t>Ｂ県</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859">
                <a:tc>
                  <a:txBody>
                    <a:bodyPr/>
                    <a:lstStyle/>
                    <a:p>
                      <a:pPr>
                        <a:lnSpc>
                          <a:spcPts val="1800"/>
                        </a:lnSpc>
                      </a:pPr>
                      <a:r>
                        <a:rPr kumimoji="1" lang="ja-JP" altLang="en-US" sz="1400" b="1" dirty="0" smtClean="0"/>
                        <a:t>医療機関</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kumimoji="1" lang="ja-JP" altLang="en-US" sz="1400" b="1" dirty="0" smtClean="0"/>
                        <a:t>Ａ県</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r>
                        <a:rPr kumimoji="1" lang="ja-JP" altLang="en-US" sz="1400" b="1" dirty="0" smtClean="0"/>
                        <a:t>⇒</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kumimoji="1" lang="ja-JP" altLang="en-US" sz="1400" b="1" dirty="0" smtClean="0"/>
                        <a:t>Ａ県</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8" name="テキスト ボックス 57"/>
          <p:cNvSpPr txBox="1"/>
          <p:nvPr/>
        </p:nvSpPr>
        <p:spPr>
          <a:xfrm>
            <a:off x="224760" y="6473209"/>
            <a:ext cx="8667720" cy="307777"/>
          </a:xfrm>
          <a:prstGeom prst="rect">
            <a:avLst/>
          </a:prstGeom>
          <a:noFill/>
        </p:spPr>
        <p:txBody>
          <a:bodyPr wrap="square" rtlCol="0">
            <a:spAutoFit/>
          </a:bodyPr>
          <a:lstStyle/>
          <a:p>
            <a:r>
              <a:rPr lang="en-US" altLang="ja-JP" sz="1400" dirty="0" smtClean="0">
                <a:latin typeface="+mn-ea"/>
              </a:rPr>
              <a:t>※</a:t>
            </a:r>
            <a:r>
              <a:rPr lang="ja-JP" altLang="en-US" sz="1400" dirty="0" smtClean="0">
                <a:latin typeface="+mn-ea"/>
              </a:rPr>
              <a:t>　</a:t>
            </a:r>
            <a:r>
              <a:rPr lang="ja-JP" altLang="en-US" sz="1400" dirty="0">
                <a:latin typeface="+mn-ea"/>
              </a:rPr>
              <a:t>紙</a:t>
            </a:r>
            <a:r>
              <a:rPr lang="ja-JP" altLang="en-US" sz="1400" dirty="0" smtClean="0">
                <a:latin typeface="+mn-ea"/>
              </a:rPr>
              <a:t>レセプト特有の運用</a:t>
            </a:r>
            <a:r>
              <a:rPr lang="ja-JP" altLang="en-US" sz="1400" dirty="0">
                <a:latin typeface="+mn-ea"/>
              </a:rPr>
              <a:t>については</a:t>
            </a:r>
            <a:r>
              <a:rPr lang="ja-JP" altLang="en-US" sz="1400" dirty="0" smtClean="0">
                <a:latin typeface="+mn-ea"/>
              </a:rPr>
              <a:t>、</a:t>
            </a:r>
            <a:r>
              <a:rPr lang="ja-JP" altLang="en-US" sz="1400" dirty="0">
                <a:latin typeface="+mn-ea"/>
              </a:rPr>
              <a:t>本フローから割愛します</a:t>
            </a:r>
            <a:r>
              <a:rPr lang="ja-JP" altLang="en-US" sz="1400" dirty="0" smtClean="0">
                <a:latin typeface="+mn-ea"/>
              </a:rPr>
              <a:t>。</a:t>
            </a:r>
            <a:endParaRPr lang="en-US" altLang="ja-JP" sz="1400" dirty="0" smtClean="0">
              <a:latin typeface="+mn-ea"/>
            </a:endParaRPr>
          </a:p>
        </p:txBody>
      </p:sp>
      <p:grpSp>
        <p:nvGrpSpPr>
          <p:cNvPr id="5" name="グループ化 4"/>
          <p:cNvGrpSpPr/>
          <p:nvPr/>
        </p:nvGrpSpPr>
        <p:grpSpPr>
          <a:xfrm>
            <a:off x="5776170" y="573738"/>
            <a:ext cx="3119156" cy="1232757"/>
            <a:chOff x="5125252" y="573738"/>
            <a:chExt cx="3119156" cy="1232757"/>
          </a:xfrm>
        </p:grpSpPr>
        <p:graphicFrame>
          <p:nvGraphicFramePr>
            <p:cNvPr id="64" name="コンテンツ プレースホルダー 3"/>
            <p:cNvGraphicFramePr>
              <a:graphicFrameLocks/>
            </p:cNvGraphicFramePr>
            <p:nvPr/>
          </p:nvGraphicFramePr>
          <p:xfrm>
            <a:off x="5125252" y="573738"/>
            <a:ext cx="3119156" cy="1232757"/>
          </p:xfrm>
          <a:graphic>
            <a:graphicData uri="http://schemas.openxmlformats.org/drawingml/2006/table">
              <a:tbl>
                <a:tblPr firstRow="1" bandRow="1">
                  <a:tableStyleId>{5C22544A-7EE6-4342-B048-85BDC9FD1C3A}</a:tableStyleId>
                </a:tblPr>
                <a:tblGrid>
                  <a:gridCol w="1080000"/>
                  <a:gridCol w="526988"/>
                  <a:gridCol w="288032"/>
                  <a:gridCol w="1224136"/>
                </a:tblGrid>
                <a:tr h="410919">
                  <a:tc>
                    <a:txBody>
                      <a:bodyPr/>
                      <a:lstStyle/>
                      <a:p>
                        <a:pPr algn="ctr">
                          <a:lnSpc>
                            <a:spcPts val="1800"/>
                          </a:lnSpc>
                        </a:pPr>
                        <a:r>
                          <a:rPr kumimoji="1" lang="ja-JP" altLang="en-US" sz="1400" dirty="0" smtClean="0">
                            <a:solidFill>
                              <a:schemeClr val="tx1"/>
                            </a:solidFill>
                          </a:rPr>
                          <a:t>凡例</a:t>
                        </a:r>
                        <a:endParaRPr kumimoji="1" lang="ja-JP" altLang="en-US" sz="1400" dirty="0">
                          <a:solidFill>
                            <a:schemeClr val="tx1"/>
                          </a:solidFill>
                        </a:endParaRPr>
                      </a:p>
                    </a:txBody>
                    <a:tcPr marL="72000" marR="72000" marT="36000" marB="36000" anchor="ctr">
                      <a:lnL w="19050" cap="flat" cmpd="sng" algn="ctr">
                        <a:solidFill>
                          <a:schemeClr val="accent1">
                            <a:lumMod val="50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800"/>
                          </a:lnSpc>
                        </a:pPr>
                        <a:endParaRPr kumimoji="1" lang="ja-JP" altLang="en-US" sz="1400" dirty="0">
                          <a:solidFill>
                            <a:schemeClr val="tx1"/>
                          </a:solidFill>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800"/>
                          </a:lnSpc>
                        </a:pPr>
                        <a:endParaRPr kumimoji="1" lang="ja-JP" altLang="en-US" sz="1400" dirty="0">
                          <a:solidFill>
                            <a:schemeClr val="tx1"/>
                          </a:solidFill>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800"/>
                          </a:lnSpc>
                        </a:pPr>
                        <a:endParaRPr kumimoji="1" lang="ja-JP" altLang="en-US" sz="1400" dirty="0">
                          <a:solidFill>
                            <a:schemeClr val="tx1"/>
                          </a:solidFill>
                        </a:endParaRPr>
                      </a:p>
                    </a:txBody>
                    <a:tcPr marL="72000" marR="72000" marT="36000" marB="36000" anchor="ctr">
                      <a:lnL w="12700" cap="flat" cmpd="sng" algn="ctr">
                        <a:no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0919">
                  <a:tc>
                    <a:txBody>
                      <a:bodyPr/>
                      <a:lstStyle/>
                      <a:p>
                        <a:pPr>
                          <a:lnSpc>
                            <a:spcPts val="1800"/>
                          </a:lnSpc>
                        </a:pPr>
                        <a:endParaRPr kumimoji="1" lang="ja-JP" altLang="en-US" sz="1400" b="1" dirty="0">
                          <a:solidFill>
                            <a:schemeClr val="tx1"/>
                          </a:solidFill>
                        </a:endParaRPr>
                      </a:p>
                    </a:txBody>
                    <a:tcPr marL="72000" marR="72000" marT="36000" marB="36000" anchor="ctr">
                      <a:lnL w="19050" cap="flat" cmpd="sng" algn="ctr">
                        <a:solidFill>
                          <a:schemeClr val="accent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800"/>
                          </a:lnSpc>
                        </a:pPr>
                        <a:endParaRPr kumimoji="1" lang="ja-JP" altLang="en-US" sz="1400" b="1" dirty="0">
                          <a:solidFill>
                            <a:schemeClr val="tx1"/>
                          </a:solidFill>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400" dirty="0" smtClean="0"/>
                          <a:t>：</a:t>
                        </a:r>
                        <a:endParaRPr lang="ja-JP" altLang="en-US" sz="1400" dirty="0"/>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400" dirty="0" smtClean="0"/>
                          <a:t>過誤</a:t>
                        </a:r>
                        <a:endParaRPr lang="ja-JP" altLang="en-US" sz="1400" dirty="0"/>
                      </a:p>
                    </a:txBody>
                    <a:tcPr marL="72000" marR="72000" marT="36000" marB="36000">
                      <a:lnL w="12700" cap="flat" cmpd="sng" algn="ctr">
                        <a:no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0919">
                  <a:tc>
                    <a:txBody>
                      <a:bodyPr/>
                      <a:lstStyle/>
                      <a:p>
                        <a:endParaRPr lang="ja-JP" altLang="en-US" sz="1400" dirty="0"/>
                      </a:p>
                    </a:txBody>
                    <a:tcPr marL="72000" marR="72000" marT="36000" marB="36000" anchor="ctr">
                      <a:lnL w="19050" cap="flat" cmpd="sng" algn="ctr">
                        <a:solidFill>
                          <a:schemeClr val="accent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ltLang="en-US" sz="1400" dirty="0"/>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400" dirty="0" smtClean="0"/>
                          <a:t>：</a:t>
                        </a:r>
                        <a:endParaRPr lang="ja-JP" altLang="en-US" sz="1400" dirty="0"/>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400" dirty="0" smtClean="0"/>
                          <a:t>一次審査</a:t>
                        </a:r>
                        <a:endParaRPr lang="ja-JP" altLang="en-US" sz="1400" dirty="0"/>
                      </a:p>
                    </a:txBody>
                    <a:tcPr marL="72000" marR="72000" marT="36000" marB="36000">
                      <a:lnL w="12700" cap="flat" cmpd="sng" algn="ctr">
                        <a:no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9" name="円/楕円 48"/>
            <p:cNvSpPr/>
            <p:nvPr/>
          </p:nvSpPr>
          <p:spPr>
            <a:xfrm>
              <a:off x="5508104" y="991964"/>
              <a:ext cx="288032" cy="288032"/>
            </a:xfrm>
            <a:prstGeom prst="ellipse">
              <a:avLst/>
            </a:prstGeom>
            <a:solidFill>
              <a:schemeClr val="accent1">
                <a:lumMod val="20000"/>
                <a:lumOff val="80000"/>
              </a:schemeClr>
            </a:solidFill>
            <a:ln>
              <a:solidFill>
                <a:srgbClr val="0000CC"/>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dirty="0">
                <a:solidFill>
                  <a:srgbClr val="0000CC"/>
                </a:solidFill>
              </a:endParaRPr>
            </a:p>
          </p:txBody>
        </p:sp>
        <p:cxnSp>
          <p:nvCxnSpPr>
            <p:cNvPr id="50" name="直線矢印コネクタ 49"/>
            <p:cNvCxnSpPr/>
            <p:nvPr/>
          </p:nvCxnSpPr>
          <p:spPr>
            <a:xfrm rot="16200000" flipV="1">
              <a:off x="6408204" y="811944"/>
              <a:ext cx="0" cy="648072"/>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rot="16200000" flipV="1">
              <a:off x="6408204" y="1232668"/>
              <a:ext cx="0" cy="6480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5" name="フローチャート: 処理 64"/>
            <p:cNvSpPr/>
            <p:nvPr/>
          </p:nvSpPr>
          <p:spPr>
            <a:xfrm>
              <a:off x="5508104" y="1412688"/>
              <a:ext cx="288032" cy="288032"/>
            </a:xfrm>
            <a:prstGeom prst="flowChartProcess">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smtClean="0">
                <a:solidFill>
                  <a:srgbClr val="FF0000"/>
                </a:solidFill>
              </a:endParaRPr>
            </a:p>
          </p:txBody>
        </p:sp>
      </p:grpSp>
      <p:sp>
        <p:nvSpPr>
          <p:cNvPr id="60" name="正方形/長方形 59"/>
          <p:cNvSpPr/>
          <p:nvPr/>
        </p:nvSpPr>
        <p:spPr>
          <a:xfrm>
            <a:off x="467543" y="2266148"/>
            <a:ext cx="3600865" cy="404317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18541" y="2160342"/>
            <a:ext cx="648072" cy="21602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000" dirty="0" smtClean="0"/>
              <a:t>Ａ県</a:t>
            </a:r>
            <a:endParaRPr kumimoji="1" lang="ja-JP" altLang="en-US" sz="1000" dirty="0"/>
          </a:p>
        </p:txBody>
      </p:sp>
      <p:sp>
        <p:nvSpPr>
          <p:cNvPr id="66" name="正方形/長方形 65"/>
          <p:cNvSpPr/>
          <p:nvPr/>
        </p:nvSpPr>
        <p:spPr>
          <a:xfrm>
            <a:off x="5063303" y="2266148"/>
            <a:ext cx="3540746" cy="404317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角丸四角形 66"/>
          <p:cNvSpPr/>
          <p:nvPr/>
        </p:nvSpPr>
        <p:spPr>
          <a:xfrm>
            <a:off x="8100192" y="2160342"/>
            <a:ext cx="648072" cy="21602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000" dirty="0" smtClean="0"/>
              <a:t>Ｂ県</a:t>
            </a:r>
            <a:endParaRPr kumimoji="1" lang="ja-JP" altLang="en-US" sz="1000" dirty="0"/>
          </a:p>
        </p:txBody>
      </p:sp>
      <p:grpSp>
        <p:nvGrpSpPr>
          <p:cNvPr id="21" name="グループ化 20"/>
          <p:cNvGrpSpPr/>
          <p:nvPr/>
        </p:nvGrpSpPr>
        <p:grpSpPr>
          <a:xfrm>
            <a:off x="4121300" y="2165069"/>
            <a:ext cx="876011" cy="1559229"/>
            <a:chOff x="4478019" y="2165069"/>
            <a:chExt cx="876011" cy="1559229"/>
          </a:xfrm>
        </p:grpSpPr>
        <p:sp>
          <p:nvSpPr>
            <p:cNvPr id="92" name="正方形/長方形 91"/>
            <p:cNvSpPr/>
            <p:nvPr/>
          </p:nvSpPr>
          <p:spPr>
            <a:xfrm>
              <a:off x="4488866" y="2266147"/>
              <a:ext cx="865164" cy="1458151"/>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3" name="角丸四角形 92"/>
            <p:cNvSpPr/>
            <p:nvPr/>
          </p:nvSpPr>
          <p:spPr>
            <a:xfrm>
              <a:off x="4578227" y="2165069"/>
              <a:ext cx="648072" cy="21602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000" dirty="0" smtClean="0"/>
                <a:t>中央会</a:t>
              </a:r>
              <a:endParaRPr kumimoji="1" lang="ja-JP" altLang="en-US" sz="1000" dirty="0"/>
            </a:p>
          </p:txBody>
        </p:sp>
        <p:pic>
          <p:nvPicPr>
            <p:cNvPr id="94" name="Picture 4" descr="街-オフィスビル イラストアイコン"/>
            <p:cNvPicPr>
              <a:picLocks noChangeAspect="1" noChangeArrowheads="1"/>
            </p:cNvPicPr>
            <p:nvPr/>
          </p:nvPicPr>
          <p:blipFill>
            <a:blip r:embed="rId2" cstate="print"/>
            <a:srcRect/>
            <a:stretch>
              <a:fillRect/>
            </a:stretch>
          </p:blipFill>
          <p:spPr bwMode="auto">
            <a:xfrm>
              <a:off x="4478019" y="2523371"/>
              <a:ext cx="792088" cy="936104"/>
            </a:xfrm>
            <a:prstGeom prst="rect">
              <a:avLst/>
            </a:prstGeom>
            <a:noFill/>
          </p:spPr>
        </p:pic>
      </p:grpSp>
      <p:grpSp>
        <p:nvGrpSpPr>
          <p:cNvPr id="22" name="グループ化 21"/>
          <p:cNvGrpSpPr/>
          <p:nvPr/>
        </p:nvGrpSpPr>
        <p:grpSpPr>
          <a:xfrm>
            <a:off x="2442741" y="2428237"/>
            <a:ext cx="1188000" cy="2986291"/>
            <a:chOff x="2442741" y="2428237"/>
            <a:chExt cx="1188000" cy="2986291"/>
          </a:xfrm>
        </p:grpSpPr>
        <p:pic>
          <p:nvPicPr>
            <p:cNvPr id="152" name="Picture 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6268" y="3933580"/>
              <a:ext cx="44514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 name="Text Box 99"/>
            <p:cNvSpPr txBox="1">
              <a:spLocks noChangeArrowheads="1"/>
            </p:cNvSpPr>
            <p:nvPr/>
          </p:nvSpPr>
          <p:spPr bwMode="auto">
            <a:xfrm>
              <a:off x="2569738" y="2485912"/>
              <a:ext cx="1008112" cy="432048"/>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100" dirty="0" smtClean="0">
                  <a:solidFill>
                    <a:srgbClr val="000000"/>
                  </a:solidFill>
                  <a:latin typeface="Verdana" pitchFamily="34" charset="0"/>
                  <a:ea typeface="HG丸ｺﾞｼｯｸM-PRO" pitchFamily="49" charset="-128"/>
                </a:rPr>
                <a:t>Ａ県</a:t>
              </a:r>
              <a:endParaRPr kumimoji="1" lang="ja-JP" altLang="en-US" sz="1100" dirty="0">
                <a:solidFill>
                  <a:srgbClr val="000000"/>
                </a:solidFill>
                <a:latin typeface="Verdana" pitchFamily="34" charset="0"/>
                <a:ea typeface="HG丸ｺﾞｼｯｸM-PRO" pitchFamily="49" charset="-128"/>
              </a:endParaRPr>
            </a:p>
            <a:p>
              <a:pPr>
                <a:lnSpc>
                  <a:spcPts val="1300"/>
                </a:lnSpc>
              </a:pPr>
              <a:r>
                <a:rPr kumimoji="1" lang="ja-JP" altLang="en-US" sz="1100" dirty="0">
                  <a:solidFill>
                    <a:srgbClr val="000000"/>
                  </a:solidFill>
                  <a:latin typeface="Verdana" pitchFamily="34" charset="0"/>
                  <a:ea typeface="HG丸ｺﾞｼｯｸM-PRO" pitchFamily="49" charset="-128"/>
                </a:rPr>
                <a:t>国保連合会</a:t>
              </a:r>
            </a:p>
          </p:txBody>
        </p:sp>
        <p:pic>
          <p:nvPicPr>
            <p:cNvPr id="154" name="Picture 102" descr="0091 図書館"/>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5274" y="2915563"/>
              <a:ext cx="648072" cy="445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 name="Picture 118" descr="PE01922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9817" y="3392736"/>
              <a:ext cx="648072" cy="4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 name="AutoShape 31"/>
            <p:cNvSpPr>
              <a:spLocks noChangeArrowheads="1"/>
            </p:cNvSpPr>
            <p:nvPr/>
          </p:nvSpPr>
          <p:spPr bwMode="auto">
            <a:xfrm>
              <a:off x="2442741" y="2428237"/>
              <a:ext cx="1188000" cy="2986291"/>
            </a:xfrm>
            <a:prstGeom prst="roundRect">
              <a:avLst>
                <a:gd name="adj" fmla="val 16667"/>
              </a:avLst>
            </a:prstGeom>
            <a:noFill/>
            <a:ln w="6350" algn="ctr">
              <a:solidFill>
                <a:schemeClr val="tx1"/>
              </a:solidFill>
              <a:prstDash val="dash"/>
              <a:round/>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grpSp>
      <p:cxnSp>
        <p:nvCxnSpPr>
          <p:cNvPr id="159" name="直線矢印コネクタ 158"/>
          <p:cNvCxnSpPr/>
          <p:nvPr/>
        </p:nvCxnSpPr>
        <p:spPr>
          <a:xfrm>
            <a:off x="1772396" y="2925028"/>
            <a:ext cx="728887" cy="0"/>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60" name="Text Box 99"/>
          <p:cNvSpPr txBox="1">
            <a:spLocks noChangeArrowheads="1"/>
          </p:cNvSpPr>
          <p:nvPr/>
        </p:nvSpPr>
        <p:spPr bwMode="auto">
          <a:xfrm>
            <a:off x="1660174" y="3061778"/>
            <a:ext cx="908443" cy="360040"/>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300"/>
              </a:lnSpc>
            </a:pPr>
            <a:r>
              <a:rPr kumimoji="1" lang="ja-JP" altLang="en-US" sz="1100" b="1" dirty="0" smtClean="0">
                <a:solidFill>
                  <a:srgbClr val="0000CC"/>
                </a:solidFill>
                <a:latin typeface="+mn-ea"/>
              </a:rPr>
              <a:t>過誤申出</a:t>
            </a:r>
            <a:endParaRPr kumimoji="1" lang="ja-JP" altLang="en-US" sz="1100" b="1" dirty="0">
              <a:solidFill>
                <a:srgbClr val="0000CC"/>
              </a:solidFill>
              <a:latin typeface="+mn-ea"/>
            </a:endParaRPr>
          </a:p>
        </p:txBody>
      </p:sp>
      <p:sp>
        <p:nvSpPr>
          <p:cNvPr id="164" name="Text Box 99"/>
          <p:cNvSpPr txBox="1">
            <a:spLocks noChangeArrowheads="1"/>
          </p:cNvSpPr>
          <p:nvPr/>
        </p:nvSpPr>
        <p:spPr bwMode="auto">
          <a:xfrm>
            <a:off x="1678546" y="3746967"/>
            <a:ext cx="851471" cy="360040"/>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300"/>
              </a:lnSpc>
            </a:pPr>
            <a:r>
              <a:rPr kumimoji="1" lang="ja-JP" altLang="en-US" sz="1100" b="1" dirty="0" smtClean="0">
                <a:solidFill>
                  <a:srgbClr val="0000CC"/>
                </a:solidFill>
                <a:latin typeface="+mn-ea"/>
              </a:rPr>
              <a:t>・過誤調整</a:t>
            </a:r>
            <a:endParaRPr kumimoji="1" lang="en-US" altLang="ja-JP" sz="1100" b="1" dirty="0" smtClean="0">
              <a:solidFill>
                <a:srgbClr val="0000CC"/>
              </a:solidFill>
              <a:latin typeface="+mn-ea"/>
            </a:endParaRPr>
          </a:p>
          <a:p>
            <a:pPr>
              <a:lnSpc>
                <a:spcPts val="1300"/>
              </a:lnSpc>
            </a:pPr>
            <a:r>
              <a:rPr kumimoji="1" lang="ja-JP" altLang="en-US" sz="1100" b="1" dirty="0" smtClean="0">
                <a:solidFill>
                  <a:srgbClr val="0000CC"/>
                </a:solidFill>
                <a:latin typeface="+mn-ea"/>
              </a:rPr>
              <a:t>・結果返却</a:t>
            </a:r>
            <a:endParaRPr kumimoji="1" lang="ja-JP" altLang="en-US" sz="1100" b="1" dirty="0">
              <a:solidFill>
                <a:srgbClr val="0000CC"/>
              </a:solidFill>
              <a:latin typeface="+mn-ea"/>
            </a:endParaRPr>
          </a:p>
        </p:txBody>
      </p:sp>
      <p:grpSp>
        <p:nvGrpSpPr>
          <p:cNvPr id="19" name="グループ化 18"/>
          <p:cNvGrpSpPr/>
          <p:nvPr/>
        </p:nvGrpSpPr>
        <p:grpSpPr>
          <a:xfrm>
            <a:off x="1756627" y="3853879"/>
            <a:ext cx="859812" cy="1224000"/>
            <a:chOff x="1756627" y="3853879"/>
            <a:chExt cx="859812" cy="1224000"/>
          </a:xfrm>
        </p:grpSpPr>
        <p:cxnSp>
          <p:nvCxnSpPr>
            <p:cNvPr id="165" name="直線矢印コネクタ 164"/>
            <p:cNvCxnSpPr/>
            <p:nvPr/>
          </p:nvCxnSpPr>
          <p:spPr>
            <a:xfrm flipH="1" flipV="1">
              <a:off x="2616439" y="3853879"/>
              <a:ext cx="0" cy="1224000"/>
            </a:xfrm>
            <a:prstGeom prst="straightConnector1">
              <a:avLst/>
            </a:prstGeom>
            <a:ln w="38100">
              <a:solidFill>
                <a:srgbClr val="0000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6" name="直線矢印コネクタ 165"/>
            <p:cNvCxnSpPr/>
            <p:nvPr/>
          </p:nvCxnSpPr>
          <p:spPr>
            <a:xfrm>
              <a:off x="1756627" y="5055169"/>
              <a:ext cx="859812" cy="0"/>
            </a:xfrm>
            <a:prstGeom prst="straightConnector1">
              <a:avLst/>
            </a:prstGeom>
            <a:ln w="38100">
              <a:solidFill>
                <a:srgbClr val="0000CC"/>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69" name="Text Box 99"/>
          <p:cNvSpPr txBox="1">
            <a:spLocks noChangeArrowheads="1"/>
          </p:cNvSpPr>
          <p:nvPr/>
        </p:nvSpPr>
        <p:spPr bwMode="auto">
          <a:xfrm>
            <a:off x="1715087" y="5169774"/>
            <a:ext cx="814930" cy="360040"/>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300"/>
              </a:lnSpc>
            </a:pPr>
            <a:r>
              <a:rPr kumimoji="1" lang="ja-JP" altLang="en-US" sz="1100" b="1" dirty="0" smtClean="0">
                <a:solidFill>
                  <a:srgbClr val="0000CC"/>
                </a:solidFill>
                <a:latin typeface="+mn-ea"/>
              </a:rPr>
              <a:t>過誤調整</a:t>
            </a:r>
            <a:endParaRPr kumimoji="1" lang="en-US" altLang="ja-JP" sz="1100" b="1" dirty="0" smtClean="0">
              <a:solidFill>
                <a:srgbClr val="0000CC"/>
              </a:solidFill>
              <a:latin typeface="+mn-ea"/>
            </a:endParaRPr>
          </a:p>
          <a:p>
            <a:pPr algn="ctr">
              <a:lnSpc>
                <a:spcPts val="1300"/>
              </a:lnSpc>
            </a:pPr>
            <a:r>
              <a:rPr kumimoji="1" lang="ja-JP" altLang="en-US" sz="1100" b="1" dirty="0" smtClean="0">
                <a:solidFill>
                  <a:srgbClr val="0000CC"/>
                </a:solidFill>
                <a:latin typeface="+mn-ea"/>
              </a:rPr>
              <a:t>（</a:t>
            </a:r>
            <a:r>
              <a:rPr kumimoji="1" lang="en-US" altLang="ja-JP" sz="1100" b="1" dirty="0" smtClean="0">
                <a:solidFill>
                  <a:srgbClr val="0000CC"/>
                </a:solidFill>
                <a:latin typeface="+mn-ea"/>
              </a:rPr>
              <a:t>―</a:t>
            </a:r>
            <a:r>
              <a:rPr kumimoji="1" lang="ja-JP" altLang="en-US" sz="1100" b="1" dirty="0" smtClean="0">
                <a:solidFill>
                  <a:srgbClr val="0000CC"/>
                </a:solidFill>
                <a:latin typeface="+mn-ea"/>
              </a:rPr>
              <a:t>）</a:t>
            </a:r>
            <a:endParaRPr kumimoji="1" lang="ja-JP" altLang="en-US" sz="1100" b="1" dirty="0">
              <a:solidFill>
                <a:srgbClr val="0000CC"/>
              </a:solidFill>
              <a:latin typeface="+mn-ea"/>
            </a:endParaRPr>
          </a:p>
        </p:txBody>
      </p:sp>
      <p:cxnSp>
        <p:nvCxnSpPr>
          <p:cNvPr id="170" name="直線矢印コネクタ 169"/>
          <p:cNvCxnSpPr/>
          <p:nvPr/>
        </p:nvCxnSpPr>
        <p:spPr>
          <a:xfrm>
            <a:off x="3641522" y="4179276"/>
            <a:ext cx="1812773"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6" name="直線矢印コネクタ 175"/>
          <p:cNvCxnSpPr/>
          <p:nvPr/>
        </p:nvCxnSpPr>
        <p:spPr>
          <a:xfrm>
            <a:off x="6609487" y="2950039"/>
            <a:ext cx="701775"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7" name="Text Box 99"/>
          <p:cNvSpPr txBox="1">
            <a:spLocks noChangeArrowheads="1"/>
          </p:cNvSpPr>
          <p:nvPr/>
        </p:nvSpPr>
        <p:spPr bwMode="auto">
          <a:xfrm>
            <a:off x="6558908" y="3130273"/>
            <a:ext cx="801438" cy="562797"/>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300"/>
              </a:lnSpc>
            </a:pPr>
            <a:r>
              <a:rPr lang="ja-JP" altLang="en-US" b="1" dirty="0" smtClean="0">
                <a:solidFill>
                  <a:srgbClr val="FF0000"/>
                </a:solidFill>
                <a:latin typeface="+mn-ea"/>
              </a:rPr>
              <a:t>保険者サービス系公開</a:t>
            </a:r>
            <a:endParaRPr kumimoji="1" lang="ja-JP" altLang="en-US" sz="1100" b="1" dirty="0">
              <a:solidFill>
                <a:srgbClr val="FF0000"/>
              </a:solidFill>
              <a:latin typeface="+mn-ea"/>
            </a:endParaRPr>
          </a:p>
        </p:txBody>
      </p:sp>
      <p:sp>
        <p:nvSpPr>
          <p:cNvPr id="179" name="円/楕円 178"/>
          <p:cNvSpPr/>
          <p:nvPr/>
        </p:nvSpPr>
        <p:spPr>
          <a:xfrm>
            <a:off x="1983747" y="2780928"/>
            <a:ext cx="288032" cy="288032"/>
          </a:xfrm>
          <a:prstGeom prst="ellipse">
            <a:avLst/>
          </a:prstGeom>
          <a:solidFill>
            <a:schemeClr val="accent1">
              <a:lumMod val="20000"/>
              <a:lumOff val="80000"/>
            </a:schemeClr>
          </a:solidFill>
          <a:ln>
            <a:solidFill>
              <a:srgbClr val="0000CC"/>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solidFill>
                  <a:srgbClr val="0000CC"/>
                </a:solidFill>
              </a:rPr>
              <a:t>１</a:t>
            </a:r>
            <a:endParaRPr kumimoji="1" lang="ja-JP" altLang="en-US" dirty="0">
              <a:solidFill>
                <a:srgbClr val="0000CC"/>
              </a:solidFill>
            </a:endParaRPr>
          </a:p>
        </p:txBody>
      </p:sp>
      <p:sp>
        <p:nvSpPr>
          <p:cNvPr id="181" name="円/楕円 180"/>
          <p:cNvSpPr/>
          <p:nvPr/>
        </p:nvSpPr>
        <p:spPr>
          <a:xfrm>
            <a:off x="1966620" y="4888265"/>
            <a:ext cx="288032" cy="288032"/>
          </a:xfrm>
          <a:prstGeom prst="ellipse">
            <a:avLst/>
          </a:prstGeom>
          <a:solidFill>
            <a:schemeClr val="accent1">
              <a:lumMod val="20000"/>
              <a:lumOff val="80000"/>
            </a:schemeClr>
          </a:solidFill>
          <a:ln>
            <a:solidFill>
              <a:srgbClr val="0000CC"/>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solidFill>
                  <a:srgbClr val="0000CC"/>
                </a:solidFill>
              </a:rPr>
              <a:t>３</a:t>
            </a:r>
            <a:endParaRPr kumimoji="1" lang="ja-JP" altLang="en-US" dirty="0">
              <a:solidFill>
                <a:srgbClr val="0000CC"/>
              </a:solidFill>
            </a:endParaRPr>
          </a:p>
        </p:txBody>
      </p:sp>
      <p:sp>
        <p:nvSpPr>
          <p:cNvPr id="183" name="Text Box 99"/>
          <p:cNvSpPr txBox="1">
            <a:spLocks noChangeArrowheads="1"/>
          </p:cNvSpPr>
          <p:nvPr/>
        </p:nvSpPr>
        <p:spPr bwMode="auto">
          <a:xfrm>
            <a:off x="3994268" y="4330472"/>
            <a:ext cx="1144916" cy="279648"/>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300"/>
              </a:lnSpc>
            </a:pPr>
            <a:r>
              <a:rPr kumimoji="1" lang="ja-JP" altLang="en-US" sz="1100" b="1" dirty="0" smtClean="0">
                <a:solidFill>
                  <a:srgbClr val="FF0000"/>
                </a:solidFill>
                <a:latin typeface="+mn-ea"/>
              </a:rPr>
              <a:t>他県データ交換</a:t>
            </a:r>
            <a:endParaRPr kumimoji="1" lang="ja-JP" altLang="en-US" sz="1100" b="1" dirty="0">
              <a:solidFill>
                <a:srgbClr val="FF0000"/>
              </a:solidFill>
              <a:latin typeface="+mn-ea"/>
            </a:endParaRPr>
          </a:p>
        </p:txBody>
      </p:sp>
      <p:sp>
        <p:nvSpPr>
          <p:cNvPr id="186" name="Text Box 99"/>
          <p:cNvSpPr txBox="1">
            <a:spLocks noChangeArrowheads="1"/>
          </p:cNvSpPr>
          <p:nvPr/>
        </p:nvSpPr>
        <p:spPr bwMode="auto">
          <a:xfrm>
            <a:off x="3493371" y="4523914"/>
            <a:ext cx="650918" cy="299639"/>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300"/>
              </a:lnSpc>
            </a:pPr>
            <a:r>
              <a:rPr kumimoji="1" lang="ja-JP" altLang="en-US" sz="1200" b="1" dirty="0" smtClean="0">
                <a:solidFill>
                  <a:srgbClr val="FF0000"/>
                </a:solidFill>
                <a:latin typeface="+mn-ea"/>
              </a:rPr>
              <a:t>複製</a:t>
            </a:r>
            <a:endParaRPr kumimoji="1" lang="ja-JP" altLang="en-US" sz="1200" b="1" dirty="0">
              <a:solidFill>
                <a:srgbClr val="FF0000"/>
              </a:solidFill>
              <a:latin typeface="+mn-ea"/>
            </a:endParaRPr>
          </a:p>
        </p:txBody>
      </p:sp>
      <p:sp>
        <p:nvSpPr>
          <p:cNvPr id="189" name="メモ 188"/>
          <p:cNvSpPr/>
          <p:nvPr/>
        </p:nvSpPr>
        <p:spPr>
          <a:xfrm>
            <a:off x="2865372" y="4476581"/>
            <a:ext cx="598876" cy="617876"/>
          </a:xfrm>
          <a:prstGeom prst="foldedCorner">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mn-ea"/>
              </a:rPr>
              <a:t>一次審査</a:t>
            </a:r>
            <a:r>
              <a:rPr lang="ja-JP" altLang="en-US" sz="800" dirty="0" smtClean="0">
                <a:solidFill>
                  <a:schemeClr val="tx1"/>
                </a:solidFill>
                <a:latin typeface="+mn-ea"/>
              </a:rPr>
              <a:t>レセプト</a:t>
            </a:r>
            <a:endParaRPr lang="en-US" altLang="ja-JP" sz="800" dirty="0" smtClean="0">
              <a:solidFill>
                <a:schemeClr val="tx1"/>
              </a:solidFill>
              <a:latin typeface="+mn-ea"/>
            </a:endParaRPr>
          </a:p>
          <a:p>
            <a:pPr algn="ctr"/>
            <a:r>
              <a:rPr kumimoji="1" lang="ja-JP" altLang="en-US" sz="800" dirty="0" smtClean="0">
                <a:solidFill>
                  <a:schemeClr val="tx1"/>
                </a:solidFill>
                <a:latin typeface="+mn-ea"/>
              </a:rPr>
              <a:t>（電子）</a:t>
            </a:r>
            <a:endParaRPr kumimoji="1" lang="ja-JP" altLang="en-US" sz="800" dirty="0">
              <a:solidFill>
                <a:schemeClr val="tx1"/>
              </a:solidFill>
              <a:latin typeface="+mn-ea"/>
            </a:endParaRPr>
          </a:p>
        </p:txBody>
      </p:sp>
      <p:sp>
        <p:nvSpPr>
          <p:cNvPr id="190" name="Text Box 99"/>
          <p:cNvSpPr txBox="1">
            <a:spLocks noChangeArrowheads="1"/>
          </p:cNvSpPr>
          <p:nvPr/>
        </p:nvSpPr>
        <p:spPr bwMode="auto">
          <a:xfrm>
            <a:off x="2976670" y="5087219"/>
            <a:ext cx="1204668" cy="327309"/>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300"/>
              </a:lnSpc>
            </a:pPr>
            <a:r>
              <a:rPr lang="ja-JP" altLang="en-US" b="1" dirty="0" smtClean="0">
                <a:solidFill>
                  <a:srgbClr val="FF0000"/>
                </a:solidFill>
                <a:latin typeface="+mn-ea"/>
              </a:rPr>
              <a:t>受託分決定</a:t>
            </a:r>
            <a:endParaRPr kumimoji="1" lang="ja-JP" altLang="en-US" sz="1100" b="1" dirty="0">
              <a:solidFill>
                <a:srgbClr val="FF0000"/>
              </a:solidFill>
              <a:latin typeface="+mn-ea"/>
            </a:endParaRPr>
          </a:p>
        </p:txBody>
      </p:sp>
      <p:sp>
        <p:nvSpPr>
          <p:cNvPr id="120" name="メモ 119"/>
          <p:cNvSpPr/>
          <p:nvPr/>
        </p:nvSpPr>
        <p:spPr>
          <a:xfrm>
            <a:off x="5873321" y="4477128"/>
            <a:ext cx="598876" cy="617876"/>
          </a:xfrm>
          <a:prstGeom prst="foldedCorner">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mn-ea"/>
              </a:rPr>
              <a:t>一次審査</a:t>
            </a:r>
            <a:r>
              <a:rPr lang="ja-JP" altLang="en-US" sz="800" dirty="0" smtClean="0">
                <a:solidFill>
                  <a:schemeClr val="tx1"/>
                </a:solidFill>
                <a:latin typeface="+mn-ea"/>
              </a:rPr>
              <a:t>レセプト</a:t>
            </a:r>
            <a:endParaRPr lang="en-US" altLang="ja-JP" sz="800" dirty="0" smtClean="0">
              <a:solidFill>
                <a:schemeClr val="tx1"/>
              </a:solidFill>
              <a:latin typeface="+mn-ea"/>
            </a:endParaRPr>
          </a:p>
          <a:p>
            <a:pPr algn="ctr"/>
            <a:r>
              <a:rPr kumimoji="1" lang="ja-JP" altLang="en-US" sz="800" dirty="0" smtClean="0">
                <a:solidFill>
                  <a:schemeClr val="tx1"/>
                </a:solidFill>
                <a:latin typeface="+mn-ea"/>
              </a:rPr>
              <a:t>（電子）</a:t>
            </a:r>
            <a:endParaRPr kumimoji="1" lang="ja-JP" altLang="en-US" sz="800" dirty="0">
              <a:solidFill>
                <a:schemeClr val="tx1"/>
              </a:solidFill>
              <a:latin typeface="+mn-ea"/>
            </a:endParaRPr>
          </a:p>
        </p:txBody>
      </p:sp>
      <p:grpSp>
        <p:nvGrpSpPr>
          <p:cNvPr id="15" name="グループ化 14"/>
          <p:cNvGrpSpPr/>
          <p:nvPr/>
        </p:nvGrpSpPr>
        <p:grpSpPr>
          <a:xfrm>
            <a:off x="1748119" y="5414528"/>
            <a:ext cx="1468611" cy="242922"/>
            <a:chOff x="1541340" y="5778366"/>
            <a:chExt cx="1468611" cy="242922"/>
          </a:xfrm>
        </p:grpSpPr>
        <p:cxnSp>
          <p:nvCxnSpPr>
            <p:cNvPr id="192" name="直線矢印コネクタ 191"/>
            <p:cNvCxnSpPr/>
            <p:nvPr/>
          </p:nvCxnSpPr>
          <p:spPr>
            <a:xfrm flipH="1">
              <a:off x="1541340" y="6021288"/>
              <a:ext cx="1468611"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3" name="直線矢印コネクタ 192"/>
            <p:cNvCxnSpPr/>
            <p:nvPr/>
          </p:nvCxnSpPr>
          <p:spPr>
            <a:xfrm flipV="1">
              <a:off x="2982466" y="5778366"/>
              <a:ext cx="0" cy="242922"/>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94" name="フローチャート: 処理 193"/>
          <p:cNvSpPr/>
          <p:nvPr/>
        </p:nvSpPr>
        <p:spPr>
          <a:xfrm>
            <a:off x="2458679" y="5500616"/>
            <a:ext cx="288032" cy="288032"/>
          </a:xfrm>
          <a:prstGeom prst="flowChartProcess">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rgbClr val="FF0000"/>
                </a:solidFill>
              </a:rPr>
              <a:t>6</a:t>
            </a:r>
          </a:p>
        </p:txBody>
      </p:sp>
      <p:sp>
        <p:nvSpPr>
          <p:cNvPr id="195" name="Text Box 99"/>
          <p:cNvSpPr txBox="1">
            <a:spLocks noChangeArrowheads="1"/>
          </p:cNvSpPr>
          <p:nvPr/>
        </p:nvSpPr>
        <p:spPr bwMode="auto">
          <a:xfrm>
            <a:off x="1786986" y="5786230"/>
            <a:ext cx="1660116" cy="394310"/>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300"/>
              </a:lnSpc>
            </a:pPr>
            <a:r>
              <a:rPr kumimoji="1" lang="ja-JP" altLang="en-US" sz="1100" b="1" dirty="0" smtClean="0">
                <a:solidFill>
                  <a:srgbClr val="FF0000"/>
                </a:solidFill>
                <a:latin typeface="+mn-ea"/>
              </a:rPr>
              <a:t>受託決定分</a:t>
            </a:r>
            <a:endParaRPr kumimoji="1" lang="en-US" altLang="ja-JP" sz="1100" b="1" dirty="0" smtClean="0">
              <a:solidFill>
                <a:srgbClr val="FF0000"/>
              </a:solidFill>
              <a:latin typeface="+mn-ea"/>
            </a:endParaRPr>
          </a:p>
          <a:p>
            <a:pPr algn="ctr">
              <a:lnSpc>
                <a:spcPts val="1300"/>
              </a:lnSpc>
            </a:pPr>
            <a:r>
              <a:rPr kumimoji="1" lang="ja-JP" altLang="en-US" sz="1100" b="1" dirty="0" smtClean="0">
                <a:solidFill>
                  <a:srgbClr val="FF0000"/>
                </a:solidFill>
                <a:latin typeface="+mn-ea"/>
              </a:rPr>
              <a:t>（＋）</a:t>
            </a:r>
            <a:endParaRPr kumimoji="1" lang="ja-JP" altLang="en-US" sz="1100" b="1" dirty="0">
              <a:solidFill>
                <a:srgbClr val="FF0000"/>
              </a:solidFill>
              <a:latin typeface="+mn-ea"/>
            </a:endParaRPr>
          </a:p>
        </p:txBody>
      </p:sp>
      <p:sp>
        <p:nvSpPr>
          <p:cNvPr id="196" name="フローチャート: 処理 195"/>
          <p:cNvSpPr/>
          <p:nvPr/>
        </p:nvSpPr>
        <p:spPr>
          <a:xfrm>
            <a:off x="4407895" y="4041068"/>
            <a:ext cx="288032" cy="288032"/>
          </a:xfrm>
          <a:prstGeom prst="flowChartProcess">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rPr>
              <a:t>２</a:t>
            </a:r>
            <a:endParaRPr kumimoji="1" lang="en-US" altLang="ja-JP" dirty="0" smtClean="0">
              <a:solidFill>
                <a:srgbClr val="FF0000"/>
              </a:solidFill>
            </a:endParaRPr>
          </a:p>
        </p:txBody>
      </p:sp>
      <p:sp>
        <p:nvSpPr>
          <p:cNvPr id="198" name="フローチャート: 処理 197"/>
          <p:cNvSpPr/>
          <p:nvPr/>
        </p:nvSpPr>
        <p:spPr>
          <a:xfrm>
            <a:off x="6807466" y="2780928"/>
            <a:ext cx="288032" cy="288032"/>
          </a:xfrm>
          <a:prstGeom prst="flowChartProcess">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rgbClr val="FF0000"/>
                </a:solidFill>
              </a:rPr>
              <a:t>5</a:t>
            </a:r>
          </a:p>
        </p:txBody>
      </p:sp>
      <p:cxnSp>
        <p:nvCxnSpPr>
          <p:cNvPr id="199" name="直線矢印コネクタ 198"/>
          <p:cNvCxnSpPr/>
          <p:nvPr/>
        </p:nvCxnSpPr>
        <p:spPr>
          <a:xfrm>
            <a:off x="3630741" y="2924944"/>
            <a:ext cx="59076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0" name="Text Box 99"/>
          <p:cNvSpPr txBox="1">
            <a:spLocks noChangeArrowheads="1"/>
          </p:cNvSpPr>
          <p:nvPr/>
        </p:nvSpPr>
        <p:spPr bwMode="auto">
          <a:xfrm>
            <a:off x="3458075" y="3068960"/>
            <a:ext cx="720080" cy="219521"/>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300"/>
              </a:lnSpc>
            </a:pPr>
            <a:r>
              <a:rPr kumimoji="1" lang="ja-JP" altLang="en-US" sz="1100" b="1" dirty="0" smtClean="0">
                <a:solidFill>
                  <a:srgbClr val="FF0000"/>
                </a:solidFill>
                <a:latin typeface="+mn-ea"/>
              </a:rPr>
              <a:t>報告</a:t>
            </a:r>
            <a:endParaRPr kumimoji="1" lang="ja-JP" altLang="en-US" sz="1100" b="1" dirty="0">
              <a:solidFill>
                <a:srgbClr val="FF0000"/>
              </a:solidFill>
              <a:latin typeface="+mn-ea"/>
            </a:endParaRPr>
          </a:p>
        </p:txBody>
      </p:sp>
      <p:sp>
        <p:nvSpPr>
          <p:cNvPr id="201" name="フローチャート: 処理 200"/>
          <p:cNvSpPr/>
          <p:nvPr/>
        </p:nvSpPr>
        <p:spPr>
          <a:xfrm>
            <a:off x="3696401" y="2780928"/>
            <a:ext cx="288032" cy="288032"/>
          </a:xfrm>
          <a:prstGeom prst="flowChartProcess">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rgbClr val="FF0000"/>
                </a:solidFill>
              </a:rPr>
              <a:t>4</a:t>
            </a:r>
          </a:p>
        </p:txBody>
      </p:sp>
      <p:grpSp>
        <p:nvGrpSpPr>
          <p:cNvPr id="77" name="グループ化 76"/>
          <p:cNvGrpSpPr/>
          <p:nvPr/>
        </p:nvGrpSpPr>
        <p:grpSpPr>
          <a:xfrm>
            <a:off x="589955" y="2428237"/>
            <a:ext cx="1187287" cy="1512168"/>
            <a:chOff x="589955" y="2428237"/>
            <a:chExt cx="1187287" cy="1512168"/>
          </a:xfrm>
        </p:grpSpPr>
        <p:pic>
          <p:nvPicPr>
            <p:cNvPr id="78" name="Picture 97" descr="PE01722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733971" y="3436349"/>
              <a:ext cx="581025" cy="38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AutoShape 31"/>
            <p:cNvSpPr>
              <a:spLocks noChangeArrowheads="1"/>
            </p:cNvSpPr>
            <p:nvPr/>
          </p:nvSpPr>
          <p:spPr bwMode="auto">
            <a:xfrm>
              <a:off x="589955" y="2428237"/>
              <a:ext cx="1187287" cy="1512168"/>
            </a:xfrm>
            <a:prstGeom prst="roundRect">
              <a:avLst>
                <a:gd name="adj" fmla="val 16667"/>
              </a:avLst>
            </a:prstGeom>
            <a:noFill/>
            <a:ln w="6350" algn="ctr">
              <a:solidFill>
                <a:schemeClr val="tx1"/>
              </a:solidFill>
              <a:prstDash val="dash"/>
              <a:round/>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pic>
          <p:nvPicPr>
            <p:cNvPr id="80" name="Picture 110" descr="0057 市役所"/>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2003" y="2860285"/>
              <a:ext cx="693084" cy="51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Text Box 111"/>
            <p:cNvSpPr txBox="1">
              <a:spLocks noChangeArrowheads="1"/>
            </p:cNvSpPr>
            <p:nvPr/>
          </p:nvSpPr>
          <p:spPr bwMode="auto">
            <a:xfrm>
              <a:off x="656976" y="2487393"/>
              <a:ext cx="1099651" cy="439280"/>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100" dirty="0">
                  <a:solidFill>
                    <a:srgbClr val="000000"/>
                  </a:solidFill>
                  <a:latin typeface="Verdana" pitchFamily="34" charset="0"/>
                  <a:ea typeface="HG丸ｺﾞｼｯｸM-PRO" pitchFamily="49" charset="-128"/>
                </a:rPr>
                <a:t>Ａ</a:t>
              </a:r>
              <a:r>
                <a:rPr kumimoji="1" lang="ja-JP" altLang="en-US" sz="1100" dirty="0" smtClean="0">
                  <a:solidFill>
                    <a:srgbClr val="000000"/>
                  </a:solidFill>
                  <a:latin typeface="Verdana" pitchFamily="34" charset="0"/>
                  <a:ea typeface="HG丸ｺﾞｼｯｸM-PRO" pitchFamily="49" charset="-128"/>
                </a:rPr>
                <a:t>県</a:t>
              </a:r>
              <a:r>
                <a:rPr kumimoji="1" lang="ja-JP" altLang="en-US" sz="1100" dirty="0">
                  <a:solidFill>
                    <a:srgbClr val="000000"/>
                  </a:solidFill>
                  <a:latin typeface="Verdana" pitchFamily="34" charset="0"/>
                  <a:ea typeface="HG丸ｺﾞｼｯｸM-PRO" pitchFamily="49" charset="-128"/>
                </a:rPr>
                <a:t>　</a:t>
              </a:r>
            </a:p>
            <a:p>
              <a:pPr>
                <a:lnSpc>
                  <a:spcPts val="1300"/>
                </a:lnSpc>
              </a:pPr>
              <a:r>
                <a:rPr kumimoji="1" lang="ja-JP" altLang="en-US" sz="1100" dirty="0">
                  <a:solidFill>
                    <a:srgbClr val="000000"/>
                  </a:solidFill>
                  <a:latin typeface="Verdana" pitchFamily="34" charset="0"/>
                  <a:ea typeface="HG丸ｺﾞｼｯｸM-PRO" pitchFamily="49" charset="-128"/>
                </a:rPr>
                <a:t>保険者</a:t>
              </a:r>
              <a:endParaRPr kumimoji="1" lang="en-US" altLang="ja-JP" sz="1100" dirty="0">
                <a:solidFill>
                  <a:srgbClr val="000000"/>
                </a:solidFill>
                <a:latin typeface="Verdana" pitchFamily="34" charset="0"/>
                <a:ea typeface="HG丸ｺﾞｼｯｸM-PRO" pitchFamily="49" charset="-128"/>
              </a:endParaRPr>
            </a:p>
          </p:txBody>
        </p:sp>
      </p:grpSp>
      <p:grpSp>
        <p:nvGrpSpPr>
          <p:cNvPr id="3" name="グループ化 2"/>
          <p:cNvGrpSpPr/>
          <p:nvPr/>
        </p:nvGrpSpPr>
        <p:grpSpPr>
          <a:xfrm>
            <a:off x="581446" y="4652513"/>
            <a:ext cx="1187287" cy="1512168"/>
            <a:chOff x="581446" y="4652513"/>
            <a:chExt cx="1187287" cy="1512168"/>
          </a:xfrm>
        </p:grpSpPr>
        <p:pic>
          <p:nvPicPr>
            <p:cNvPr id="178" name="Picture 2" descr="C:\Users\y-ehara\Desktop\pics2369.png"/>
            <p:cNvPicPr>
              <a:picLocks noChangeAspect="1" noChangeArrowheads="1"/>
            </p:cNvPicPr>
            <p:nvPr/>
          </p:nvPicPr>
          <p:blipFill>
            <a:blip r:embed="rId8" cstate="print"/>
            <a:srcRect/>
            <a:stretch>
              <a:fillRect/>
            </a:stretch>
          </p:blipFill>
          <p:spPr bwMode="auto">
            <a:xfrm>
              <a:off x="719572" y="5183620"/>
              <a:ext cx="648072" cy="864096"/>
            </a:xfrm>
            <a:prstGeom prst="rect">
              <a:avLst/>
            </a:prstGeom>
            <a:noFill/>
          </p:spPr>
        </p:pic>
        <p:grpSp>
          <p:nvGrpSpPr>
            <p:cNvPr id="82" name="グループ化 81"/>
            <p:cNvGrpSpPr/>
            <p:nvPr/>
          </p:nvGrpSpPr>
          <p:grpSpPr>
            <a:xfrm>
              <a:off x="581446" y="4652513"/>
              <a:ext cx="1187287" cy="1512168"/>
              <a:chOff x="589955" y="2428237"/>
              <a:chExt cx="1187287" cy="1512168"/>
            </a:xfrm>
          </p:grpSpPr>
          <p:sp>
            <p:nvSpPr>
              <p:cNvPr id="84" name="AutoShape 31"/>
              <p:cNvSpPr>
                <a:spLocks noChangeArrowheads="1"/>
              </p:cNvSpPr>
              <p:nvPr/>
            </p:nvSpPr>
            <p:spPr bwMode="auto">
              <a:xfrm>
                <a:off x="589955" y="2428237"/>
                <a:ext cx="1187287" cy="1512168"/>
              </a:xfrm>
              <a:prstGeom prst="roundRect">
                <a:avLst>
                  <a:gd name="adj" fmla="val 16667"/>
                </a:avLst>
              </a:prstGeom>
              <a:noFill/>
              <a:ln w="6350" algn="ctr">
                <a:solidFill>
                  <a:schemeClr val="tx1"/>
                </a:solidFill>
                <a:prstDash val="dash"/>
                <a:round/>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86" name="Text Box 111"/>
              <p:cNvSpPr txBox="1">
                <a:spLocks noChangeArrowheads="1"/>
              </p:cNvSpPr>
              <p:nvPr/>
            </p:nvSpPr>
            <p:spPr bwMode="auto">
              <a:xfrm>
                <a:off x="656976" y="2487393"/>
                <a:ext cx="1099651" cy="439280"/>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100" dirty="0">
                    <a:solidFill>
                      <a:srgbClr val="000000"/>
                    </a:solidFill>
                    <a:latin typeface="Verdana" pitchFamily="34" charset="0"/>
                    <a:ea typeface="HG丸ｺﾞｼｯｸM-PRO" pitchFamily="49" charset="-128"/>
                  </a:rPr>
                  <a:t>Ａ</a:t>
                </a:r>
                <a:r>
                  <a:rPr kumimoji="1" lang="ja-JP" altLang="en-US" sz="1100" dirty="0" smtClean="0">
                    <a:solidFill>
                      <a:srgbClr val="000000"/>
                    </a:solidFill>
                    <a:latin typeface="Verdana" pitchFamily="34" charset="0"/>
                    <a:ea typeface="HG丸ｺﾞｼｯｸM-PRO" pitchFamily="49" charset="-128"/>
                  </a:rPr>
                  <a:t>県</a:t>
                </a:r>
                <a:r>
                  <a:rPr kumimoji="1" lang="ja-JP" altLang="en-US" sz="1100" dirty="0">
                    <a:solidFill>
                      <a:srgbClr val="000000"/>
                    </a:solidFill>
                    <a:latin typeface="Verdana" pitchFamily="34" charset="0"/>
                    <a:ea typeface="HG丸ｺﾞｼｯｸM-PRO" pitchFamily="49" charset="-128"/>
                  </a:rPr>
                  <a:t>　</a:t>
                </a:r>
              </a:p>
              <a:p>
                <a:pPr>
                  <a:lnSpc>
                    <a:spcPts val="1300"/>
                  </a:lnSpc>
                </a:pPr>
                <a:r>
                  <a:rPr lang="ja-JP" altLang="en-US" dirty="0" smtClean="0">
                    <a:solidFill>
                      <a:srgbClr val="000000"/>
                    </a:solidFill>
                    <a:latin typeface="Verdana" pitchFamily="34" charset="0"/>
                    <a:ea typeface="HG丸ｺﾞｼｯｸM-PRO" pitchFamily="49" charset="-128"/>
                  </a:rPr>
                  <a:t>医療</a:t>
                </a:r>
                <a:r>
                  <a:rPr lang="ja-JP" altLang="en-US" dirty="0">
                    <a:solidFill>
                      <a:srgbClr val="000000"/>
                    </a:solidFill>
                    <a:latin typeface="Verdana" pitchFamily="34" charset="0"/>
                    <a:ea typeface="HG丸ｺﾞｼｯｸM-PRO" pitchFamily="49" charset="-128"/>
                  </a:rPr>
                  <a:t>機関</a:t>
                </a:r>
                <a:endParaRPr kumimoji="1" lang="en-US" altLang="ja-JP" sz="1100" dirty="0">
                  <a:solidFill>
                    <a:srgbClr val="000000"/>
                  </a:solidFill>
                  <a:latin typeface="Verdana" pitchFamily="34" charset="0"/>
                  <a:ea typeface="HG丸ｺﾞｼｯｸM-PRO" pitchFamily="49" charset="-128"/>
                </a:endParaRPr>
              </a:p>
            </p:txBody>
          </p:sp>
        </p:grpSp>
      </p:grpSp>
      <p:cxnSp>
        <p:nvCxnSpPr>
          <p:cNvPr id="88" name="直線矢印コネクタ 87"/>
          <p:cNvCxnSpPr/>
          <p:nvPr/>
        </p:nvCxnSpPr>
        <p:spPr>
          <a:xfrm flipH="1">
            <a:off x="1777242" y="3573016"/>
            <a:ext cx="665499" cy="0"/>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80" name="円/楕円 179"/>
          <p:cNvSpPr/>
          <p:nvPr/>
        </p:nvSpPr>
        <p:spPr>
          <a:xfrm>
            <a:off x="1979712" y="3436266"/>
            <a:ext cx="288032" cy="288032"/>
          </a:xfrm>
          <a:prstGeom prst="ellipse">
            <a:avLst/>
          </a:prstGeom>
          <a:solidFill>
            <a:schemeClr val="accent1">
              <a:lumMod val="20000"/>
              <a:lumOff val="80000"/>
            </a:schemeClr>
          </a:solidFill>
          <a:ln>
            <a:solidFill>
              <a:srgbClr val="0000CC"/>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solidFill>
                  <a:srgbClr val="0000CC"/>
                </a:solidFill>
              </a:rPr>
              <a:t>２</a:t>
            </a:r>
            <a:endParaRPr kumimoji="1" lang="ja-JP" altLang="en-US" dirty="0">
              <a:solidFill>
                <a:srgbClr val="0000CC"/>
              </a:solidFill>
            </a:endParaRPr>
          </a:p>
        </p:txBody>
      </p:sp>
      <p:sp>
        <p:nvSpPr>
          <p:cNvPr id="187" name="フローチャート: 処理 186"/>
          <p:cNvSpPr/>
          <p:nvPr/>
        </p:nvSpPr>
        <p:spPr>
          <a:xfrm>
            <a:off x="3371405" y="4775659"/>
            <a:ext cx="288032" cy="288032"/>
          </a:xfrm>
          <a:prstGeom prst="flowChartProcess">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FF0000"/>
                </a:solidFill>
              </a:rPr>
              <a:t>１</a:t>
            </a:r>
            <a:endParaRPr kumimoji="1" lang="en-US" altLang="ja-JP" dirty="0" smtClean="0">
              <a:solidFill>
                <a:srgbClr val="FF0000"/>
              </a:solidFill>
            </a:endParaRPr>
          </a:p>
        </p:txBody>
      </p:sp>
      <p:sp>
        <p:nvSpPr>
          <p:cNvPr id="185" name="上カーブ矢印 184"/>
          <p:cNvSpPr/>
          <p:nvPr/>
        </p:nvSpPr>
        <p:spPr>
          <a:xfrm rot="3295731" flipV="1">
            <a:off x="3191447" y="4389575"/>
            <a:ext cx="465206" cy="180020"/>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101" name="グループ化 100"/>
          <p:cNvGrpSpPr/>
          <p:nvPr/>
        </p:nvGrpSpPr>
        <p:grpSpPr>
          <a:xfrm>
            <a:off x="7293325" y="2428237"/>
            <a:ext cx="1187287" cy="1512168"/>
            <a:chOff x="589955" y="2428237"/>
            <a:chExt cx="1187287" cy="1512168"/>
          </a:xfrm>
        </p:grpSpPr>
        <p:pic>
          <p:nvPicPr>
            <p:cNvPr id="102" name="Picture 97" descr="PE01722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733971" y="3436349"/>
              <a:ext cx="581025" cy="38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AutoShape 31"/>
            <p:cNvSpPr>
              <a:spLocks noChangeArrowheads="1"/>
            </p:cNvSpPr>
            <p:nvPr/>
          </p:nvSpPr>
          <p:spPr bwMode="auto">
            <a:xfrm>
              <a:off x="589955" y="2428237"/>
              <a:ext cx="1187287" cy="1512168"/>
            </a:xfrm>
            <a:prstGeom prst="roundRect">
              <a:avLst>
                <a:gd name="adj" fmla="val 16667"/>
              </a:avLst>
            </a:prstGeom>
            <a:noFill/>
            <a:ln w="6350" algn="ctr">
              <a:solidFill>
                <a:schemeClr val="tx1"/>
              </a:solidFill>
              <a:prstDash val="dash"/>
              <a:round/>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pic>
          <p:nvPicPr>
            <p:cNvPr id="104" name="Picture 110" descr="0057 市役所"/>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2003" y="2860285"/>
              <a:ext cx="693084" cy="51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 name="Text Box 111"/>
            <p:cNvSpPr txBox="1">
              <a:spLocks noChangeArrowheads="1"/>
            </p:cNvSpPr>
            <p:nvPr/>
          </p:nvSpPr>
          <p:spPr bwMode="auto">
            <a:xfrm>
              <a:off x="656976" y="2487393"/>
              <a:ext cx="1099651" cy="439280"/>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100" dirty="0" smtClean="0">
                  <a:solidFill>
                    <a:srgbClr val="000000"/>
                  </a:solidFill>
                  <a:latin typeface="Verdana" pitchFamily="34" charset="0"/>
                  <a:ea typeface="HG丸ｺﾞｼｯｸM-PRO" pitchFamily="49" charset="-128"/>
                </a:rPr>
                <a:t>Ｂ県</a:t>
              </a:r>
              <a:r>
                <a:rPr kumimoji="1" lang="ja-JP" altLang="en-US" sz="1100" dirty="0">
                  <a:solidFill>
                    <a:srgbClr val="000000"/>
                  </a:solidFill>
                  <a:latin typeface="Verdana" pitchFamily="34" charset="0"/>
                  <a:ea typeface="HG丸ｺﾞｼｯｸM-PRO" pitchFamily="49" charset="-128"/>
                </a:rPr>
                <a:t>　</a:t>
              </a:r>
            </a:p>
            <a:p>
              <a:pPr>
                <a:lnSpc>
                  <a:spcPts val="1300"/>
                </a:lnSpc>
              </a:pPr>
              <a:r>
                <a:rPr kumimoji="1" lang="ja-JP" altLang="en-US" sz="1100" dirty="0">
                  <a:solidFill>
                    <a:srgbClr val="000000"/>
                  </a:solidFill>
                  <a:latin typeface="Verdana" pitchFamily="34" charset="0"/>
                  <a:ea typeface="HG丸ｺﾞｼｯｸM-PRO" pitchFamily="49" charset="-128"/>
                </a:rPr>
                <a:t>保険者</a:t>
              </a:r>
              <a:endParaRPr kumimoji="1" lang="en-US" altLang="ja-JP" sz="1100" dirty="0">
                <a:solidFill>
                  <a:srgbClr val="000000"/>
                </a:solidFill>
                <a:latin typeface="Verdana" pitchFamily="34" charset="0"/>
                <a:ea typeface="HG丸ｺﾞｼｯｸM-PRO" pitchFamily="49" charset="-128"/>
              </a:endParaRPr>
            </a:p>
          </p:txBody>
        </p:sp>
      </p:grpSp>
      <p:grpSp>
        <p:nvGrpSpPr>
          <p:cNvPr id="107" name="グループ化 106"/>
          <p:cNvGrpSpPr/>
          <p:nvPr/>
        </p:nvGrpSpPr>
        <p:grpSpPr>
          <a:xfrm>
            <a:off x="5421487" y="2420015"/>
            <a:ext cx="1188000" cy="2994513"/>
            <a:chOff x="2442741" y="2428237"/>
            <a:chExt cx="1188000" cy="2994513"/>
          </a:xfrm>
        </p:grpSpPr>
        <p:pic>
          <p:nvPicPr>
            <p:cNvPr id="108" name="Picture 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6268" y="3933580"/>
              <a:ext cx="44514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 name="Text Box 99"/>
            <p:cNvSpPr txBox="1">
              <a:spLocks noChangeArrowheads="1"/>
            </p:cNvSpPr>
            <p:nvPr/>
          </p:nvSpPr>
          <p:spPr bwMode="auto">
            <a:xfrm>
              <a:off x="2569738" y="2485912"/>
              <a:ext cx="1008112" cy="432048"/>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a:solidFill>
                    <a:srgbClr val="000000"/>
                  </a:solidFill>
                  <a:latin typeface="Verdana" pitchFamily="34" charset="0"/>
                  <a:ea typeface="HG丸ｺﾞｼｯｸM-PRO" pitchFamily="49" charset="-128"/>
                </a:rPr>
                <a:t>Ｂ</a:t>
              </a:r>
              <a:r>
                <a:rPr kumimoji="1" lang="ja-JP" altLang="en-US" sz="1100" dirty="0" smtClean="0">
                  <a:solidFill>
                    <a:srgbClr val="000000"/>
                  </a:solidFill>
                  <a:latin typeface="Verdana" pitchFamily="34" charset="0"/>
                  <a:ea typeface="HG丸ｺﾞｼｯｸM-PRO" pitchFamily="49" charset="-128"/>
                </a:rPr>
                <a:t>県</a:t>
              </a:r>
              <a:endParaRPr kumimoji="1" lang="ja-JP" altLang="en-US" sz="1100" dirty="0">
                <a:solidFill>
                  <a:srgbClr val="000000"/>
                </a:solidFill>
                <a:latin typeface="Verdana" pitchFamily="34" charset="0"/>
                <a:ea typeface="HG丸ｺﾞｼｯｸM-PRO" pitchFamily="49" charset="-128"/>
              </a:endParaRPr>
            </a:p>
            <a:p>
              <a:pPr>
                <a:lnSpc>
                  <a:spcPts val="1300"/>
                </a:lnSpc>
              </a:pPr>
              <a:r>
                <a:rPr kumimoji="1" lang="ja-JP" altLang="en-US" sz="1100" dirty="0">
                  <a:solidFill>
                    <a:srgbClr val="000000"/>
                  </a:solidFill>
                  <a:latin typeface="Verdana" pitchFamily="34" charset="0"/>
                  <a:ea typeface="HG丸ｺﾞｼｯｸM-PRO" pitchFamily="49" charset="-128"/>
                </a:rPr>
                <a:t>国保連合会</a:t>
              </a:r>
            </a:p>
          </p:txBody>
        </p:sp>
        <p:pic>
          <p:nvPicPr>
            <p:cNvPr id="110" name="Picture 102" descr="0091 図書館"/>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5274" y="2915563"/>
              <a:ext cx="648072" cy="445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118" descr="PE01922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9817" y="3392736"/>
              <a:ext cx="648072" cy="4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 name="AutoShape 31"/>
            <p:cNvSpPr>
              <a:spLocks noChangeArrowheads="1"/>
            </p:cNvSpPr>
            <p:nvPr/>
          </p:nvSpPr>
          <p:spPr bwMode="auto">
            <a:xfrm>
              <a:off x="2442741" y="2428237"/>
              <a:ext cx="1188000" cy="2994513"/>
            </a:xfrm>
            <a:prstGeom prst="roundRect">
              <a:avLst>
                <a:gd name="adj" fmla="val 16667"/>
              </a:avLst>
            </a:prstGeom>
            <a:noFill/>
            <a:ln w="6350" algn="ctr">
              <a:solidFill>
                <a:schemeClr val="tx1"/>
              </a:solidFill>
              <a:prstDash val="dash"/>
              <a:round/>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grpSp>
      <p:sp>
        <p:nvSpPr>
          <p:cNvPr id="182" name="フローチャート: 処理 181"/>
          <p:cNvSpPr/>
          <p:nvPr/>
        </p:nvSpPr>
        <p:spPr>
          <a:xfrm>
            <a:off x="6381603" y="4832479"/>
            <a:ext cx="288032" cy="288032"/>
          </a:xfrm>
          <a:prstGeom prst="flowChartProcess">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rgbClr val="FF0000"/>
                </a:solidFill>
              </a:rPr>
              <a:t>3</a:t>
            </a:r>
          </a:p>
        </p:txBody>
      </p:sp>
      <p:sp>
        <p:nvSpPr>
          <p:cNvPr id="197" name="Text Box 99"/>
          <p:cNvSpPr txBox="1">
            <a:spLocks noChangeArrowheads="1"/>
          </p:cNvSpPr>
          <p:nvPr/>
        </p:nvSpPr>
        <p:spPr bwMode="auto">
          <a:xfrm>
            <a:off x="5961620" y="5150002"/>
            <a:ext cx="930170" cy="231396"/>
          </a:xfrm>
          <a:prstGeom prst="rect">
            <a:avLst/>
          </a:prstGeom>
          <a:solidFill>
            <a:schemeClr val="bg1"/>
          </a:solidFill>
          <a:ln w="6350" algn="ctr">
            <a:solidFill>
              <a:schemeClr val="bg1"/>
            </a:solid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300"/>
              </a:lnSpc>
            </a:pPr>
            <a:r>
              <a:rPr kumimoji="1" lang="ja-JP" altLang="en-US" sz="1100" b="1" dirty="0" smtClean="0">
                <a:solidFill>
                  <a:srgbClr val="FF0000"/>
                </a:solidFill>
                <a:latin typeface="+mn-ea"/>
              </a:rPr>
              <a:t>委託分決定</a:t>
            </a:r>
            <a:endParaRPr kumimoji="1" lang="ja-JP" altLang="en-US" sz="1100" b="1" dirty="0">
              <a:solidFill>
                <a:srgbClr val="FF0000"/>
              </a:solidFill>
              <a:latin typeface="+mn-ea"/>
            </a:endParaRPr>
          </a:p>
        </p:txBody>
      </p:sp>
    </p:spTree>
    <p:extLst>
      <p:ext uri="{BB962C8B-B14F-4D97-AF65-F5344CB8AC3E}">
        <p14:creationId xmlns:p14="http://schemas.microsoft.com/office/powerpoint/2010/main" val="3095366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224760" y="2022791"/>
            <a:ext cx="8667720" cy="4439606"/>
          </a:xfrm>
          <a:prstGeom prst="roundRect">
            <a:avLst>
              <a:gd name="adj" fmla="val 3630"/>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6" name="テキスト ボックス 5"/>
          <p:cNvSpPr txBox="1"/>
          <p:nvPr/>
        </p:nvSpPr>
        <p:spPr>
          <a:xfrm>
            <a:off x="2483768" y="1033572"/>
            <a:ext cx="864096" cy="307777"/>
          </a:xfrm>
          <a:prstGeom prst="rect">
            <a:avLst/>
          </a:prstGeom>
          <a:noFill/>
          <a:ln w="3175">
            <a:noFill/>
          </a:ln>
        </p:spPr>
        <p:txBody>
          <a:bodyPr wrap="square" rtlCol="0">
            <a:spAutoFit/>
          </a:bodyPr>
          <a:lstStyle/>
          <a:p>
            <a:r>
              <a:rPr kumimoji="1" lang="ja-JP" altLang="en-US" sz="1400" b="1" dirty="0" smtClean="0">
                <a:latin typeface="ＭＳ ゴシック" pitchFamily="49" charset="-128"/>
                <a:ea typeface="ＭＳ ゴシック" pitchFamily="49" charset="-128"/>
              </a:rPr>
              <a:t>振替後</a:t>
            </a:r>
            <a:endParaRPr kumimoji="1" lang="en-US" altLang="ja-JP" sz="1400" b="1" dirty="0" smtClean="0">
              <a:latin typeface="ＭＳ ゴシック" pitchFamily="49" charset="-128"/>
              <a:ea typeface="ＭＳ ゴシック" pitchFamily="49" charset="-128"/>
            </a:endParaRPr>
          </a:p>
        </p:txBody>
      </p:sp>
      <p:sp>
        <p:nvSpPr>
          <p:cNvPr id="7" name="テキスト ボックス 6"/>
          <p:cNvSpPr txBox="1"/>
          <p:nvPr/>
        </p:nvSpPr>
        <p:spPr>
          <a:xfrm>
            <a:off x="1259632" y="1033572"/>
            <a:ext cx="864096" cy="307777"/>
          </a:xfrm>
          <a:prstGeom prst="rect">
            <a:avLst/>
          </a:prstGeom>
          <a:noFill/>
          <a:ln w="3175">
            <a:noFill/>
          </a:ln>
        </p:spPr>
        <p:txBody>
          <a:bodyPr wrap="square" rtlCol="0">
            <a:spAutoFit/>
          </a:bodyPr>
          <a:lstStyle/>
          <a:p>
            <a:r>
              <a:rPr kumimoji="1" lang="ja-JP" altLang="en-US" sz="1400" b="1" dirty="0" smtClean="0">
                <a:latin typeface="ＭＳ ゴシック" pitchFamily="49" charset="-128"/>
                <a:ea typeface="ＭＳ ゴシック" pitchFamily="49" charset="-128"/>
              </a:rPr>
              <a:t>振替前</a:t>
            </a:r>
            <a:endParaRPr kumimoji="1" lang="en-US" altLang="ja-JP" sz="1400" b="1" dirty="0" smtClean="0">
              <a:latin typeface="ＭＳ ゴシック" pitchFamily="49" charset="-128"/>
              <a:ea typeface="ＭＳ ゴシック" pitchFamily="49" charset="-128"/>
            </a:endParaRPr>
          </a:p>
        </p:txBody>
      </p:sp>
      <p:sp>
        <p:nvSpPr>
          <p:cNvPr id="2" name="タイトル 1"/>
          <p:cNvSpPr>
            <a:spLocks noGrp="1"/>
          </p:cNvSpPr>
          <p:nvPr>
            <p:ph type="title"/>
          </p:nvPr>
        </p:nvSpPr>
        <p:spPr/>
        <p:txBody>
          <a:bodyPr/>
          <a:lstStyle/>
          <a:p>
            <a:pPr marL="285750" indent="-285750">
              <a:buFont typeface="Meiryo UI" panose="020B0604030504040204" pitchFamily="50" charset="-128"/>
              <a:buChar char="○"/>
            </a:pPr>
            <a:r>
              <a:rPr lang="ja-JP" altLang="en-US" dirty="0"/>
              <a:t>国保総合システムの振替機能を活用した保険者間</a:t>
            </a:r>
            <a:r>
              <a:rPr kumimoji="1" lang="ja-JP" altLang="en-US" dirty="0" smtClean="0"/>
              <a:t>調整処理ケース④の流れ</a:t>
            </a:r>
            <a:endParaRPr kumimoji="1" lang="ja-JP" altLang="en-US" dirty="0"/>
          </a:p>
        </p:txBody>
      </p:sp>
      <p:sp>
        <p:nvSpPr>
          <p:cNvPr id="42" name="スライド番号プレースホルダ 3"/>
          <p:cNvSpPr>
            <a:spLocks noGrp="1"/>
          </p:cNvSpPr>
          <p:nvPr>
            <p:ph type="sldNum" sz="quarter" idx="12"/>
          </p:nvPr>
        </p:nvSpPr>
        <p:spPr/>
        <p:txBody>
          <a:bodyPr/>
          <a:lstStyle/>
          <a:p>
            <a:fld id="{E9C470F4-4704-4F31-8581-EC2F9F666ED2}" type="slidenum">
              <a:rPr kumimoji="1" lang="ja-JP" altLang="en-US" smtClean="0"/>
              <a:pPr/>
              <a:t>10</a:t>
            </a:fld>
            <a:endParaRPr kumimoji="1" lang="ja-JP" altLang="en-US"/>
          </a:p>
        </p:txBody>
      </p:sp>
      <p:graphicFrame>
        <p:nvGraphicFramePr>
          <p:cNvPr id="4" name="コンテンツ プレースホルダー 3"/>
          <p:cNvGraphicFramePr>
            <a:graphicFrameLocks noGrp="1"/>
          </p:cNvGraphicFramePr>
          <p:nvPr>
            <p:ph idx="4294967295"/>
            <p:extLst>
              <p:ext uri="{D42A27DB-BD31-4B8C-83A1-F6EECF244321}">
                <p14:modId xmlns:p14="http://schemas.microsoft.com/office/powerpoint/2010/main" val="1175157284"/>
              </p:ext>
            </p:extLst>
          </p:nvPr>
        </p:nvGraphicFramePr>
        <p:xfrm>
          <a:off x="251520" y="573919"/>
          <a:ext cx="3617750" cy="1232577"/>
        </p:xfrm>
        <a:graphic>
          <a:graphicData uri="http://schemas.openxmlformats.org/drawingml/2006/table">
            <a:tbl>
              <a:tblPr firstRow="1" bandRow="1">
                <a:tableStyleId>{5C22544A-7EE6-4342-B048-85BDC9FD1C3A}</a:tableStyleId>
              </a:tblPr>
              <a:tblGrid>
                <a:gridCol w="1080000"/>
                <a:gridCol w="1080000"/>
                <a:gridCol w="377750"/>
                <a:gridCol w="1080000"/>
              </a:tblGrid>
              <a:tr h="410859">
                <a:tc>
                  <a:txBody>
                    <a:bodyPr/>
                    <a:lstStyle/>
                    <a:p>
                      <a:pPr algn="ctr">
                        <a:lnSpc>
                          <a:spcPts val="1800"/>
                        </a:lnSpc>
                      </a:pPr>
                      <a:r>
                        <a:rPr kumimoji="1" lang="ja-JP" altLang="en-US" sz="1400" dirty="0" smtClean="0"/>
                        <a:t>ケース④</a:t>
                      </a:r>
                      <a:endParaRPr kumimoji="1" lang="ja-JP" altLang="en-US" sz="1400"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r>
                        <a:rPr kumimoji="1" lang="ja-JP" altLang="en-US" sz="1400" dirty="0" smtClean="0"/>
                        <a:t>振替前</a:t>
                      </a:r>
                      <a:endParaRPr kumimoji="1" lang="ja-JP" altLang="en-US" sz="1400"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endParaRPr kumimoji="1" lang="ja-JP" altLang="en-US" sz="1400"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r>
                        <a:rPr kumimoji="1" lang="ja-JP" altLang="en-US" sz="1400" dirty="0" smtClean="0"/>
                        <a:t>振替後</a:t>
                      </a:r>
                      <a:endParaRPr kumimoji="1" lang="ja-JP" altLang="en-US" sz="1400"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859">
                <a:tc>
                  <a:txBody>
                    <a:bodyPr/>
                    <a:lstStyle/>
                    <a:p>
                      <a:pPr>
                        <a:lnSpc>
                          <a:spcPts val="1800"/>
                        </a:lnSpc>
                      </a:pPr>
                      <a:r>
                        <a:rPr kumimoji="1" lang="ja-JP" altLang="en-US" sz="1400" b="1" dirty="0" smtClean="0"/>
                        <a:t>保険者</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kumimoji="1" lang="ja-JP" altLang="en-US" sz="1400" b="1" dirty="0" smtClean="0"/>
                        <a:t>Ａ県</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r>
                        <a:rPr kumimoji="1" lang="ja-JP" altLang="en-US" sz="1400" b="1" dirty="0" smtClean="0"/>
                        <a:t>⇒</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kumimoji="1" lang="ja-JP" altLang="en-US" sz="1400" b="1" dirty="0" smtClean="0"/>
                        <a:t>Ｂ県</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859">
                <a:tc>
                  <a:txBody>
                    <a:bodyPr/>
                    <a:lstStyle/>
                    <a:p>
                      <a:pPr>
                        <a:lnSpc>
                          <a:spcPts val="1800"/>
                        </a:lnSpc>
                      </a:pPr>
                      <a:r>
                        <a:rPr kumimoji="1" lang="ja-JP" altLang="en-US" sz="1400" b="1" dirty="0" smtClean="0"/>
                        <a:t>医療機関</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kumimoji="1" lang="ja-JP" altLang="en-US" sz="1400" b="1" dirty="0" smtClean="0"/>
                        <a:t>Ｂ県</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r>
                        <a:rPr kumimoji="1" lang="ja-JP" altLang="en-US" sz="1400" b="1" dirty="0" smtClean="0"/>
                        <a:t>⇒</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kumimoji="1" lang="ja-JP" altLang="en-US" sz="1400" b="1" dirty="0" smtClean="0"/>
                        <a:t>Ｂ県</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8" name="テキスト ボックス 57"/>
          <p:cNvSpPr txBox="1"/>
          <p:nvPr/>
        </p:nvSpPr>
        <p:spPr>
          <a:xfrm>
            <a:off x="224760" y="6473209"/>
            <a:ext cx="8667720" cy="307777"/>
          </a:xfrm>
          <a:prstGeom prst="rect">
            <a:avLst/>
          </a:prstGeom>
          <a:noFill/>
        </p:spPr>
        <p:txBody>
          <a:bodyPr wrap="square" rtlCol="0">
            <a:spAutoFit/>
          </a:bodyPr>
          <a:lstStyle/>
          <a:p>
            <a:r>
              <a:rPr lang="en-US" altLang="ja-JP" sz="1400" dirty="0" smtClean="0">
                <a:latin typeface="+mn-ea"/>
              </a:rPr>
              <a:t>※</a:t>
            </a:r>
            <a:r>
              <a:rPr lang="ja-JP" altLang="en-US" sz="1400" dirty="0" smtClean="0">
                <a:latin typeface="+mn-ea"/>
              </a:rPr>
              <a:t>　</a:t>
            </a:r>
            <a:r>
              <a:rPr lang="ja-JP" altLang="en-US" sz="1400" dirty="0">
                <a:latin typeface="+mn-ea"/>
              </a:rPr>
              <a:t>紙</a:t>
            </a:r>
            <a:r>
              <a:rPr lang="ja-JP" altLang="en-US" sz="1400" dirty="0" smtClean="0">
                <a:latin typeface="+mn-ea"/>
              </a:rPr>
              <a:t>レセプト特有の運用</a:t>
            </a:r>
            <a:r>
              <a:rPr lang="ja-JP" altLang="en-US" sz="1400" dirty="0">
                <a:latin typeface="+mn-ea"/>
              </a:rPr>
              <a:t>については</a:t>
            </a:r>
            <a:r>
              <a:rPr lang="ja-JP" altLang="en-US" sz="1400" dirty="0" smtClean="0">
                <a:latin typeface="+mn-ea"/>
              </a:rPr>
              <a:t>、</a:t>
            </a:r>
            <a:r>
              <a:rPr lang="ja-JP" altLang="en-US" sz="1400" dirty="0">
                <a:latin typeface="+mn-ea"/>
              </a:rPr>
              <a:t>本フローから割愛します</a:t>
            </a:r>
            <a:r>
              <a:rPr lang="ja-JP" altLang="en-US" sz="1400" dirty="0" smtClean="0">
                <a:latin typeface="+mn-ea"/>
              </a:rPr>
              <a:t>。</a:t>
            </a:r>
            <a:endParaRPr lang="en-US" altLang="ja-JP" sz="1400" dirty="0" smtClean="0">
              <a:latin typeface="+mn-ea"/>
            </a:endParaRPr>
          </a:p>
        </p:txBody>
      </p:sp>
      <p:grpSp>
        <p:nvGrpSpPr>
          <p:cNvPr id="5" name="グループ化 4"/>
          <p:cNvGrpSpPr/>
          <p:nvPr/>
        </p:nvGrpSpPr>
        <p:grpSpPr>
          <a:xfrm>
            <a:off x="5776170" y="573738"/>
            <a:ext cx="3119156" cy="1232757"/>
            <a:chOff x="5125252" y="573738"/>
            <a:chExt cx="3119156" cy="1232757"/>
          </a:xfrm>
        </p:grpSpPr>
        <p:graphicFrame>
          <p:nvGraphicFramePr>
            <p:cNvPr id="64" name="コンテンツ プレースホルダー 3"/>
            <p:cNvGraphicFramePr>
              <a:graphicFrameLocks/>
            </p:cNvGraphicFramePr>
            <p:nvPr/>
          </p:nvGraphicFramePr>
          <p:xfrm>
            <a:off x="5125252" y="573738"/>
            <a:ext cx="3119156" cy="1232757"/>
          </p:xfrm>
          <a:graphic>
            <a:graphicData uri="http://schemas.openxmlformats.org/drawingml/2006/table">
              <a:tbl>
                <a:tblPr firstRow="1" bandRow="1">
                  <a:tableStyleId>{5C22544A-7EE6-4342-B048-85BDC9FD1C3A}</a:tableStyleId>
                </a:tblPr>
                <a:tblGrid>
                  <a:gridCol w="1080000"/>
                  <a:gridCol w="526988"/>
                  <a:gridCol w="288032"/>
                  <a:gridCol w="1224136"/>
                </a:tblGrid>
                <a:tr h="410919">
                  <a:tc>
                    <a:txBody>
                      <a:bodyPr/>
                      <a:lstStyle/>
                      <a:p>
                        <a:pPr algn="ctr">
                          <a:lnSpc>
                            <a:spcPts val="1800"/>
                          </a:lnSpc>
                        </a:pPr>
                        <a:r>
                          <a:rPr kumimoji="1" lang="ja-JP" altLang="en-US" sz="1400" dirty="0" smtClean="0">
                            <a:solidFill>
                              <a:schemeClr val="tx1"/>
                            </a:solidFill>
                          </a:rPr>
                          <a:t>凡例</a:t>
                        </a:r>
                        <a:endParaRPr kumimoji="1" lang="ja-JP" altLang="en-US" sz="1400" dirty="0">
                          <a:solidFill>
                            <a:schemeClr val="tx1"/>
                          </a:solidFill>
                        </a:endParaRPr>
                      </a:p>
                    </a:txBody>
                    <a:tcPr marL="72000" marR="72000" marT="36000" marB="36000" anchor="ctr">
                      <a:lnL w="19050" cap="flat" cmpd="sng" algn="ctr">
                        <a:solidFill>
                          <a:schemeClr val="accent1">
                            <a:lumMod val="50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800"/>
                          </a:lnSpc>
                        </a:pPr>
                        <a:endParaRPr kumimoji="1" lang="ja-JP" altLang="en-US" sz="1400" dirty="0">
                          <a:solidFill>
                            <a:schemeClr val="tx1"/>
                          </a:solidFill>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800"/>
                          </a:lnSpc>
                        </a:pPr>
                        <a:endParaRPr kumimoji="1" lang="ja-JP" altLang="en-US" sz="1400" dirty="0">
                          <a:solidFill>
                            <a:schemeClr val="tx1"/>
                          </a:solidFill>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800"/>
                          </a:lnSpc>
                        </a:pPr>
                        <a:endParaRPr kumimoji="1" lang="ja-JP" altLang="en-US" sz="1400" dirty="0">
                          <a:solidFill>
                            <a:schemeClr val="tx1"/>
                          </a:solidFill>
                        </a:endParaRPr>
                      </a:p>
                    </a:txBody>
                    <a:tcPr marL="72000" marR="72000" marT="36000" marB="36000" anchor="ctr">
                      <a:lnL w="12700" cap="flat" cmpd="sng" algn="ctr">
                        <a:no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0919">
                  <a:tc>
                    <a:txBody>
                      <a:bodyPr/>
                      <a:lstStyle/>
                      <a:p>
                        <a:pPr>
                          <a:lnSpc>
                            <a:spcPts val="1800"/>
                          </a:lnSpc>
                        </a:pPr>
                        <a:endParaRPr kumimoji="1" lang="ja-JP" altLang="en-US" sz="1400" b="1" dirty="0">
                          <a:solidFill>
                            <a:schemeClr val="tx1"/>
                          </a:solidFill>
                        </a:endParaRPr>
                      </a:p>
                    </a:txBody>
                    <a:tcPr marL="72000" marR="72000" marT="36000" marB="36000" anchor="ctr">
                      <a:lnL w="19050" cap="flat" cmpd="sng" algn="ctr">
                        <a:solidFill>
                          <a:schemeClr val="accent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800"/>
                          </a:lnSpc>
                        </a:pPr>
                        <a:endParaRPr kumimoji="1" lang="ja-JP" altLang="en-US" sz="1400" b="1" dirty="0">
                          <a:solidFill>
                            <a:schemeClr val="tx1"/>
                          </a:solidFill>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400" dirty="0" smtClean="0"/>
                          <a:t>：</a:t>
                        </a:r>
                        <a:endParaRPr lang="ja-JP" altLang="en-US" sz="1400" dirty="0"/>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400" dirty="0" smtClean="0"/>
                          <a:t>過誤</a:t>
                        </a:r>
                        <a:endParaRPr lang="ja-JP" altLang="en-US" sz="1400" dirty="0"/>
                      </a:p>
                    </a:txBody>
                    <a:tcPr marL="72000" marR="72000" marT="36000" marB="36000">
                      <a:lnL w="12700" cap="flat" cmpd="sng" algn="ctr">
                        <a:no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0919">
                  <a:tc>
                    <a:txBody>
                      <a:bodyPr/>
                      <a:lstStyle/>
                      <a:p>
                        <a:endParaRPr lang="ja-JP" altLang="en-US" sz="1400" dirty="0"/>
                      </a:p>
                    </a:txBody>
                    <a:tcPr marL="72000" marR="72000" marT="36000" marB="36000" anchor="ctr">
                      <a:lnL w="19050" cap="flat" cmpd="sng" algn="ctr">
                        <a:solidFill>
                          <a:schemeClr val="accent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ltLang="en-US" sz="1400" dirty="0"/>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400" dirty="0" smtClean="0"/>
                          <a:t>：</a:t>
                        </a:r>
                        <a:endParaRPr lang="ja-JP" altLang="en-US" sz="1400" dirty="0"/>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400" dirty="0" smtClean="0"/>
                          <a:t>一次審査</a:t>
                        </a:r>
                        <a:endParaRPr lang="ja-JP" altLang="en-US" sz="1400" dirty="0"/>
                      </a:p>
                    </a:txBody>
                    <a:tcPr marL="72000" marR="72000" marT="36000" marB="36000">
                      <a:lnL w="12700" cap="flat" cmpd="sng" algn="ctr">
                        <a:no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9" name="円/楕円 48"/>
            <p:cNvSpPr/>
            <p:nvPr/>
          </p:nvSpPr>
          <p:spPr>
            <a:xfrm>
              <a:off x="5508104" y="991964"/>
              <a:ext cx="288032" cy="288032"/>
            </a:xfrm>
            <a:prstGeom prst="ellipse">
              <a:avLst/>
            </a:prstGeom>
            <a:solidFill>
              <a:schemeClr val="accent1">
                <a:lumMod val="20000"/>
                <a:lumOff val="80000"/>
              </a:schemeClr>
            </a:solidFill>
            <a:ln>
              <a:solidFill>
                <a:srgbClr val="0000CC"/>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dirty="0">
                <a:solidFill>
                  <a:srgbClr val="0000CC"/>
                </a:solidFill>
              </a:endParaRPr>
            </a:p>
          </p:txBody>
        </p:sp>
        <p:cxnSp>
          <p:nvCxnSpPr>
            <p:cNvPr id="50" name="直線矢印コネクタ 49"/>
            <p:cNvCxnSpPr/>
            <p:nvPr/>
          </p:nvCxnSpPr>
          <p:spPr>
            <a:xfrm rot="16200000" flipV="1">
              <a:off x="6408204" y="811944"/>
              <a:ext cx="0" cy="648072"/>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rot="16200000" flipV="1">
              <a:off x="6408204" y="1232668"/>
              <a:ext cx="0" cy="6480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5" name="フローチャート: 処理 64"/>
            <p:cNvSpPr/>
            <p:nvPr/>
          </p:nvSpPr>
          <p:spPr>
            <a:xfrm>
              <a:off x="5508104" y="1412688"/>
              <a:ext cx="288032" cy="288032"/>
            </a:xfrm>
            <a:prstGeom prst="flowChartProcess">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smtClean="0">
                <a:solidFill>
                  <a:srgbClr val="FF0000"/>
                </a:solidFill>
              </a:endParaRPr>
            </a:p>
          </p:txBody>
        </p:sp>
      </p:grpSp>
      <p:sp>
        <p:nvSpPr>
          <p:cNvPr id="60" name="正方形/長方形 59"/>
          <p:cNvSpPr/>
          <p:nvPr/>
        </p:nvSpPr>
        <p:spPr>
          <a:xfrm>
            <a:off x="467543" y="2266148"/>
            <a:ext cx="3600865" cy="404317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18541" y="2160342"/>
            <a:ext cx="648072" cy="21602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000" dirty="0" smtClean="0"/>
              <a:t>Ａ県</a:t>
            </a:r>
            <a:endParaRPr kumimoji="1" lang="ja-JP" altLang="en-US" sz="1000" dirty="0"/>
          </a:p>
        </p:txBody>
      </p:sp>
      <p:sp>
        <p:nvSpPr>
          <p:cNvPr id="66" name="正方形/長方形 65"/>
          <p:cNvSpPr/>
          <p:nvPr/>
        </p:nvSpPr>
        <p:spPr>
          <a:xfrm>
            <a:off x="5063303" y="2266148"/>
            <a:ext cx="3540746" cy="404317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角丸四角形 66"/>
          <p:cNvSpPr/>
          <p:nvPr/>
        </p:nvSpPr>
        <p:spPr>
          <a:xfrm>
            <a:off x="8100192" y="2160342"/>
            <a:ext cx="648072" cy="21602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000" dirty="0" smtClean="0"/>
              <a:t>Ｂ県</a:t>
            </a:r>
            <a:endParaRPr kumimoji="1" lang="ja-JP" altLang="en-US" sz="1000" dirty="0"/>
          </a:p>
        </p:txBody>
      </p:sp>
      <p:grpSp>
        <p:nvGrpSpPr>
          <p:cNvPr id="21" name="グループ化 20"/>
          <p:cNvGrpSpPr/>
          <p:nvPr/>
        </p:nvGrpSpPr>
        <p:grpSpPr>
          <a:xfrm>
            <a:off x="4121300" y="2165300"/>
            <a:ext cx="876011" cy="1550772"/>
            <a:chOff x="4478019" y="2165300"/>
            <a:chExt cx="876011" cy="1550772"/>
          </a:xfrm>
        </p:grpSpPr>
        <p:sp>
          <p:nvSpPr>
            <p:cNvPr id="92" name="正方形/長方形 91"/>
            <p:cNvSpPr/>
            <p:nvPr/>
          </p:nvSpPr>
          <p:spPr>
            <a:xfrm>
              <a:off x="4488866" y="2266147"/>
              <a:ext cx="865164" cy="1449925"/>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3" name="角丸四角形 92"/>
            <p:cNvSpPr/>
            <p:nvPr/>
          </p:nvSpPr>
          <p:spPr>
            <a:xfrm>
              <a:off x="4597342" y="2165300"/>
              <a:ext cx="648072" cy="21602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000" dirty="0" smtClean="0"/>
                <a:t>中央会</a:t>
              </a:r>
              <a:endParaRPr kumimoji="1" lang="ja-JP" altLang="en-US" sz="1000" dirty="0"/>
            </a:p>
          </p:txBody>
        </p:sp>
        <p:pic>
          <p:nvPicPr>
            <p:cNvPr id="94" name="Picture 4" descr="街-オフィスビル イラストアイコン"/>
            <p:cNvPicPr>
              <a:picLocks noChangeAspect="1" noChangeArrowheads="1"/>
            </p:cNvPicPr>
            <p:nvPr/>
          </p:nvPicPr>
          <p:blipFill>
            <a:blip r:embed="rId2" cstate="print"/>
            <a:srcRect/>
            <a:stretch>
              <a:fillRect/>
            </a:stretch>
          </p:blipFill>
          <p:spPr bwMode="auto">
            <a:xfrm>
              <a:off x="4478019" y="2523371"/>
              <a:ext cx="792088" cy="936104"/>
            </a:xfrm>
            <a:prstGeom prst="rect">
              <a:avLst/>
            </a:prstGeom>
            <a:noFill/>
          </p:spPr>
        </p:pic>
      </p:grpSp>
      <p:grpSp>
        <p:nvGrpSpPr>
          <p:cNvPr id="22" name="グループ化 21"/>
          <p:cNvGrpSpPr/>
          <p:nvPr/>
        </p:nvGrpSpPr>
        <p:grpSpPr>
          <a:xfrm>
            <a:off x="2442741" y="2428238"/>
            <a:ext cx="1188000" cy="2512930"/>
            <a:chOff x="2442741" y="2428238"/>
            <a:chExt cx="1188000" cy="2512930"/>
          </a:xfrm>
        </p:grpSpPr>
        <p:pic>
          <p:nvPicPr>
            <p:cNvPr id="152" name="Picture 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6268" y="3933580"/>
              <a:ext cx="44514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 name="Text Box 99"/>
            <p:cNvSpPr txBox="1">
              <a:spLocks noChangeArrowheads="1"/>
            </p:cNvSpPr>
            <p:nvPr/>
          </p:nvSpPr>
          <p:spPr bwMode="auto">
            <a:xfrm>
              <a:off x="2569738" y="2485912"/>
              <a:ext cx="1008112" cy="432048"/>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100" dirty="0" smtClean="0">
                  <a:solidFill>
                    <a:srgbClr val="000000"/>
                  </a:solidFill>
                  <a:latin typeface="Verdana" pitchFamily="34" charset="0"/>
                  <a:ea typeface="HG丸ｺﾞｼｯｸM-PRO" pitchFamily="49" charset="-128"/>
                </a:rPr>
                <a:t>Ａ県</a:t>
              </a:r>
              <a:endParaRPr kumimoji="1" lang="ja-JP" altLang="en-US" sz="1100" dirty="0">
                <a:solidFill>
                  <a:srgbClr val="000000"/>
                </a:solidFill>
                <a:latin typeface="Verdana" pitchFamily="34" charset="0"/>
                <a:ea typeface="HG丸ｺﾞｼｯｸM-PRO" pitchFamily="49" charset="-128"/>
              </a:endParaRPr>
            </a:p>
            <a:p>
              <a:pPr>
                <a:lnSpc>
                  <a:spcPts val="1300"/>
                </a:lnSpc>
              </a:pPr>
              <a:r>
                <a:rPr kumimoji="1" lang="ja-JP" altLang="en-US" sz="1100" dirty="0">
                  <a:solidFill>
                    <a:srgbClr val="000000"/>
                  </a:solidFill>
                  <a:latin typeface="Verdana" pitchFamily="34" charset="0"/>
                  <a:ea typeface="HG丸ｺﾞｼｯｸM-PRO" pitchFamily="49" charset="-128"/>
                </a:rPr>
                <a:t>国保連合会</a:t>
              </a:r>
            </a:p>
          </p:txBody>
        </p:sp>
        <p:pic>
          <p:nvPicPr>
            <p:cNvPr id="154" name="Picture 102" descr="0091 図書館"/>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5274" y="2915563"/>
              <a:ext cx="648072" cy="445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 name="Picture 118" descr="PE01922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9817" y="3392736"/>
              <a:ext cx="648072" cy="4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 name="AutoShape 31"/>
            <p:cNvSpPr>
              <a:spLocks noChangeArrowheads="1"/>
            </p:cNvSpPr>
            <p:nvPr/>
          </p:nvSpPr>
          <p:spPr bwMode="auto">
            <a:xfrm>
              <a:off x="2442741" y="2428238"/>
              <a:ext cx="1188000" cy="2512930"/>
            </a:xfrm>
            <a:prstGeom prst="roundRect">
              <a:avLst>
                <a:gd name="adj" fmla="val 16667"/>
              </a:avLst>
            </a:prstGeom>
            <a:noFill/>
            <a:ln w="6350" algn="ctr">
              <a:solidFill>
                <a:schemeClr val="tx1"/>
              </a:solidFill>
              <a:prstDash val="dash"/>
              <a:round/>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grpSp>
      <p:cxnSp>
        <p:nvCxnSpPr>
          <p:cNvPr id="159" name="直線矢印コネクタ 158"/>
          <p:cNvCxnSpPr/>
          <p:nvPr/>
        </p:nvCxnSpPr>
        <p:spPr>
          <a:xfrm>
            <a:off x="1772396" y="2925028"/>
            <a:ext cx="728887" cy="0"/>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60" name="Text Box 99"/>
          <p:cNvSpPr txBox="1">
            <a:spLocks noChangeArrowheads="1"/>
          </p:cNvSpPr>
          <p:nvPr/>
        </p:nvSpPr>
        <p:spPr bwMode="auto">
          <a:xfrm>
            <a:off x="1660174" y="3061778"/>
            <a:ext cx="908443" cy="360040"/>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300"/>
              </a:lnSpc>
            </a:pPr>
            <a:r>
              <a:rPr kumimoji="1" lang="ja-JP" altLang="en-US" sz="1100" b="1" dirty="0" smtClean="0">
                <a:solidFill>
                  <a:srgbClr val="0000CC"/>
                </a:solidFill>
                <a:latin typeface="+mn-ea"/>
              </a:rPr>
              <a:t>過誤申出</a:t>
            </a:r>
            <a:endParaRPr kumimoji="1" lang="ja-JP" altLang="en-US" sz="1100" b="1" dirty="0">
              <a:solidFill>
                <a:srgbClr val="0000CC"/>
              </a:solidFill>
              <a:latin typeface="+mn-ea"/>
            </a:endParaRPr>
          </a:p>
        </p:txBody>
      </p:sp>
      <p:sp>
        <p:nvSpPr>
          <p:cNvPr id="164" name="Text Box 99"/>
          <p:cNvSpPr txBox="1">
            <a:spLocks noChangeArrowheads="1"/>
          </p:cNvSpPr>
          <p:nvPr/>
        </p:nvSpPr>
        <p:spPr bwMode="auto">
          <a:xfrm>
            <a:off x="1678546" y="3746967"/>
            <a:ext cx="851471" cy="360040"/>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300"/>
              </a:lnSpc>
            </a:pPr>
            <a:r>
              <a:rPr kumimoji="1" lang="ja-JP" altLang="en-US" sz="1100" b="1" dirty="0" smtClean="0">
                <a:solidFill>
                  <a:srgbClr val="0000CC"/>
                </a:solidFill>
                <a:latin typeface="+mn-ea"/>
              </a:rPr>
              <a:t>・過誤調整</a:t>
            </a:r>
            <a:endParaRPr kumimoji="1" lang="en-US" altLang="ja-JP" sz="1100" b="1" dirty="0" smtClean="0">
              <a:solidFill>
                <a:srgbClr val="0000CC"/>
              </a:solidFill>
              <a:latin typeface="+mn-ea"/>
            </a:endParaRPr>
          </a:p>
          <a:p>
            <a:pPr>
              <a:lnSpc>
                <a:spcPts val="1300"/>
              </a:lnSpc>
            </a:pPr>
            <a:r>
              <a:rPr kumimoji="1" lang="ja-JP" altLang="en-US" sz="1100" b="1" dirty="0" smtClean="0">
                <a:solidFill>
                  <a:srgbClr val="0000CC"/>
                </a:solidFill>
                <a:latin typeface="+mn-ea"/>
              </a:rPr>
              <a:t>・結果返却</a:t>
            </a:r>
            <a:endParaRPr kumimoji="1" lang="ja-JP" altLang="en-US" sz="1100" b="1" dirty="0">
              <a:solidFill>
                <a:srgbClr val="0000CC"/>
              </a:solidFill>
              <a:latin typeface="+mn-ea"/>
            </a:endParaRPr>
          </a:p>
        </p:txBody>
      </p:sp>
      <p:cxnSp>
        <p:nvCxnSpPr>
          <p:cNvPr id="166" name="直線矢印コネクタ 165"/>
          <p:cNvCxnSpPr/>
          <p:nvPr/>
        </p:nvCxnSpPr>
        <p:spPr>
          <a:xfrm>
            <a:off x="3618687" y="4692397"/>
            <a:ext cx="1802535" cy="0"/>
          </a:xfrm>
          <a:prstGeom prst="straightConnector1">
            <a:avLst/>
          </a:prstGeom>
          <a:ln w="38100">
            <a:solidFill>
              <a:srgbClr val="0000CC"/>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69" name="Text Box 99"/>
          <p:cNvSpPr txBox="1">
            <a:spLocks noChangeArrowheads="1"/>
          </p:cNvSpPr>
          <p:nvPr/>
        </p:nvSpPr>
        <p:spPr bwMode="auto">
          <a:xfrm>
            <a:off x="6533502" y="5054476"/>
            <a:ext cx="814930" cy="360040"/>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300"/>
              </a:lnSpc>
            </a:pPr>
            <a:r>
              <a:rPr kumimoji="1" lang="ja-JP" altLang="en-US" sz="1100" b="1" dirty="0" smtClean="0">
                <a:solidFill>
                  <a:srgbClr val="0000CC"/>
                </a:solidFill>
                <a:latin typeface="+mn-ea"/>
              </a:rPr>
              <a:t>過誤調整</a:t>
            </a:r>
            <a:endParaRPr kumimoji="1" lang="en-US" altLang="ja-JP" sz="1100" b="1" dirty="0" smtClean="0">
              <a:solidFill>
                <a:srgbClr val="0000CC"/>
              </a:solidFill>
              <a:latin typeface="+mn-ea"/>
            </a:endParaRPr>
          </a:p>
          <a:p>
            <a:pPr algn="ctr">
              <a:lnSpc>
                <a:spcPts val="1300"/>
              </a:lnSpc>
            </a:pPr>
            <a:r>
              <a:rPr kumimoji="1" lang="ja-JP" altLang="en-US" sz="1100" b="1" dirty="0" smtClean="0">
                <a:solidFill>
                  <a:srgbClr val="0000CC"/>
                </a:solidFill>
                <a:latin typeface="+mn-ea"/>
              </a:rPr>
              <a:t>（</a:t>
            </a:r>
            <a:r>
              <a:rPr kumimoji="1" lang="en-US" altLang="ja-JP" sz="1100" b="1" dirty="0" smtClean="0">
                <a:solidFill>
                  <a:srgbClr val="0000CC"/>
                </a:solidFill>
                <a:latin typeface="+mn-ea"/>
              </a:rPr>
              <a:t>―</a:t>
            </a:r>
            <a:r>
              <a:rPr kumimoji="1" lang="ja-JP" altLang="en-US" sz="1100" b="1" dirty="0" smtClean="0">
                <a:solidFill>
                  <a:srgbClr val="0000CC"/>
                </a:solidFill>
                <a:latin typeface="+mn-ea"/>
              </a:rPr>
              <a:t>）</a:t>
            </a:r>
            <a:endParaRPr kumimoji="1" lang="ja-JP" altLang="en-US" sz="1100" b="1" dirty="0">
              <a:solidFill>
                <a:srgbClr val="0000CC"/>
              </a:solidFill>
              <a:latin typeface="+mn-ea"/>
            </a:endParaRPr>
          </a:p>
        </p:txBody>
      </p:sp>
      <p:cxnSp>
        <p:nvCxnSpPr>
          <p:cNvPr id="176" name="直線矢印コネクタ 175"/>
          <p:cNvCxnSpPr/>
          <p:nvPr/>
        </p:nvCxnSpPr>
        <p:spPr>
          <a:xfrm>
            <a:off x="6609487" y="2950039"/>
            <a:ext cx="701775"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7" name="Text Box 99"/>
          <p:cNvSpPr txBox="1">
            <a:spLocks noChangeArrowheads="1"/>
          </p:cNvSpPr>
          <p:nvPr/>
        </p:nvSpPr>
        <p:spPr bwMode="auto">
          <a:xfrm>
            <a:off x="6558908" y="3130273"/>
            <a:ext cx="801438" cy="562797"/>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300"/>
              </a:lnSpc>
            </a:pPr>
            <a:r>
              <a:rPr lang="ja-JP" altLang="en-US" b="1" dirty="0" smtClean="0">
                <a:solidFill>
                  <a:srgbClr val="FF0000"/>
                </a:solidFill>
                <a:latin typeface="+mn-ea"/>
              </a:rPr>
              <a:t>保険者サービス系公開</a:t>
            </a:r>
            <a:endParaRPr kumimoji="1" lang="ja-JP" altLang="en-US" sz="1100" b="1" dirty="0">
              <a:solidFill>
                <a:srgbClr val="FF0000"/>
              </a:solidFill>
              <a:latin typeface="+mn-ea"/>
            </a:endParaRPr>
          </a:p>
        </p:txBody>
      </p:sp>
      <p:sp>
        <p:nvSpPr>
          <p:cNvPr id="179" name="円/楕円 178"/>
          <p:cNvSpPr/>
          <p:nvPr/>
        </p:nvSpPr>
        <p:spPr>
          <a:xfrm>
            <a:off x="1983747" y="2780928"/>
            <a:ext cx="288032" cy="288032"/>
          </a:xfrm>
          <a:prstGeom prst="ellipse">
            <a:avLst/>
          </a:prstGeom>
          <a:solidFill>
            <a:schemeClr val="accent1">
              <a:lumMod val="20000"/>
              <a:lumOff val="80000"/>
            </a:schemeClr>
          </a:solidFill>
          <a:ln>
            <a:solidFill>
              <a:srgbClr val="0000CC"/>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solidFill>
                  <a:srgbClr val="0000CC"/>
                </a:solidFill>
              </a:rPr>
              <a:t>１</a:t>
            </a:r>
            <a:endParaRPr kumimoji="1" lang="ja-JP" altLang="en-US" dirty="0">
              <a:solidFill>
                <a:srgbClr val="0000CC"/>
              </a:solidFill>
            </a:endParaRPr>
          </a:p>
        </p:txBody>
      </p:sp>
      <p:sp>
        <p:nvSpPr>
          <p:cNvPr id="181" name="円/楕円 180"/>
          <p:cNvSpPr/>
          <p:nvPr/>
        </p:nvSpPr>
        <p:spPr>
          <a:xfrm>
            <a:off x="4421574" y="4567151"/>
            <a:ext cx="288032" cy="288032"/>
          </a:xfrm>
          <a:prstGeom prst="ellipse">
            <a:avLst/>
          </a:prstGeom>
          <a:solidFill>
            <a:schemeClr val="accent1">
              <a:lumMod val="20000"/>
              <a:lumOff val="80000"/>
            </a:schemeClr>
          </a:solidFill>
          <a:ln>
            <a:solidFill>
              <a:srgbClr val="0000CC"/>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solidFill>
                  <a:srgbClr val="0000CC"/>
                </a:solidFill>
              </a:rPr>
              <a:t>３</a:t>
            </a:r>
            <a:endParaRPr kumimoji="1" lang="ja-JP" altLang="en-US" dirty="0">
              <a:solidFill>
                <a:srgbClr val="0000CC"/>
              </a:solidFill>
            </a:endParaRPr>
          </a:p>
        </p:txBody>
      </p:sp>
      <p:sp>
        <p:nvSpPr>
          <p:cNvPr id="120" name="メモ 119"/>
          <p:cNvSpPr/>
          <p:nvPr/>
        </p:nvSpPr>
        <p:spPr>
          <a:xfrm>
            <a:off x="5873321" y="4477128"/>
            <a:ext cx="598876" cy="617876"/>
          </a:xfrm>
          <a:prstGeom prst="foldedCorner">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mn-ea"/>
              </a:rPr>
              <a:t>一次審査</a:t>
            </a:r>
            <a:r>
              <a:rPr lang="ja-JP" altLang="en-US" sz="800" dirty="0" smtClean="0">
                <a:solidFill>
                  <a:schemeClr val="tx1"/>
                </a:solidFill>
                <a:latin typeface="+mn-ea"/>
              </a:rPr>
              <a:t>レセプト</a:t>
            </a:r>
            <a:endParaRPr lang="en-US" altLang="ja-JP" sz="800" dirty="0" smtClean="0">
              <a:solidFill>
                <a:schemeClr val="tx1"/>
              </a:solidFill>
              <a:latin typeface="+mn-ea"/>
            </a:endParaRPr>
          </a:p>
          <a:p>
            <a:pPr algn="ctr"/>
            <a:r>
              <a:rPr kumimoji="1" lang="ja-JP" altLang="en-US" sz="800" dirty="0" smtClean="0">
                <a:solidFill>
                  <a:schemeClr val="tx1"/>
                </a:solidFill>
                <a:latin typeface="+mn-ea"/>
              </a:rPr>
              <a:t>（電子）</a:t>
            </a:r>
            <a:endParaRPr kumimoji="1" lang="ja-JP" altLang="en-US" sz="800" dirty="0">
              <a:solidFill>
                <a:schemeClr val="tx1"/>
              </a:solidFill>
              <a:latin typeface="+mn-ea"/>
            </a:endParaRPr>
          </a:p>
        </p:txBody>
      </p:sp>
      <p:grpSp>
        <p:nvGrpSpPr>
          <p:cNvPr id="15" name="グループ化 14"/>
          <p:cNvGrpSpPr/>
          <p:nvPr/>
        </p:nvGrpSpPr>
        <p:grpSpPr>
          <a:xfrm flipH="1">
            <a:off x="5972794" y="5423547"/>
            <a:ext cx="1332000" cy="242922"/>
            <a:chOff x="1600136" y="5778366"/>
            <a:chExt cx="1409815" cy="242922"/>
          </a:xfrm>
        </p:grpSpPr>
        <p:cxnSp>
          <p:nvCxnSpPr>
            <p:cNvPr id="192" name="直線矢印コネクタ 191"/>
            <p:cNvCxnSpPr/>
            <p:nvPr/>
          </p:nvCxnSpPr>
          <p:spPr>
            <a:xfrm flipH="1">
              <a:off x="1600136" y="6021288"/>
              <a:ext cx="1409815"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3" name="直線矢印コネクタ 192"/>
            <p:cNvCxnSpPr/>
            <p:nvPr/>
          </p:nvCxnSpPr>
          <p:spPr>
            <a:xfrm flipV="1">
              <a:off x="2982466" y="5778366"/>
              <a:ext cx="0" cy="242922"/>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94" name="フローチャート: 処理 193"/>
          <p:cNvSpPr/>
          <p:nvPr/>
        </p:nvSpPr>
        <p:spPr>
          <a:xfrm>
            <a:off x="6474985" y="5552520"/>
            <a:ext cx="288032" cy="288032"/>
          </a:xfrm>
          <a:prstGeom prst="flowChartProcess">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FF0000"/>
                </a:solidFill>
              </a:rPr>
              <a:t>4</a:t>
            </a:r>
            <a:endParaRPr kumimoji="1" lang="en-US" altLang="ja-JP" dirty="0" smtClean="0">
              <a:solidFill>
                <a:srgbClr val="FF0000"/>
              </a:solidFill>
            </a:endParaRPr>
          </a:p>
        </p:txBody>
      </p:sp>
      <p:sp>
        <p:nvSpPr>
          <p:cNvPr id="195" name="Text Box 99"/>
          <p:cNvSpPr txBox="1">
            <a:spLocks noChangeArrowheads="1"/>
          </p:cNvSpPr>
          <p:nvPr/>
        </p:nvSpPr>
        <p:spPr bwMode="auto">
          <a:xfrm>
            <a:off x="5802027" y="5852476"/>
            <a:ext cx="1660116" cy="394310"/>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300"/>
              </a:lnSpc>
            </a:pPr>
            <a:r>
              <a:rPr lang="ja-JP" altLang="en-US" b="1" dirty="0">
                <a:solidFill>
                  <a:srgbClr val="FF0000"/>
                </a:solidFill>
                <a:latin typeface="+mn-ea"/>
              </a:rPr>
              <a:t>自県</a:t>
            </a:r>
            <a:r>
              <a:rPr kumimoji="1" lang="ja-JP" altLang="en-US" sz="1100" b="1" dirty="0" smtClean="0">
                <a:solidFill>
                  <a:srgbClr val="FF0000"/>
                </a:solidFill>
                <a:latin typeface="+mn-ea"/>
              </a:rPr>
              <a:t>決定分</a:t>
            </a:r>
            <a:endParaRPr kumimoji="1" lang="en-US" altLang="ja-JP" sz="1100" b="1" dirty="0" smtClean="0">
              <a:solidFill>
                <a:srgbClr val="FF0000"/>
              </a:solidFill>
              <a:latin typeface="+mn-ea"/>
            </a:endParaRPr>
          </a:p>
          <a:p>
            <a:pPr algn="ctr">
              <a:lnSpc>
                <a:spcPts val="1300"/>
              </a:lnSpc>
            </a:pPr>
            <a:r>
              <a:rPr kumimoji="1" lang="ja-JP" altLang="en-US" sz="1100" b="1" dirty="0" smtClean="0">
                <a:solidFill>
                  <a:srgbClr val="FF0000"/>
                </a:solidFill>
                <a:latin typeface="+mn-ea"/>
              </a:rPr>
              <a:t>（＋）</a:t>
            </a:r>
            <a:endParaRPr kumimoji="1" lang="ja-JP" altLang="en-US" sz="1100" b="1" dirty="0">
              <a:solidFill>
                <a:srgbClr val="FF0000"/>
              </a:solidFill>
              <a:latin typeface="+mn-ea"/>
            </a:endParaRPr>
          </a:p>
        </p:txBody>
      </p:sp>
      <p:sp>
        <p:nvSpPr>
          <p:cNvPr id="196" name="フローチャート: 処理 195"/>
          <p:cNvSpPr/>
          <p:nvPr/>
        </p:nvSpPr>
        <p:spPr>
          <a:xfrm>
            <a:off x="5486300" y="4987886"/>
            <a:ext cx="288032" cy="288032"/>
          </a:xfrm>
          <a:prstGeom prst="flowChartProcess">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rPr>
              <a:t>２</a:t>
            </a:r>
            <a:endParaRPr kumimoji="1" lang="en-US" altLang="ja-JP" dirty="0" smtClean="0">
              <a:solidFill>
                <a:srgbClr val="FF0000"/>
              </a:solidFill>
            </a:endParaRPr>
          </a:p>
        </p:txBody>
      </p:sp>
      <p:sp>
        <p:nvSpPr>
          <p:cNvPr id="197" name="Text Box 99"/>
          <p:cNvSpPr txBox="1">
            <a:spLocks noChangeArrowheads="1"/>
          </p:cNvSpPr>
          <p:nvPr/>
        </p:nvSpPr>
        <p:spPr bwMode="auto">
          <a:xfrm>
            <a:off x="5743535" y="5086345"/>
            <a:ext cx="1224136" cy="231396"/>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300"/>
              </a:lnSpc>
            </a:pPr>
            <a:r>
              <a:rPr lang="ja-JP" altLang="en-US" b="1" dirty="0">
                <a:solidFill>
                  <a:srgbClr val="FF0000"/>
                </a:solidFill>
                <a:latin typeface="+mn-ea"/>
              </a:rPr>
              <a:t>自県</a:t>
            </a:r>
            <a:r>
              <a:rPr kumimoji="1" lang="ja-JP" altLang="en-US" sz="1100" b="1" dirty="0" smtClean="0">
                <a:solidFill>
                  <a:srgbClr val="FF0000"/>
                </a:solidFill>
                <a:latin typeface="+mn-ea"/>
              </a:rPr>
              <a:t>分決定</a:t>
            </a:r>
            <a:endParaRPr kumimoji="1" lang="ja-JP" altLang="en-US" sz="1100" b="1" dirty="0">
              <a:solidFill>
                <a:srgbClr val="FF0000"/>
              </a:solidFill>
              <a:latin typeface="+mn-ea"/>
            </a:endParaRPr>
          </a:p>
        </p:txBody>
      </p:sp>
      <p:grpSp>
        <p:nvGrpSpPr>
          <p:cNvPr id="77" name="グループ化 76"/>
          <p:cNvGrpSpPr/>
          <p:nvPr/>
        </p:nvGrpSpPr>
        <p:grpSpPr>
          <a:xfrm>
            <a:off x="589955" y="2428237"/>
            <a:ext cx="1187287" cy="1512168"/>
            <a:chOff x="589955" y="2428237"/>
            <a:chExt cx="1187287" cy="1512168"/>
          </a:xfrm>
        </p:grpSpPr>
        <p:pic>
          <p:nvPicPr>
            <p:cNvPr id="78" name="Picture 97" descr="PE01722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733971" y="3436349"/>
              <a:ext cx="581025" cy="38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AutoShape 31"/>
            <p:cNvSpPr>
              <a:spLocks noChangeArrowheads="1"/>
            </p:cNvSpPr>
            <p:nvPr/>
          </p:nvSpPr>
          <p:spPr bwMode="auto">
            <a:xfrm>
              <a:off x="589955" y="2428237"/>
              <a:ext cx="1187287" cy="1512168"/>
            </a:xfrm>
            <a:prstGeom prst="roundRect">
              <a:avLst>
                <a:gd name="adj" fmla="val 16667"/>
              </a:avLst>
            </a:prstGeom>
            <a:noFill/>
            <a:ln w="6350" algn="ctr">
              <a:solidFill>
                <a:schemeClr val="tx1"/>
              </a:solidFill>
              <a:prstDash val="dash"/>
              <a:round/>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pic>
          <p:nvPicPr>
            <p:cNvPr id="80" name="Picture 110" descr="0057 市役所"/>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2003" y="2860285"/>
              <a:ext cx="693084" cy="51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Text Box 111"/>
            <p:cNvSpPr txBox="1">
              <a:spLocks noChangeArrowheads="1"/>
            </p:cNvSpPr>
            <p:nvPr/>
          </p:nvSpPr>
          <p:spPr bwMode="auto">
            <a:xfrm>
              <a:off x="656976" y="2487393"/>
              <a:ext cx="1099651" cy="439280"/>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100" dirty="0">
                  <a:solidFill>
                    <a:srgbClr val="000000"/>
                  </a:solidFill>
                  <a:latin typeface="Verdana" pitchFamily="34" charset="0"/>
                  <a:ea typeface="HG丸ｺﾞｼｯｸM-PRO" pitchFamily="49" charset="-128"/>
                </a:rPr>
                <a:t>Ａ</a:t>
              </a:r>
              <a:r>
                <a:rPr kumimoji="1" lang="ja-JP" altLang="en-US" sz="1100" dirty="0" smtClean="0">
                  <a:solidFill>
                    <a:srgbClr val="000000"/>
                  </a:solidFill>
                  <a:latin typeface="Verdana" pitchFamily="34" charset="0"/>
                  <a:ea typeface="HG丸ｺﾞｼｯｸM-PRO" pitchFamily="49" charset="-128"/>
                </a:rPr>
                <a:t>県</a:t>
              </a:r>
              <a:r>
                <a:rPr kumimoji="1" lang="ja-JP" altLang="en-US" sz="1100" dirty="0">
                  <a:solidFill>
                    <a:srgbClr val="000000"/>
                  </a:solidFill>
                  <a:latin typeface="Verdana" pitchFamily="34" charset="0"/>
                  <a:ea typeface="HG丸ｺﾞｼｯｸM-PRO" pitchFamily="49" charset="-128"/>
                </a:rPr>
                <a:t>　</a:t>
              </a:r>
            </a:p>
            <a:p>
              <a:pPr>
                <a:lnSpc>
                  <a:spcPts val="1300"/>
                </a:lnSpc>
              </a:pPr>
              <a:r>
                <a:rPr kumimoji="1" lang="ja-JP" altLang="en-US" sz="1100" dirty="0">
                  <a:solidFill>
                    <a:srgbClr val="000000"/>
                  </a:solidFill>
                  <a:latin typeface="Verdana" pitchFamily="34" charset="0"/>
                  <a:ea typeface="HG丸ｺﾞｼｯｸM-PRO" pitchFamily="49" charset="-128"/>
                </a:rPr>
                <a:t>保険者</a:t>
              </a:r>
              <a:endParaRPr kumimoji="1" lang="en-US" altLang="ja-JP" sz="1100" dirty="0">
                <a:solidFill>
                  <a:srgbClr val="000000"/>
                </a:solidFill>
                <a:latin typeface="Verdana" pitchFamily="34" charset="0"/>
                <a:ea typeface="HG丸ｺﾞｼｯｸM-PRO" pitchFamily="49" charset="-128"/>
              </a:endParaRPr>
            </a:p>
          </p:txBody>
        </p:sp>
      </p:grpSp>
      <p:grpSp>
        <p:nvGrpSpPr>
          <p:cNvPr id="3" name="グループ化 2"/>
          <p:cNvGrpSpPr/>
          <p:nvPr/>
        </p:nvGrpSpPr>
        <p:grpSpPr>
          <a:xfrm>
            <a:off x="7293325" y="4652513"/>
            <a:ext cx="1187287" cy="1512168"/>
            <a:chOff x="581446" y="4652513"/>
            <a:chExt cx="1187287" cy="1512168"/>
          </a:xfrm>
        </p:grpSpPr>
        <p:pic>
          <p:nvPicPr>
            <p:cNvPr id="178" name="Picture 2" descr="C:\Users\y-ehara\Desktop\pics2369.png"/>
            <p:cNvPicPr>
              <a:picLocks noChangeAspect="1" noChangeArrowheads="1"/>
            </p:cNvPicPr>
            <p:nvPr/>
          </p:nvPicPr>
          <p:blipFill>
            <a:blip r:embed="rId8" cstate="print"/>
            <a:srcRect/>
            <a:stretch>
              <a:fillRect/>
            </a:stretch>
          </p:blipFill>
          <p:spPr bwMode="auto">
            <a:xfrm>
              <a:off x="719572" y="5183620"/>
              <a:ext cx="648072" cy="864096"/>
            </a:xfrm>
            <a:prstGeom prst="rect">
              <a:avLst/>
            </a:prstGeom>
            <a:noFill/>
          </p:spPr>
        </p:pic>
        <p:grpSp>
          <p:nvGrpSpPr>
            <p:cNvPr id="82" name="グループ化 81"/>
            <p:cNvGrpSpPr/>
            <p:nvPr/>
          </p:nvGrpSpPr>
          <p:grpSpPr>
            <a:xfrm>
              <a:off x="581446" y="4652513"/>
              <a:ext cx="1187287" cy="1512168"/>
              <a:chOff x="589955" y="2428237"/>
              <a:chExt cx="1187287" cy="1512168"/>
            </a:xfrm>
          </p:grpSpPr>
          <p:sp>
            <p:nvSpPr>
              <p:cNvPr id="84" name="AutoShape 31"/>
              <p:cNvSpPr>
                <a:spLocks noChangeArrowheads="1"/>
              </p:cNvSpPr>
              <p:nvPr/>
            </p:nvSpPr>
            <p:spPr bwMode="auto">
              <a:xfrm>
                <a:off x="589955" y="2428237"/>
                <a:ext cx="1187287" cy="1512168"/>
              </a:xfrm>
              <a:prstGeom prst="roundRect">
                <a:avLst>
                  <a:gd name="adj" fmla="val 16667"/>
                </a:avLst>
              </a:prstGeom>
              <a:noFill/>
              <a:ln w="6350" algn="ctr">
                <a:solidFill>
                  <a:schemeClr val="tx1"/>
                </a:solidFill>
                <a:prstDash val="dash"/>
                <a:round/>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86" name="Text Box 111"/>
              <p:cNvSpPr txBox="1">
                <a:spLocks noChangeArrowheads="1"/>
              </p:cNvSpPr>
              <p:nvPr/>
            </p:nvSpPr>
            <p:spPr bwMode="auto">
              <a:xfrm>
                <a:off x="656976" y="2487393"/>
                <a:ext cx="1099651" cy="439280"/>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100" dirty="0" smtClean="0">
                    <a:solidFill>
                      <a:srgbClr val="000000"/>
                    </a:solidFill>
                    <a:latin typeface="Verdana" pitchFamily="34" charset="0"/>
                    <a:ea typeface="HG丸ｺﾞｼｯｸM-PRO" pitchFamily="49" charset="-128"/>
                  </a:rPr>
                  <a:t>Ｂ県</a:t>
                </a:r>
                <a:r>
                  <a:rPr kumimoji="1" lang="ja-JP" altLang="en-US" sz="1100" dirty="0">
                    <a:solidFill>
                      <a:srgbClr val="000000"/>
                    </a:solidFill>
                    <a:latin typeface="Verdana" pitchFamily="34" charset="0"/>
                    <a:ea typeface="HG丸ｺﾞｼｯｸM-PRO" pitchFamily="49" charset="-128"/>
                  </a:rPr>
                  <a:t>　</a:t>
                </a:r>
              </a:p>
              <a:p>
                <a:pPr>
                  <a:lnSpc>
                    <a:spcPts val="1300"/>
                  </a:lnSpc>
                </a:pPr>
                <a:r>
                  <a:rPr lang="ja-JP" altLang="en-US" dirty="0" smtClean="0">
                    <a:solidFill>
                      <a:srgbClr val="000000"/>
                    </a:solidFill>
                    <a:latin typeface="Verdana" pitchFamily="34" charset="0"/>
                    <a:ea typeface="HG丸ｺﾞｼｯｸM-PRO" pitchFamily="49" charset="-128"/>
                  </a:rPr>
                  <a:t>医療</a:t>
                </a:r>
                <a:r>
                  <a:rPr lang="ja-JP" altLang="en-US" dirty="0">
                    <a:solidFill>
                      <a:srgbClr val="000000"/>
                    </a:solidFill>
                    <a:latin typeface="Verdana" pitchFamily="34" charset="0"/>
                    <a:ea typeface="HG丸ｺﾞｼｯｸM-PRO" pitchFamily="49" charset="-128"/>
                  </a:rPr>
                  <a:t>機関</a:t>
                </a:r>
                <a:endParaRPr kumimoji="1" lang="en-US" altLang="ja-JP" sz="1100" dirty="0">
                  <a:solidFill>
                    <a:srgbClr val="000000"/>
                  </a:solidFill>
                  <a:latin typeface="Verdana" pitchFamily="34" charset="0"/>
                  <a:ea typeface="HG丸ｺﾞｼｯｸM-PRO" pitchFamily="49" charset="-128"/>
                </a:endParaRPr>
              </a:p>
            </p:txBody>
          </p:sp>
        </p:grpSp>
      </p:grpSp>
      <p:cxnSp>
        <p:nvCxnSpPr>
          <p:cNvPr id="88" name="直線矢印コネクタ 87"/>
          <p:cNvCxnSpPr/>
          <p:nvPr/>
        </p:nvCxnSpPr>
        <p:spPr>
          <a:xfrm flipH="1">
            <a:off x="1777242" y="3573016"/>
            <a:ext cx="665499" cy="0"/>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80" name="円/楕円 179"/>
          <p:cNvSpPr/>
          <p:nvPr/>
        </p:nvSpPr>
        <p:spPr>
          <a:xfrm>
            <a:off x="1979712" y="3436266"/>
            <a:ext cx="288032" cy="288032"/>
          </a:xfrm>
          <a:prstGeom prst="ellipse">
            <a:avLst/>
          </a:prstGeom>
          <a:solidFill>
            <a:schemeClr val="accent1">
              <a:lumMod val="20000"/>
              <a:lumOff val="80000"/>
            </a:schemeClr>
          </a:solidFill>
          <a:ln>
            <a:solidFill>
              <a:srgbClr val="0000CC"/>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dirty="0">
                <a:solidFill>
                  <a:srgbClr val="0000CC"/>
                </a:solidFill>
              </a:rPr>
              <a:t>5</a:t>
            </a:r>
            <a:endParaRPr kumimoji="1" lang="ja-JP" altLang="en-US" dirty="0">
              <a:solidFill>
                <a:srgbClr val="0000CC"/>
              </a:solidFill>
            </a:endParaRPr>
          </a:p>
        </p:txBody>
      </p:sp>
      <p:grpSp>
        <p:nvGrpSpPr>
          <p:cNvPr id="101" name="グループ化 100"/>
          <p:cNvGrpSpPr/>
          <p:nvPr/>
        </p:nvGrpSpPr>
        <p:grpSpPr>
          <a:xfrm>
            <a:off x="7293325" y="2428237"/>
            <a:ext cx="1187287" cy="1512168"/>
            <a:chOff x="589955" y="2428237"/>
            <a:chExt cx="1187287" cy="1512168"/>
          </a:xfrm>
        </p:grpSpPr>
        <p:pic>
          <p:nvPicPr>
            <p:cNvPr id="102" name="Picture 97" descr="PE01722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733971" y="3436349"/>
              <a:ext cx="581025" cy="38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AutoShape 31"/>
            <p:cNvSpPr>
              <a:spLocks noChangeArrowheads="1"/>
            </p:cNvSpPr>
            <p:nvPr/>
          </p:nvSpPr>
          <p:spPr bwMode="auto">
            <a:xfrm>
              <a:off x="589955" y="2428237"/>
              <a:ext cx="1187287" cy="1512168"/>
            </a:xfrm>
            <a:prstGeom prst="roundRect">
              <a:avLst>
                <a:gd name="adj" fmla="val 16667"/>
              </a:avLst>
            </a:prstGeom>
            <a:noFill/>
            <a:ln w="6350" algn="ctr">
              <a:solidFill>
                <a:schemeClr val="tx1"/>
              </a:solidFill>
              <a:prstDash val="dash"/>
              <a:round/>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pic>
          <p:nvPicPr>
            <p:cNvPr id="104" name="Picture 110" descr="0057 市役所"/>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2003" y="2860285"/>
              <a:ext cx="693084" cy="51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 name="Text Box 111"/>
            <p:cNvSpPr txBox="1">
              <a:spLocks noChangeArrowheads="1"/>
            </p:cNvSpPr>
            <p:nvPr/>
          </p:nvSpPr>
          <p:spPr bwMode="auto">
            <a:xfrm>
              <a:off x="656976" y="2487393"/>
              <a:ext cx="1099651" cy="439280"/>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100" dirty="0" smtClean="0">
                  <a:solidFill>
                    <a:srgbClr val="000000"/>
                  </a:solidFill>
                  <a:latin typeface="Verdana" pitchFamily="34" charset="0"/>
                  <a:ea typeface="HG丸ｺﾞｼｯｸM-PRO" pitchFamily="49" charset="-128"/>
                </a:rPr>
                <a:t>Ｂ県</a:t>
              </a:r>
              <a:r>
                <a:rPr kumimoji="1" lang="ja-JP" altLang="en-US" sz="1100" dirty="0">
                  <a:solidFill>
                    <a:srgbClr val="000000"/>
                  </a:solidFill>
                  <a:latin typeface="Verdana" pitchFamily="34" charset="0"/>
                  <a:ea typeface="HG丸ｺﾞｼｯｸM-PRO" pitchFamily="49" charset="-128"/>
                </a:rPr>
                <a:t>　</a:t>
              </a:r>
            </a:p>
            <a:p>
              <a:pPr>
                <a:lnSpc>
                  <a:spcPts val="1300"/>
                </a:lnSpc>
              </a:pPr>
              <a:r>
                <a:rPr kumimoji="1" lang="ja-JP" altLang="en-US" sz="1100" dirty="0">
                  <a:solidFill>
                    <a:srgbClr val="000000"/>
                  </a:solidFill>
                  <a:latin typeface="Verdana" pitchFamily="34" charset="0"/>
                  <a:ea typeface="HG丸ｺﾞｼｯｸM-PRO" pitchFamily="49" charset="-128"/>
                </a:rPr>
                <a:t>保険者</a:t>
              </a:r>
              <a:endParaRPr kumimoji="1" lang="en-US" altLang="ja-JP" sz="1100" dirty="0">
                <a:solidFill>
                  <a:srgbClr val="000000"/>
                </a:solidFill>
                <a:latin typeface="Verdana" pitchFamily="34" charset="0"/>
                <a:ea typeface="HG丸ｺﾞｼｯｸM-PRO" pitchFamily="49" charset="-128"/>
              </a:endParaRPr>
            </a:p>
          </p:txBody>
        </p:sp>
      </p:grpSp>
      <p:grpSp>
        <p:nvGrpSpPr>
          <p:cNvPr id="107" name="グループ化 106"/>
          <p:cNvGrpSpPr/>
          <p:nvPr/>
        </p:nvGrpSpPr>
        <p:grpSpPr>
          <a:xfrm>
            <a:off x="5421487" y="2420015"/>
            <a:ext cx="1188000" cy="2994513"/>
            <a:chOff x="2442741" y="2428237"/>
            <a:chExt cx="1188000" cy="2994513"/>
          </a:xfrm>
        </p:grpSpPr>
        <p:pic>
          <p:nvPicPr>
            <p:cNvPr id="108" name="Picture 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6268" y="3933580"/>
              <a:ext cx="44514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 name="Text Box 99"/>
            <p:cNvSpPr txBox="1">
              <a:spLocks noChangeArrowheads="1"/>
            </p:cNvSpPr>
            <p:nvPr/>
          </p:nvSpPr>
          <p:spPr bwMode="auto">
            <a:xfrm>
              <a:off x="2569738" y="2485912"/>
              <a:ext cx="1008112" cy="432048"/>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a:solidFill>
                    <a:srgbClr val="000000"/>
                  </a:solidFill>
                  <a:latin typeface="Verdana" pitchFamily="34" charset="0"/>
                  <a:ea typeface="HG丸ｺﾞｼｯｸM-PRO" pitchFamily="49" charset="-128"/>
                </a:rPr>
                <a:t>Ｂ</a:t>
              </a:r>
              <a:r>
                <a:rPr kumimoji="1" lang="ja-JP" altLang="en-US" sz="1100" dirty="0" smtClean="0">
                  <a:solidFill>
                    <a:srgbClr val="000000"/>
                  </a:solidFill>
                  <a:latin typeface="Verdana" pitchFamily="34" charset="0"/>
                  <a:ea typeface="HG丸ｺﾞｼｯｸM-PRO" pitchFamily="49" charset="-128"/>
                </a:rPr>
                <a:t>県</a:t>
              </a:r>
              <a:endParaRPr kumimoji="1" lang="ja-JP" altLang="en-US" sz="1100" dirty="0">
                <a:solidFill>
                  <a:srgbClr val="000000"/>
                </a:solidFill>
                <a:latin typeface="Verdana" pitchFamily="34" charset="0"/>
                <a:ea typeface="HG丸ｺﾞｼｯｸM-PRO" pitchFamily="49" charset="-128"/>
              </a:endParaRPr>
            </a:p>
            <a:p>
              <a:pPr>
                <a:lnSpc>
                  <a:spcPts val="1300"/>
                </a:lnSpc>
              </a:pPr>
              <a:r>
                <a:rPr kumimoji="1" lang="ja-JP" altLang="en-US" sz="1100" dirty="0">
                  <a:solidFill>
                    <a:srgbClr val="000000"/>
                  </a:solidFill>
                  <a:latin typeface="Verdana" pitchFamily="34" charset="0"/>
                  <a:ea typeface="HG丸ｺﾞｼｯｸM-PRO" pitchFamily="49" charset="-128"/>
                </a:rPr>
                <a:t>国保連合会</a:t>
              </a:r>
            </a:p>
          </p:txBody>
        </p:sp>
        <p:pic>
          <p:nvPicPr>
            <p:cNvPr id="110" name="Picture 102" descr="0091 図書館"/>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5274" y="2915563"/>
              <a:ext cx="648072" cy="445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118" descr="PE01922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9817" y="3392736"/>
              <a:ext cx="648072" cy="4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 name="AutoShape 31"/>
            <p:cNvSpPr>
              <a:spLocks noChangeArrowheads="1"/>
            </p:cNvSpPr>
            <p:nvPr/>
          </p:nvSpPr>
          <p:spPr bwMode="auto">
            <a:xfrm>
              <a:off x="2442741" y="2428237"/>
              <a:ext cx="1188000" cy="2994513"/>
            </a:xfrm>
            <a:prstGeom prst="roundRect">
              <a:avLst>
                <a:gd name="adj" fmla="val 16667"/>
              </a:avLst>
            </a:prstGeom>
            <a:noFill/>
            <a:ln w="6350" algn="ctr">
              <a:solidFill>
                <a:schemeClr val="tx1"/>
              </a:solidFill>
              <a:prstDash val="dash"/>
              <a:round/>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grpSp>
      <p:sp>
        <p:nvSpPr>
          <p:cNvPr id="182" name="フローチャート: 処理 181"/>
          <p:cNvSpPr/>
          <p:nvPr/>
        </p:nvSpPr>
        <p:spPr>
          <a:xfrm>
            <a:off x="6810499" y="2795705"/>
            <a:ext cx="288032" cy="288032"/>
          </a:xfrm>
          <a:prstGeom prst="flowChartProcess">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rgbClr val="FF0000"/>
                </a:solidFill>
              </a:rPr>
              <a:t>3</a:t>
            </a:r>
          </a:p>
        </p:txBody>
      </p:sp>
      <p:cxnSp>
        <p:nvCxnSpPr>
          <p:cNvPr id="85" name="直線矢印コネクタ 84"/>
          <p:cNvCxnSpPr/>
          <p:nvPr/>
        </p:nvCxnSpPr>
        <p:spPr>
          <a:xfrm flipH="1" flipV="1">
            <a:off x="3643777" y="4187053"/>
            <a:ext cx="1803534" cy="0"/>
          </a:xfrm>
          <a:prstGeom prst="straightConnector1">
            <a:avLst/>
          </a:prstGeom>
          <a:ln w="38100">
            <a:solidFill>
              <a:srgbClr val="0000CC"/>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87" name="Text Box 99"/>
          <p:cNvSpPr txBox="1">
            <a:spLocks noChangeArrowheads="1"/>
          </p:cNvSpPr>
          <p:nvPr/>
        </p:nvSpPr>
        <p:spPr bwMode="auto">
          <a:xfrm>
            <a:off x="3941441" y="4328427"/>
            <a:ext cx="1282067" cy="252701"/>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300"/>
              </a:lnSpc>
            </a:pPr>
            <a:r>
              <a:rPr kumimoji="1" lang="ja-JP" altLang="en-US" sz="1100" b="1" dirty="0" smtClean="0">
                <a:solidFill>
                  <a:srgbClr val="0000CC"/>
                </a:solidFill>
                <a:latin typeface="+mn-ea"/>
              </a:rPr>
              <a:t>他県データ交換</a:t>
            </a:r>
            <a:endParaRPr kumimoji="1" lang="ja-JP" altLang="en-US" sz="1100" b="1" dirty="0">
              <a:solidFill>
                <a:srgbClr val="0000CC"/>
              </a:solidFill>
              <a:latin typeface="+mn-ea"/>
            </a:endParaRPr>
          </a:p>
        </p:txBody>
      </p:sp>
      <p:sp>
        <p:nvSpPr>
          <p:cNvPr id="89" name="円/楕円 88"/>
          <p:cNvSpPr/>
          <p:nvPr/>
        </p:nvSpPr>
        <p:spPr>
          <a:xfrm>
            <a:off x="4421839" y="4043037"/>
            <a:ext cx="288032" cy="288032"/>
          </a:xfrm>
          <a:prstGeom prst="ellipse">
            <a:avLst/>
          </a:prstGeom>
          <a:solidFill>
            <a:schemeClr val="accent1">
              <a:lumMod val="20000"/>
              <a:lumOff val="80000"/>
            </a:schemeClr>
          </a:solidFill>
          <a:ln>
            <a:solidFill>
              <a:srgbClr val="0000CC"/>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dirty="0">
                <a:solidFill>
                  <a:srgbClr val="0000CC"/>
                </a:solidFill>
              </a:rPr>
              <a:t>2</a:t>
            </a:r>
            <a:endParaRPr kumimoji="1" lang="ja-JP" altLang="en-US" dirty="0">
              <a:solidFill>
                <a:srgbClr val="0000CC"/>
              </a:solidFill>
            </a:endParaRPr>
          </a:p>
        </p:txBody>
      </p:sp>
      <p:sp>
        <p:nvSpPr>
          <p:cNvPr id="90" name="Text Box 99"/>
          <p:cNvSpPr txBox="1">
            <a:spLocks noChangeArrowheads="1"/>
          </p:cNvSpPr>
          <p:nvPr/>
        </p:nvSpPr>
        <p:spPr bwMode="auto">
          <a:xfrm>
            <a:off x="3932396" y="4832483"/>
            <a:ext cx="1282067" cy="252701"/>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300"/>
              </a:lnSpc>
            </a:pPr>
            <a:r>
              <a:rPr kumimoji="1" lang="ja-JP" altLang="en-US" sz="1100" b="1" dirty="0" smtClean="0">
                <a:solidFill>
                  <a:srgbClr val="0000CC"/>
                </a:solidFill>
                <a:latin typeface="+mn-ea"/>
              </a:rPr>
              <a:t>他県データ交換</a:t>
            </a:r>
            <a:endParaRPr kumimoji="1" lang="ja-JP" altLang="en-US" sz="1100" b="1" dirty="0">
              <a:solidFill>
                <a:srgbClr val="0000CC"/>
              </a:solidFill>
              <a:latin typeface="+mn-ea"/>
            </a:endParaRPr>
          </a:p>
        </p:txBody>
      </p:sp>
      <p:cxnSp>
        <p:nvCxnSpPr>
          <p:cNvPr id="91" name="直線矢印コネクタ 90"/>
          <p:cNvCxnSpPr/>
          <p:nvPr/>
        </p:nvCxnSpPr>
        <p:spPr>
          <a:xfrm>
            <a:off x="4869580" y="2948770"/>
            <a:ext cx="551642" cy="0"/>
          </a:xfrm>
          <a:prstGeom prst="straightConnector1">
            <a:avLst/>
          </a:prstGeom>
          <a:ln w="38100">
            <a:solidFill>
              <a:srgbClr val="0000CC"/>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95" name="円/楕円 94"/>
          <p:cNvSpPr/>
          <p:nvPr/>
        </p:nvSpPr>
        <p:spPr>
          <a:xfrm>
            <a:off x="5086594" y="2782199"/>
            <a:ext cx="288032" cy="288032"/>
          </a:xfrm>
          <a:prstGeom prst="ellipse">
            <a:avLst/>
          </a:prstGeom>
          <a:solidFill>
            <a:schemeClr val="accent1">
              <a:lumMod val="20000"/>
              <a:lumOff val="80000"/>
            </a:schemeClr>
          </a:solidFill>
          <a:ln>
            <a:solidFill>
              <a:srgbClr val="0000CC"/>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dirty="0" smtClean="0">
                <a:solidFill>
                  <a:srgbClr val="0000CC"/>
                </a:solidFill>
              </a:rPr>
              <a:t>4</a:t>
            </a:r>
            <a:endParaRPr kumimoji="1" lang="ja-JP" altLang="en-US" dirty="0">
              <a:solidFill>
                <a:srgbClr val="0000CC"/>
              </a:solidFill>
            </a:endParaRPr>
          </a:p>
        </p:txBody>
      </p:sp>
      <p:sp>
        <p:nvSpPr>
          <p:cNvPr id="96" name="Text Box 99"/>
          <p:cNvSpPr txBox="1">
            <a:spLocks noChangeArrowheads="1"/>
          </p:cNvSpPr>
          <p:nvPr/>
        </p:nvSpPr>
        <p:spPr bwMode="auto">
          <a:xfrm>
            <a:off x="4998024" y="3075783"/>
            <a:ext cx="489645" cy="252701"/>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300"/>
              </a:lnSpc>
            </a:pPr>
            <a:r>
              <a:rPr kumimoji="1" lang="ja-JP" altLang="en-US" sz="1100" b="1" dirty="0" smtClean="0">
                <a:solidFill>
                  <a:srgbClr val="0000CC"/>
                </a:solidFill>
                <a:latin typeface="+mn-ea"/>
              </a:rPr>
              <a:t>報告</a:t>
            </a:r>
            <a:endParaRPr kumimoji="1" lang="ja-JP" altLang="en-US" sz="1100" b="1" dirty="0">
              <a:solidFill>
                <a:srgbClr val="0000CC"/>
              </a:solidFill>
              <a:latin typeface="+mn-ea"/>
            </a:endParaRPr>
          </a:p>
        </p:txBody>
      </p:sp>
      <p:sp>
        <p:nvSpPr>
          <p:cNvPr id="97" name="Text Box 99"/>
          <p:cNvSpPr txBox="1">
            <a:spLocks noChangeArrowheads="1"/>
          </p:cNvSpPr>
          <p:nvPr/>
        </p:nvSpPr>
        <p:spPr bwMode="auto">
          <a:xfrm>
            <a:off x="4164328" y="3444163"/>
            <a:ext cx="815344" cy="252701"/>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300"/>
              </a:lnSpc>
            </a:pPr>
            <a:r>
              <a:rPr lang="ja-JP" altLang="en-US" b="1" dirty="0" smtClean="0">
                <a:solidFill>
                  <a:srgbClr val="0000CC"/>
                </a:solidFill>
                <a:latin typeface="+mn-ea"/>
              </a:rPr>
              <a:t>相殺処理</a:t>
            </a:r>
            <a:endParaRPr kumimoji="1" lang="ja-JP" altLang="en-US" sz="1100" b="1" dirty="0">
              <a:solidFill>
                <a:srgbClr val="0000CC"/>
              </a:solidFill>
              <a:latin typeface="+mn-ea"/>
            </a:endParaRPr>
          </a:p>
        </p:txBody>
      </p:sp>
      <p:sp>
        <p:nvSpPr>
          <p:cNvPr id="106" name="Text Box 99"/>
          <p:cNvSpPr txBox="1">
            <a:spLocks noChangeArrowheads="1"/>
          </p:cNvSpPr>
          <p:nvPr/>
        </p:nvSpPr>
        <p:spPr bwMode="auto">
          <a:xfrm>
            <a:off x="6516375" y="4523914"/>
            <a:ext cx="650918" cy="299639"/>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300"/>
              </a:lnSpc>
            </a:pPr>
            <a:r>
              <a:rPr kumimoji="1" lang="ja-JP" altLang="en-US" sz="1200" b="1" dirty="0" smtClean="0">
                <a:solidFill>
                  <a:srgbClr val="FF0000"/>
                </a:solidFill>
                <a:latin typeface="+mn-ea"/>
              </a:rPr>
              <a:t>複製</a:t>
            </a:r>
            <a:endParaRPr kumimoji="1" lang="ja-JP" altLang="en-US" sz="1200" b="1" dirty="0">
              <a:solidFill>
                <a:srgbClr val="FF0000"/>
              </a:solidFill>
              <a:latin typeface="+mn-ea"/>
            </a:endParaRPr>
          </a:p>
        </p:txBody>
      </p:sp>
      <p:sp>
        <p:nvSpPr>
          <p:cNvPr id="114" name="フローチャート: 処理 113"/>
          <p:cNvSpPr/>
          <p:nvPr/>
        </p:nvSpPr>
        <p:spPr>
          <a:xfrm>
            <a:off x="6598883" y="4236688"/>
            <a:ext cx="288032" cy="288032"/>
          </a:xfrm>
          <a:prstGeom prst="flowChartProcess">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FF0000"/>
                </a:solidFill>
              </a:rPr>
              <a:t>１</a:t>
            </a:r>
            <a:endParaRPr kumimoji="1" lang="en-US" altLang="ja-JP" dirty="0" smtClean="0">
              <a:solidFill>
                <a:srgbClr val="FF0000"/>
              </a:solidFill>
            </a:endParaRPr>
          </a:p>
        </p:txBody>
      </p:sp>
      <p:sp>
        <p:nvSpPr>
          <p:cNvPr id="115" name="上カーブ矢印 114"/>
          <p:cNvSpPr/>
          <p:nvPr/>
        </p:nvSpPr>
        <p:spPr>
          <a:xfrm rot="3295731" flipV="1">
            <a:off x="6214451" y="4389575"/>
            <a:ext cx="465206" cy="180020"/>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16" name="直線矢印コネクタ 115"/>
          <p:cNvCxnSpPr/>
          <p:nvPr/>
        </p:nvCxnSpPr>
        <p:spPr>
          <a:xfrm flipH="1" flipV="1">
            <a:off x="6608562" y="4936925"/>
            <a:ext cx="684000" cy="0"/>
          </a:xfrm>
          <a:prstGeom prst="straightConnector1">
            <a:avLst/>
          </a:prstGeom>
          <a:ln w="38100">
            <a:solidFill>
              <a:srgbClr val="0000CC"/>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17" name="円/楕円 116"/>
          <p:cNvSpPr/>
          <p:nvPr/>
        </p:nvSpPr>
        <p:spPr>
          <a:xfrm>
            <a:off x="6800060" y="4791089"/>
            <a:ext cx="288032" cy="288032"/>
          </a:xfrm>
          <a:prstGeom prst="ellipse">
            <a:avLst/>
          </a:prstGeom>
          <a:solidFill>
            <a:schemeClr val="accent1">
              <a:lumMod val="20000"/>
              <a:lumOff val="80000"/>
            </a:schemeClr>
          </a:solidFill>
          <a:ln>
            <a:solidFill>
              <a:srgbClr val="0000CC"/>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dirty="0" smtClean="0">
                <a:solidFill>
                  <a:srgbClr val="0000CC"/>
                </a:solidFill>
              </a:rPr>
              <a:t>5</a:t>
            </a:r>
            <a:endParaRPr kumimoji="1" lang="ja-JP" altLang="en-US" dirty="0">
              <a:solidFill>
                <a:srgbClr val="0000CC"/>
              </a:solidFill>
            </a:endParaRPr>
          </a:p>
        </p:txBody>
      </p:sp>
    </p:spTree>
    <p:extLst>
      <p:ext uri="{BB962C8B-B14F-4D97-AF65-F5344CB8AC3E}">
        <p14:creationId xmlns:p14="http://schemas.microsoft.com/office/powerpoint/2010/main" val="2600928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224760" y="2022791"/>
            <a:ext cx="8667720" cy="4450417"/>
          </a:xfrm>
          <a:prstGeom prst="roundRect">
            <a:avLst>
              <a:gd name="adj" fmla="val 3630"/>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6" name="テキスト ボックス 5"/>
          <p:cNvSpPr txBox="1"/>
          <p:nvPr/>
        </p:nvSpPr>
        <p:spPr>
          <a:xfrm>
            <a:off x="2483768" y="1033572"/>
            <a:ext cx="864096" cy="307777"/>
          </a:xfrm>
          <a:prstGeom prst="rect">
            <a:avLst/>
          </a:prstGeom>
          <a:noFill/>
          <a:ln w="3175">
            <a:noFill/>
          </a:ln>
        </p:spPr>
        <p:txBody>
          <a:bodyPr wrap="square" rtlCol="0">
            <a:spAutoFit/>
          </a:bodyPr>
          <a:lstStyle/>
          <a:p>
            <a:r>
              <a:rPr kumimoji="1" lang="ja-JP" altLang="en-US" sz="1400" b="1" dirty="0" smtClean="0">
                <a:latin typeface="ＭＳ ゴシック" pitchFamily="49" charset="-128"/>
                <a:ea typeface="ＭＳ ゴシック" pitchFamily="49" charset="-128"/>
              </a:rPr>
              <a:t>振替後</a:t>
            </a:r>
            <a:endParaRPr kumimoji="1" lang="en-US" altLang="ja-JP" sz="1400" b="1" dirty="0" smtClean="0">
              <a:latin typeface="ＭＳ ゴシック" pitchFamily="49" charset="-128"/>
              <a:ea typeface="ＭＳ ゴシック" pitchFamily="49" charset="-128"/>
            </a:endParaRPr>
          </a:p>
        </p:txBody>
      </p:sp>
      <p:sp>
        <p:nvSpPr>
          <p:cNvPr id="7" name="テキスト ボックス 6"/>
          <p:cNvSpPr txBox="1"/>
          <p:nvPr/>
        </p:nvSpPr>
        <p:spPr>
          <a:xfrm>
            <a:off x="1259632" y="1033572"/>
            <a:ext cx="864096" cy="307777"/>
          </a:xfrm>
          <a:prstGeom prst="rect">
            <a:avLst/>
          </a:prstGeom>
          <a:noFill/>
          <a:ln w="3175">
            <a:noFill/>
          </a:ln>
        </p:spPr>
        <p:txBody>
          <a:bodyPr wrap="square" rtlCol="0">
            <a:spAutoFit/>
          </a:bodyPr>
          <a:lstStyle/>
          <a:p>
            <a:r>
              <a:rPr kumimoji="1" lang="ja-JP" altLang="en-US" sz="1400" b="1" dirty="0" smtClean="0">
                <a:latin typeface="ＭＳ ゴシック" pitchFamily="49" charset="-128"/>
                <a:ea typeface="ＭＳ ゴシック" pitchFamily="49" charset="-128"/>
              </a:rPr>
              <a:t>振替前</a:t>
            </a:r>
            <a:endParaRPr kumimoji="1" lang="en-US" altLang="ja-JP" sz="1400" b="1" dirty="0" smtClean="0">
              <a:latin typeface="ＭＳ ゴシック" pitchFamily="49" charset="-128"/>
              <a:ea typeface="ＭＳ ゴシック" pitchFamily="49" charset="-128"/>
            </a:endParaRPr>
          </a:p>
        </p:txBody>
      </p:sp>
      <p:sp>
        <p:nvSpPr>
          <p:cNvPr id="2" name="タイトル 1"/>
          <p:cNvSpPr>
            <a:spLocks noGrp="1"/>
          </p:cNvSpPr>
          <p:nvPr>
            <p:ph type="title"/>
          </p:nvPr>
        </p:nvSpPr>
        <p:spPr/>
        <p:txBody>
          <a:bodyPr/>
          <a:lstStyle/>
          <a:p>
            <a:pPr marL="285750" indent="-285750">
              <a:buFont typeface="Meiryo UI" panose="020B0604030504040204" pitchFamily="50" charset="-128"/>
              <a:buChar char="○"/>
            </a:pPr>
            <a:r>
              <a:rPr lang="ja-JP" altLang="en-US" dirty="0"/>
              <a:t>国保総合システムの振替機能を活用した保険者間</a:t>
            </a:r>
            <a:r>
              <a:rPr kumimoji="1" lang="ja-JP" altLang="en-US" dirty="0" smtClean="0"/>
              <a:t>調整処理ケース⑤の流れ</a:t>
            </a:r>
            <a:endParaRPr kumimoji="1" lang="ja-JP" altLang="en-US" dirty="0"/>
          </a:p>
        </p:txBody>
      </p:sp>
      <p:sp>
        <p:nvSpPr>
          <p:cNvPr id="42" name="スライド番号プレースホルダ 3"/>
          <p:cNvSpPr>
            <a:spLocks noGrp="1"/>
          </p:cNvSpPr>
          <p:nvPr>
            <p:ph type="sldNum" sz="quarter" idx="12"/>
          </p:nvPr>
        </p:nvSpPr>
        <p:spPr/>
        <p:txBody>
          <a:bodyPr/>
          <a:lstStyle/>
          <a:p>
            <a:fld id="{E9C470F4-4704-4F31-8581-EC2F9F666ED2}" type="slidenum">
              <a:rPr kumimoji="1" lang="ja-JP" altLang="en-US" smtClean="0"/>
              <a:pPr/>
              <a:t>11</a:t>
            </a:fld>
            <a:endParaRPr kumimoji="1" lang="ja-JP" altLang="en-US"/>
          </a:p>
        </p:txBody>
      </p:sp>
      <p:graphicFrame>
        <p:nvGraphicFramePr>
          <p:cNvPr id="4" name="コンテンツ プレースホルダー 3"/>
          <p:cNvGraphicFramePr>
            <a:graphicFrameLocks noGrp="1"/>
          </p:cNvGraphicFramePr>
          <p:nvPr>
            <p:ph idx="4294967295"/>
            <p:extLst>
              <p:ext uri="{D42A27DB-BD31-4B8C-83A1-F6EECF244321}">
                <p14:modId xmlns:p14="http://schemas.microsoft.com/office/powerpoint/2010/main" val="1079990110"/>
              </p:ext>
            </p:extLst>
          </p:nvPr>
        </p:nvGraphicFramePr>
        <p:xfrm>
          <a:off x="251520" y="573919"/>
          <a:ext cx="3617750" cy="1232577"/>
        </p:xfrm>
        <a:graphic>
          <a:graphicData uri="http://schemas.openxmlformats.org/drawingml/2006/table">
            <a:tbl>
              <a:tblPr firstRow="1" bandRow="1">
                <a:tableStyleId>{5C22544A-7EE6-4342-B048-85BDC9FD1C3A}</a:tableStyleId>
              </a:tblPr>
              <a:tblGrid>
                <a:gridCol w="1080000"/>
                <a:gridCol w="1080000"/>
                <a:gridCol w="377750"/>
                <a:gridCol w="1080000"/>
              </a:tblGrid>
              <a:tr h="410859">
                <a:tc>
                  <a:txBody>
                    <a:bodyPr/>
                    <a:lstStyle/>
                    <a:p>
                      <a:pPr algn="ctr">
                        <a:lnSpc>
                          <a:spcPts val="1800"/>
                        </a:lnSpc>
                      </a:pPr>
                      <a:r>
                        <a:rPr kumimoji="1" lang="ja-JP" altLang="en-US" sz="1400" dirty="0" smtClean="0"/>
                        <a:t>ケース⑤</a:t>
                      </a:r>
                      <a:endParaRPr kumimoji="1" lang="ja-JP" altLang="en-US" sz="1400"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r>
                        <a:rPr kumimoji="1" lang="ja-JP" altLang="en-US" sz="1400" dirty="0" smtClean="0"/>
                        <a:t>振替前</a:t>
                      </a:r>
                      <a:endParaRPr kumimoji="1" lang="ja-JP" altLang="en-US" sz="1400"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endParaRPr kumimoji="1" lang="ja-JP" altLang="en-US" sz="1400"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r>
                        <a:rPr kumimoji="1" lang="ja-JP" altLang="en-US" sz="1400" dirty="0" smtClean="0"/>
                        <a:t>振替後</a:t>
                      </a:r>
                      <a:endParaRPr kumimoji="1" lang="ja-JP" altLang="en-US" sz="1400"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859">
                <a:tc>
                  <a:txBody>
                    <a:bodyPr/>
                    <a:lstStyle/>
                    <a:p>
                      <a:pPr>
                        <a:lnSpc>
                          <a:spcPts val="1800"/>
                        </a:lnSpc>
                      </a:pPr>
                      <a:r>
                        <a:rPr kumimoji="1" lang="ja-JP" altLang="en-US" sz="1400" b="1" dirty="0" smtClean="0"/>
                        <a:t>保険者</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kumimoji="1" lang="ja-JP" altLang="en-US" sz="1400" b="1" dirty="0" smtClean="0"/>
                        <a:t>Ａ県</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r>
                        <a:rPr kumimoji="1" lang="ja-JP" altLang="en-US" sz="1400" b="1" dirty="0" smtClean="0"/>
                        <a:t>⇒</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kumimoji="1" lang="ja-JP" altLang="en-US" sz="1400" b="1" dirty="0" smtClean="0"/>
                        <a:t>Ｂ県</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859">
                <a:tc>
                  <a:txBody>
                    <a:bodyPr/>
                    <a:lstStyle/>
                    <a:p>
                      <a:pPr>
                        <a:lnSpc>
                          <a:spcPts val="1800"/>
                        </a:lnSpc>
                      </a:pPr>
                      <a:r>
                        <a:rPr kumimoji="1" lang="ja-JP" altLang="en-US" sz="1400" b="1" dirty="0" smtClean="0"/>
                        <a:t>医療機関</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kumimoji="1" lang="ja-JP" altLang="en-US" sz="1400" b="1" dirty="0" smtClean="0"/>
                        <a:t>Ｃ県</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r>
                        <a:rPr kumimoji="1" lang="ja-JP" altLang="en-US" sz="1400" b="1" dirty="0" smtClean="0"/>
                        <a:t>⇒</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kumimoji="1" lang="ja-JP" altLang="en-US" sz="1400" b="1" dirty="0" smtClean="0"/>
                        <a:t>Ｃ県</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5" name="グループ化 4"/>
          <p:cNvGrpSpPr/>
          <p:nvPr/>
        </p:nvGrpSpPr>
        <p:grpSpPr>
          <a:xfrm>
            <a:off x="5776170" y="573738"/>
            <a:ext cx="3119156" cy="1232757"/>
            <a:chOff x="5125252" y="573738"/>
            <a:chExt cx="3119156" cy="1232757"/>
          </a:xfrm>
        </p:grpSpPr>
        <p:graphicFrame>
          <p:nvGraphicFramePr>
            <p:cNvPr id="64" name="コンテンツ プレースホルダー 3"/>
            <p:cNvGraphicFramePr>
              <a:graphicFrameLocks/>
            </p:cNvGraphicFramePr>
            <p:nvPr/>
          </p:nvGraphicFramePr>
          <p:xfrm>
            <a:off x="5125252" y="573738"/>
            <a:ext cx="3119156" cy="1232757"/>
          </p:xfrm>
          <a:graphic>
            <a:graphicData uri="http://schemas.openxmlformats.org/drawingml/2006/table">
              <a:tbl>
                <a:tblPr firstRow="1" bandRow="1">
                  <a:tableStyleId>{5C22544A-7EE6-4342-B048-85BDC9FD1C3A}</a:tableStyleId>
                </a:tblPr>
                <a:tblGrid>
                  <a:gridCol w="1080000"/>
                  <a:gridCol w="526988"/>
                  <a:gridCol w="288032"/>
                  <a:gridCol w="1224136"/>
                </a:tblGrid>
                <a:tr h="410919">
                  <a:tc>
                    <a:txBody>
                      <a:bodyPr/>
                      <a:lstStyle/>
                      <a:p>
                        <a:pPr algn="ctr">
                          <a:lnSpc>
                            <a:spcPts val="1800"/>
                          </a:lnSpc>
                        </a:pPr>
                        <a:r>
                          <a:rPr kumimoji="1" lang="ja-JP" altLang="en-US" sz="1400" dirty="0" smtClean="0">
                            <a:solidFill>
                              <a:schemeClr val="tx1"/>
                            </a:solidFill>
                          </a:rPr>
                          <a:t>凡例</a:t>
                        </a:r>
                        <a:endParaRPr kumimoji="1" lang="ja-JP" altLang="en-US" sz="1400" dirty="0">
                          <a:solidFill>
                            <a:schemeClr val="tx1"/>
                          </a:solidFill>
                        </a:endParaRPr>
                      </a:p>
                    </a:txBody>
                    <a:tcPr marL="72000" marR="72000" marT="36000" marB="36000" anchor="ctr">
                      <a:lnL w="19050" cap="flat" cmpd="sng" algn="ctr">
                        <a:solidFill>
                          <a:schemeClr val="accent1">
                            <a:lumMod val="50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800"/>
                          </a:lnSpc>
                        </a:pPr>
                        <a:endParaRPr kumimoji="1" lang="ja-JP" altLang="en-US" sz="1400" dirty="0">
                          <a:solidFill>
                            <a:schemeClr val="tx1"/>
                          </a:solidFill>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800"/>
                          </a:lnSpc>
                        </a:pPr>
                        <a:endParaRPr kumimoji="1" lang="ja-JP" altLang="en-US" sz="1400" dirty="0">
                          <a:solidFill>
                            <a:schemeClr val="tx1"/>
                          </a:solidFill>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800"/>
                          </a:lnSpc>
                        </a:pPr>
                        <a:endParaRPr kumimoji="1" lang="ja-JP" altLang="en-US" sz="1400" dirty="0">
                          <a:solidFill>
                            <a:schemeClr val="tx1"/>
                          </a:solidFill>
                        </a:endParaRPr>
                      </a:p>
                    </a:txBody>
                    <a:tcPr marL="72000" marR="72000" marT="36000" marB="36000" anchor="ctr">
                      <a:lnL w="12700" cap="flat" cmpd="sng" algn="ctr">
                        <a:no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0919">
                  <a:tc>
                    <a:txBody>
                      <a:bodyPr/>
                      <a:lstStyle/>
                      <a:p>
                        <a:pPr>
                          <a:lnSpc>
                            <a:spcPts val="1800"/>
                          </a:lnSpc>
                        </a:pPr>
                        <a:endParaRPr kumimoji="1" lang="ja-JP" altLang="en-US" sz="1400" b="1" dirty="0">
                          <a:solidFill>
                            <a:schemeClr val="tx1"/>
                          </a:solidFill>
                        </a:endParaRPr>
                      </a:p>
                    </a:txBody>
                    <a:tcPr marL="72000" marR="72000" marT="36000" marB="36000" anchor="ctr">
                      <a:lnL w="19050" cap="flat" cmpd="sng" algn="ctr">
                        <a:solidFill>
                          <a:schemeClr val="accent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800"/>
                          </a:lnSpc>
                        </a:pPr>
                        <a:endParaRPr kumimoji="1" lang="ja-JP" altLang="en-US" sz="1400" b="1" dirty="0">
                          <a:solidFill>
                            <a:schemeClr val="tx1"/>
                          </a:solidFill>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400" dirty="0" smtClean="0"/>
                          <a:t>：</a:t>
                        </a:r>
                        <a:endParaRPr lang="ja-JP" altLang="en-US" sz="1400" dirty="0"/>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400" dirty="0" smtClean="0"/>
                          <a:t>過誤</a:t>
                        </a:r>
                        <a:endParaRPr lang="ja-JP" altLang="en-US" sz="1400" dirty="0"/>
                      </a:p>
                    </a:txBody>
                    <a:tcPr marL="72000" marR="72000" marT="36000" marB="36000">
                      <a:lnL w="12700" cap="flat" cmpd="sng" algn="ctr">
                        <a:no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0919">
                  <a:tc>
                    <a:txBody>
                      <a:bodyPr/>
                      <a:lstStyle/>
                      <a:p>
                        <a:endParaRPr lang="ja-JP" altLang="en-US" sz="1400" dirty="0"/>
                      </a:p>
                    </a:txBody>
                    <a:tcPr marL="72000" marR="72000" marT="36000" marB="36000" anchor="ctr">
                      <a:lnL w="19050" cap="flat" cmpd="sng" algn="ctr">
                        <a:solidFill>
                          <a:schemeClr val="accent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ltLang="en-US" sz="1400" dirty="0"/>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400" dirty="0" smtClean="0"/>
                          <a:t>：</a:t>
                        </a:r>
                        <a:endParaRPr lang="ja-JP" altLang="en-US" sz="1400" dirty="0"/>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400" dirty="0" smtClean="0"/>
                          <a:t>一次審査</a:t>
                        </a:r>
                        <a:endParaRPr lang="ja-JP" altLang="en-US" sz="1400" dirty="0"/>
                      </a:p>
                    </a:txBody>
                    <a:tcPr marL="72000" marR="72000" marT="36000" marB="36000">
                      <a:lnL w="12700" cap="flat" cmpd="sng" algn="ctr">
                        <a:no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9" name="円/楕円 48"/>
            <p:cNvSpPr/>
            <p:nvPr/>
          </p:nvSpPr>
          <p:spPr>
            <a:xfrm>
              <a:off x="5508104" y="991964"/>
              <a:ext cx="288032" cy="288032"/>
            </a:xfrm>
            <a:prstGeom prst="ellipse">
              <a:avLst/>
            </a:prstGeom>
            <a:solidFill>
              <a:schemeClr val="accent1">
                <a:lumMod val="20000"/>
                <a:lumOff val="80000"/>
              </a:schemeClr>
            </a:solidFill>
            <a:ln>
              <a:solidFill>
                <a:srgbClr val="0000CC"/>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dirty="0">
                <a:solidFill>
                  <a:srgbClr val="0000CC"/>
                </a:solidFill>
              </a:endParaRPr>
            </a:p>
          </p:txBody>
        </p:sp>
        <p:cxnSp>
          <p:nvCxnSpPr>
            <p:cNvPr id="50" name="直線矢印コネクタ 49"/>
            <p:cNvCxnSpPr/>
            <p:nvPr/>
          </p:nvCxnSpPr>
          <p:spPr>
            <a:xfrm rot="16200000" flipV="1">
              <a:off x="6408204" y="811944"/>
              <a:ext cx="0" cy="648072"/>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rot="16200000" flipV="1">
              <a:off x="6408204" y="1232668"/>
              <a:ext cx="0" cy="6480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5" name="フローチャート: 処理 64"/>
            <p:cNvSpPr/>
            <p:nvPr/>
          </p:nvSpPr>
          <p:spPr>
            <a:xfrm>
              <a:off x="5508104" y="1412688"/>
              <a:ext cx="288032" cy="288032"/>
            </a:xfrm>
            <a:prstGeom prst="flowChartProcess">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smtClean="0">
                <a:solidFill>
                  <a:srgbClr val="FF0000"/>
                </a:solidFill>
              </a:endParaRPr>
            </a:p>
          </p:txBody>
        </p:sp>
      </p:grpSp>
      <p:sp>
        <p:nvSpPr>
          <p:cNvPr id="60" name="正方形/長方形 59"/>
          <p:cNvSpPr/>
          <p:nvPr/>
        </p:nvSpPr>
        <p:spPr>
          <a:xfrm>
            <a:off x="467542" y="2266148"/>
            <a:ext cx="2340000" cy="406306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18541" y="2160342"/>
            <a:ext cx="648072" cy="21602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000" dirty="0" smtClean="0"/>
              <a:t>Ａ県</a:t>
            </a:r>
            <a:endParaRPr kumimoji="1" lang="ja-JP" altLang="en-US" sz="1000" dirty="0"/>
          </a:p>
        </p:txBody>
      </p:sp>
      <p:sp>
        <p:nvSpPr>
          <p:cNvPr id="66" name="正方形/長方形 65"/>
          <p:cNvSpPr/>
          <p:nvPr/>
        </p:nvSpPr>
        <p:spPr>
          <a:xfrm>
            <a:off x="6265333" y="2266148"/>
            <a:ext cx="2338714" cy="406306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角丸四角形 66"/>
          <p:cNvSpPr/>
          <p:nvPr/>
        </p:nvSpPr>
        <p:spPr>
          <a:xfrm>
            <a:off x="8100192" y="2160342"/>
            <a:ext cx="648072" cy="21602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000" dirty="0" smtClean="0"/>
              <a:t>Ｂ県</a:t>
            </a:r>
            <a:endParaRPr kumimoji="1" lang="ja-JP" altLang="en-US" sz="1000" dirty="0"/>
          </a:p>
        </p:txBody>
      </p:sp>
      <p:sp>
        <p:nvSpPr>
          <p:cNvPr id="92" name="正方形/長方形 91"/>
          <p:cNvSpPr/>
          <p:nvPr/>
        </p:nvSpPr>
        <p:spPr>
          <a:xfrm>
            <a:off x="2951556" y="2266148"/>
            <a:ext cx="3118421" cy="1000695"/>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3" name="角丸四角形 92"/>
          <p:cNvSpPr/>
          <p:nvPr/>
        </p:nvSpPr>
        <p:spPr>
          <a:xfrm>
            <a:off x="4171658" y="2165069"/>
            <a:ext cx="648072" cy="21602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000" dirty="0" smtClean="0"/>
              <a:t>中央会</a:t>
            </a:r>
            <a:endParaRPr kumimoji="1" lang="ja-JP" altLang="en-US" sz="1000" dirty="0"/>
          </a:p>
        </p:txBody>
      </p:sp>
      <p:sp>
        <p:nvSpPr>
          <p:cNvPr id="21" name="正方形/長方形 20"/>
          <p:cNvSpPr/>
          <p:nvPr/>
        </p:nvSpPr>
        <p:spPr>
          <a:xfrm>
            <a:off x="2951556" y="3764637"/>
            <a:ext cx="3121435" cy="256457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5532931" y="3643457"/>
            <a:ext cx="648072" cy="21602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000" dirty="0" smtClean="0"/>
              <a:t>Ｃ</a:t>
            </a:r>
            <a:r>
              <a:rPr kumimoji="1" lang="ja-JP" altLang="en-US" sz="1000" dirty="0" smtClean="0"/>
              <a:t>県</a:t>
            </a:r>
            <a:endParaRPr kumimoji="1" lang="ja-JP" altLang="en-US" sz="1000" dirty="0"/>
          </a:p>
        </p:txBody>
      </p:sp>
      <p:grpSp>
        <p:nvGrpSpPr>
          <p:cNvPr id="3" name="グループ化 2"/>
          <p:cNvGrpSpPr/>
          <p:nvPr/>
        </p:nvGrpSpPr>
        <p:grpSpPr>
          <a:xfrm>
            <a:off x="589554" y="2428236"/>
            <a:ext cx="2071387" cy="1092665"/>
            <a:chOff x="589554" y="2428236"/>
            <a:chExt cx="2071387" cy="1092665"/>
          </a:xfrm>
        </p:grpSpPr>
        <p:pic>
          <p:nvPicPr>
            <p:cNvPr id="23" name="Picture 97" descr="PE01722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962351" y="2990271"/>
              <a:ext cx="581025" cy="38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AutoShape 31"/>
            <p:cNvSpPr>
              <a:spLocks noChangeArrowheads="1"/>
            </p:cNvSpPr>
            <p:nvPr/>
          </p:nvSpPr>
          <p:spPr bwMode="auto">
            <a:xfrm>
              <a:off x="589554" y="2428236"/>
              <a:ext cx="2071387" cy="1092665"/>
            </a:xfrm>
            <a:prstGeom prst="roundRect">
              <a:avLst>
                <a:gd name="adj" fmla="val 16667"/>
              </a:avLst>
            </a:prstGeom>
            <a:noFill/>
            <a:ln w="6350" algn="ctr">
              <a:solidFill>
                <a:schemeClr val="tx1"/>
              </a:solidFill>
              <a:prstDash val="dash"/>
              <a:round/>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pic>
          <p:nvPicPr>
            <p:cNvPr id="25" name="Picture 110" descr="0057 市役所"/>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7319" y="2608971"/>
              <a:ext cx="693084" cy="51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111"/>
            <p:cNvSpPr txBox="1">
              <a:spLocks noChangeArrowheads="1"/>
            </p:cNvSpPr>
            <p:nvPr/>
          </p:nvSpPr>
          <p:spPr bwMode="auto">
            <a:xfrm>
              <a:off x="650522" y="2475697"/>
              <a:ext cx="882846" cy="449247"/>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100" dirty="0">
                  <a:solidFill>
                    <a:srgbClr val="000000"/>
                  </a:solidFill>
                  <a:latin typeface="Verdana" pitchFamily="34" charset="0"/>
                  <a:ea typeface="HG丸ｺﾞｼｯｸM-PRO" pitchFamily="49" charset="-128"/>
                </a:rPr>
                <a:t>Ａ県　</a:t>
              </a:r>
            </a:p>
            <a:p>
              <a:pPr>
                <a:lnSpc>
                  <a:spcPts val="1300"/>
                </a:lnSpc>
              </a:pPr>
              <a:r>
                <a:rPr kumimoji="1" lang="ja-JP" altLang="en-US" sz="1100" dirty="0">
                  <a:solidFill>
                    <a:srgbClr val="000000"/>
                  </a:solidFill>
                  <a:latin typeface="Verdana" pitchFamily="34" charset="0"/>
                  <a:ea typeface="HG丸ｺﾞｼｯｸM-PRO" pitchFamily="49" charset="-128"/>
                </a:rPr>
                <a:t>保険者</a:t>
              </a:r>
              <a:endParaRPr kumimoji="1" lang="en-US" altLang="ja-JP" sz="1100" dirty="0">
                <a:solidFill>
                  <a:srgbClr val="000000"/>
                </a:solidFill>
                <a:latin typeface="Verdana" pitchFamily="34" charset="0"/>
                <a:ea typeface="HG丸ｺﾞｼｯｸM-PRO" pitchFamily="49" charset="-128"/>
              </a:endParaRPr>
            </a:p>
          </p:txBody>
        </p:sp>
      </p:grpSp>
      <p:cxnSp>
        <p:nvCxnSpPr>
          <p:cNvPr id="36" name="直線矢印コネクタ 35"/>
          <p:cNvCxnSpPr/>
          <p:nvPr/>
        </p:nvCxnSpPr>
        <p:spPr>
          <a:xfrm>
            <a:off x="962351" y="3535252"/>
            <a:ext cx="0" cy="1029856"/>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37" name="Text Box 99"/>
          <p:cNvSpPr txBox="1">
            <a:spLocks noChangeArrowheads="1"/>
          </p:cNvSpPr>
          <p:nvPr/>
        </p:nvSpPr>
        <p:spPr bwMode="auto">
          <a:xfrm>
            <a:off x="585752" y="3699976"/>
            <a:ext cx="619474" cy="166712"/>
          </a:xfrm>
          <a:prstGeom prst="rect">
            <a:avLst/>
          </a:prstGeom>
          <a:solidFill>
            <a:schemeClr val="bg1"/>
          </a:solidFill>
          <a:ln w="6350" algn="ctr">
            <a:solidFill>
              <a:schemeClr val="bg1"/>
            </a:solidFill>
            <a:miter lim="800000"/>
            <a:headEnd/>
            <a:tailEnd/>
          </a:ln>
          <a:effec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300"/>
              </a:lnSpc>
            </a:pPr>
            <a:r>
              <a:rPr kumimoji="1" lang="ja-JP" altLang="en-US" sz="1100" b="1" dirty="0" smtClean="0">
                <a:solidFill>
                  <a:srgbClr val="0000CC"/>
                </a:solidFill>
                <a:latin typeface="+mn-ea"/>
              </a:rPr>
              <a:t>過誤申出</a:t>
            </a:r>
            <a:endParaRPr kumimoji="1" lang="ja-JP" altLang="en-US" sz="1100" b="1" dirty="0">
              <a:solidFill>
                <a:srgbClr val="0000CC"/>
              </a:solidFill>
              <a:latin typeface="+mn-ea"/>
            </a:endParaRPr>
          </a:p>
        </p:txBody>
      </p:sp>
      <p:cxnSp>
        <p:nvCxnSpPr>
          <p:cNvPr id="38" name="直線矢印コネクタ 37"/>
          <p:cNvCxnSpPr/>
          <p:nvPr/>
        </p:nvCxnSpPr>
        <p:spPr>
          <a:xfrm flipV="1">
            <a:off x="1398154" y="3531991"/>
            <a:ext cx="0" cy="1033117"/>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H="1">
            <a:off x="2025325" y="4748317"/>
            <a:ext cx="1081290" cy="393051"/>
          </a:xfrm>
          <a:prstGeom prst="straightConnector1">
            <a:avLst/>
          </a:prstGeom>
          <a:ln w="38100">
            <a:solidFill>
              <a:srgbClr val="0000C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0" name="Text Box 99"/>
          <p:cNvSpPr txBox="1">
            <a:spLocks noChangeArrowheads="1"/>
          </p:cNvSpPr>
          <p:nvPr/>
        </p:nvSpPr>
        <p:spPr bwMode="auto">
          <a:xfrm>
            <a:off x="1234851" y="4117644"/>
            <a:ext cx="797058" cy="307777"/>
          </a:xfrm>
          <a:prstGeom prst="rect">
            <a:avLst/>
          </a:prstGeom>
          <a:solidFill>
            <a:schemeClr val="bg1"/>
          </a:solidFill>
          <a:ln w="6350" algn="ctr">
            <a:noFill/>
            <a:miter lim="800000"/>
            <a:headEnd/>
            <a:tailEnd/>
          </a:ln>
          <a:effec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200"/>
              </a:lnSpc>
            </a:pPr>
            <a:r>
              <a:rPr kumimoji="1" lang="ja-JP" altLang="en-US" sz="1100" b="1" dirty="0" smtClean="0">
                <a:solidFill>
                  <a:srgbClr val="0000CC"/>
                </a:solidFill>
                <a:latin typeface="+mn-ea"/>
              </a:rPr>
              <a:t>・過誤調整</a:t>
            </a:r>
            <a:endParaRPr kumimoji="1" lang="en-US" altLang="ja-JP" sz="1100" b="1" dirty="0" smtClean="0">
              <a:solidFill>
                <a:srgbClr val="0000CC"/>
              </a:solidFill>
              <a:latin typeface="+mn-ea"/>
            </a:endParaRPr>
          </a:p>
          <a:p>
            <a:pPr>
              <a:lnSpc>
                <a:spcPts val="1200"/>
              </a:lnSpc>
            </a:pPr>
            <a:r>
              <a:rPr kumimoji="1" lang="ja-JP" altLang="en-US" sz="1100" b="1" dirty="0" smtClean="0">
                <a:solidFill>
                  <a:srgbClr val="0000CC"/>
                </a:solidFill>
                <a:latin typeface="+mn-ea"/>
              </a:rPr>
              <a:t>・結果返却</a:t>
            </a:r>
            <a:endParaRPr kumimoji="1" lang="ja-JP" altLang="en-US" sz="1100" b="1" dirty="0">
              <a:solidFill>
                <a:srgbClr val="0000CC"/>
              </a:solidFill>
              <a:latin typeface="+mn-ea"/>
            </a:endParaRPr>
          </a:p>
        </p:txBody>
      </p:sp>
      <p:sp>
        <p:nvSpPr>
          <p:cNvPr id="45" name="Text Box 99"/>
          <p:cNvSpPr txBox="1">
            <a:spLocks noChangeArrowheads="1"/>
          </p:cNvSpPr>
          <p:nvPr/>
        </p:nvSpPr>
        <p:spPr bwMode="auto">
          <a:xfrm>
            <a:off x="3079775" y="5306188"/>
            <a:ext cx="785018" cy="407031"/>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300"/>
              </a:lnSpc>
            </a:pPr>
            <a:r>
              <a:rPr kumimoji="1" lang="ja-JP" altLang="en-US" sz="1100" b="1" dirty="0" smtClean="0">
                <a:solidFill>
                  <a:srgbClr val="0000CC"/>
                </a:solidFill>
                <a:latin typeface="+mn-ea"/>
              </a:rPr>
              <a:t>過誤調整</a:t>
            </a:r>
            <a:endParaRPr kumimoji="1" lang="en-US" altLang="ja-JP" sz="1100" b="1" dirty="0" smtClean="0">
              <a:solidFill>
                <a:srgbClr val="0000CC"/>
              </a:solidFill>
              <a:latin typeface="+mn-ea"/>
            </a:endParaRPr>
          </a:p>
          <a:p>
            <a:pPr>
              <a:lnSpc>
                <a:spcPts val="1300"/>
              </a:lnSpc>
            </a:pPr>
            <a:r>
              <a:rPr kumimoji="1" lang="ja-JP" altLang="en-US" sz="1100" b="1" dirty="0" smtClean="0">
                <a:solidFill>
                  <a:srgbClr val="0000CC"/>
                </a:solidFill>
                <a:latin typeface="+mn-ea"/>
              </a:rPr>
              <a:t>（</a:t>
            </a:r>
            <a:r>
              <a:rPr lang="ja-JP" altLang="en-US" b="1" dirty="0">
                <a:solidFill>
                  <a:srgbClr val="0000CC"/>
                </a:solidFill>
                <a:latin typeface="+mn-ea"/>
              </a:rPr>
              <a:t>－</a:t>
            </a:r>
            <a:r>
              <a:rPr kumimoji="1" lang="ja-JP" altLang="en-US" sz="1100" b="1" dirty="0" smtClean="0">
                <a:solidFill>
                  <a:srgbClr val="0000CC"/>
                </a:solidFill>
                <a:latin typeface="+mn-ea"/>
              </a:rPr>
              <a:t>）</a:t>
            </a:r>
            <a:endParaRPr kumimoji="1" lang="ja-JP" altLang="en-US" sz="1100" b="1" dirty="0">
              <a:solidFill>
                <a:srgbClr val="0000CC"/>
              </a:solidFill>
              <a:latin typeface="+mn-ea"/>
            </a:endParaRPr>
          </a:p>
        </p:txBody>
      </p:sp>
      <p:cxnSp>
        <p:nvCxnSpPr>
          <p:cNvPr id="54" name="直線矢印コネクタ 53"/>
          <p:cNvCxnSpPr/>
          <p:nvPr/>
        </p:nvCxnSpPr>
        <p:spPr>
          <a:xfrm flipV="1">
            <a:off x="4281559" y="3140968"/>
            <a:ext cx="0" cy="828000"/>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57" name="円/楕円 56"/>
          <p:cNvSpPr/>
          <p:nvPr/>
        </p:nvSpPr>
        <p:spPr>
          <a:xfrm>
            <a:off x="818577" y="3899259"/>
            <a:ext cx="288032" cy="293208"/>
          </a:xfrm>
          <a:prstGeom prst="ellipse">
            <a:avLst/>
          </a:prstGeom>
          <a:solidFill>
            <a:schemeClr val="accent1">
              <a:lumMod val="20000"/>
              <a:lumOff val="80000"/>
            </a:schemeClr>
          </a:solidFill>
          <a:ln>
            <a:solidFill>
              <a:srgbClr val="0000CC"/>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solidFill>
                  <a:srgbClr val="0000CC"/>
                </a:solidFill>
              </a:rPr>
              <a:t>１</a:t>
            </a:r>
            <a:endParaRPr kumimoji="1" lang="ja-JP" altLang="en-US" dirty="0">
              <a:solidFill>
                <a:srgbClr val="0000CC"/>
              </a:solidFill>
            </a:endParaRPr>
          </a:p>
        </p:txBody>
      </p:sp>
      <p:sp>
        <p:nvSpPr>
          <p:cNvPr id="62" name="Text Box 99"/>
          <p:cNvSpPr txBox="1">
            <a:spLocks noChangeArrowheads="1"/>
          </p:cNvSpPr>
          <p:nvPr/>
        </p:nvSpPr>
        <p:spPr bwMode="auto">
          <a:xfrm>
            <a:off x="3677682" y="3383020"/>
            <a:ext cx="494319" cy="259045"/>
          </a:xfrm>
          <a:prstGeom prst="rect">
            <a:avLst/>
          </a:prstGeom>
          <a:noFill/>
          <a:ln w="6350" algn="ctr">
            <a:noFill/>
            <a:miter lim="800000"/>
            <a:headEnd/>
            <a:tailEnd/>
          </a:ln>
          <a:effec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300"/>
              </a:lnSpc>
            </a:pPr>
            <a:r>
              <a:rPr kumimoji="1" lang="ja-JP" altLang="en-US" sz="1100" b="1" dirty="0" smtClean="0">
                <a:solidFill>
                  <a:srgbClr val="0000CC"/>
                </a:solidFill>
                <a:latin typeface="+mn-ea"/>
              </a:rPr>
              <a:t>報告</a:t>
            </a:r>
            <a:endParaRPr kumimoji="1" lang="ja-JP" altLang="en-US" sz="1100" b="1" dirty="0">
              <a:solidFill>
                <a:srgbClr val="0000CC"/>
              </a:solidFill>
              <a:latin typeface="+mn-ea"/>
            </a:endParaRPr>
          </a:p>
        </p:txBody>
      </p:sp>
      <p:sp>
        <p:nvSpPr>
          <p:cNvPr id="68" name="Text Box 99"/>
          <p:cNvSpPr txBox="1">
            <a:spLocks noChangeArrowheads="1"/>
          </p:cNvSpPr>
          <p:nvPr/>
        </p:nvSpPr>
        <p:spPr bwMode="auto">
          <a:xfrm>
            <a:off x="3534670" y="2953794"/>
            <a:ext cx="936104" cy="279648"/>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300"/>
              </a:lnSpc>
            </a:pPr>
            <a:r>
              <a:rPr lang="ja-JP" altLang="en-US" b="1" dirty="0" smtClean="0">
                <a:solidFill>
                  <a:srgbClr val="0000CC"/>
                </a:solidFill>
                <a:latin typeface="+mn-ea"/>
              </a:rPr>
              <a:t>相殺処理</a:t>
            </a:r>
            <a:endParaRPr kumimoji="1" lang="ja-JP" altLang="en-US" sz="1100" b="1" dirty="0">
              <a:solidFill>
                <a:srgbClr val="0000CC"/>
              </a:solidFill>
              <a:latin typeface="+mn-ea"/>
            </a:endParaRPr>
          </a:p>
        </p:txBody>
      </p:sp>
      <p:cxnSp>
        <p:nvCxnSpPr>
          <p:cNvPr id="70" name="直線矢印コネクタ 69"/>
          <p:cNvCxnSpPr/>
          <p:nvPr/>
        </p:nvCxnSpPr>
        <p:spPr>
          <a:xfrm flipV="1">
            <a:off x="1899048" y="4504582"/>
            <a:ext cx="1108434" cy="458908"/>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72" name="円/楕円 71"/>
          <p:cNvSpPr/>
          <p:nvPr/>
        </p:nvSpPr>
        <p:spPr>
          <a:xfrm>
            <a:off x="1247152" y="3789040"/>
            <a:ext cx="288032" cy="288032"/>
          </a:xfrm>
          <a:prstGeom prst="ellipse">
            <a:avLst/>
          </a:prstGeom>
          <a:solidFill>
            <a:schemeClr val="accent1">
              <a:lumMod val="20000"/>
              <a:lumOff val="80000"/>
            </a:schemeClr>
          </a:solidFill>
          <a:ln>
            <a:solidFill>
              <a:srgbClr val="0000CC"/>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solidFill>
                  <a:srgbClr val="0000CC"/>
                </a:solidFill>
              </a:rPr>
              <a:t>５</a:t>
            </a:r>
            <a:endParaRPr kumimoji="1" lang="ja-JP" altLang="en-US" dirty="0">
              <a:solidFill>
                <a:srgbClr val="0000CC"/>
              </a:solidFill>
            </a:endParaRPr>
          </a:p>
        </p:txBody>
      </p:sp>
      <p:cxnSp>
        <p:nvCxnSpPr>
          <p:cNvPr id="74" name="直線矢印コネクタ 73"/>
          <p:cNvCxnSpPr/>
          <p:nvPr/>
        </p:nvCxnSpPr>
        <p:spPr>
          <a:xfrm>
            <a:off x="3770006" y="4989860"/>
            <a:ext cx="0" cy="792088"/>
          </a:xfrm>
          <a:prstGeom prst="straightConnector1">
            <a:avLst/>
          </a:prstGeom>
          <a:ln w="38100">
            <a:solidFill>
              <a:srgbClr val="0000C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5" name="円/楕円 74"/>
          <p:cNvSpPr/>
          <p:nvPr/>
        </p:nvSpPr>
        <p:spPr>
          <a:xfrm>
            <a:off x="4130552" y="3401285"/>
            <a:ext cx="288032" cy="288032"/>
          </a:xfrm>
          <a:prstGeom prst="ellipse">
            <a:avLst/>
          </a:prstGeom>
          <a:solidFill>
            <a:schemeClr val="accent1">
              <a:lumMod val="20000"/>
              <a:lumOff val="80000"/>
            </a:schemeClr>
          </a:solidFill>
          <a:ln>
            <a:solidFill>
              <a:srgbClr val="0000CC"/>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solidFill>
                  <a:srgbClr val="0000CC"/>
                </a:solidFill>
              </a:rPr>
              <a:t>４</a:t>
            </a:r>
            <a:endParaRPr kumimoji="1" lang="ja-JP" altLang="en-US" dirty="0">
              <a:solidFill>
                <a:srgbClr val="0000CC"/>
              </a:solidFill>
            </a:endParaRPr>
          </a:p>
        </p:txBody>
      </p:sp>
      <p:grpSp>
        <p:nvGrpSpPr>
          <p:cNvPr id="84" name="グループ化 95"/>
          <p:cNvGrpSpPr/>
          <p:nvPr/>
        </p:nvGrpSpPr>
        <p:grpSpPr>
          <a:xfrm>
            <a:off x="5064879" y="4001313"/>
            <a:ext cx="936104" cy="928844"/>
            <a:chOff x="5472309" y="1077166"/>
            <a:chExt cx="936104" cy="928844"/>
          </a:xfrm>
        </p:grpSpPr>
        <p:sp>
          <p:nvSpPr>
            <p:cNvPr id="85" name="メモ 84"/>
            <p:cNvSpPr/>
            <p:nvPr/>
          </p:nvSpPr>
          <p:spPr>
            <a:xfrm>
              <a:off x="5581911" y="1406615"/>
              <a:ext cx="598876" cy="599395"/>
            </a:xfrm>
            <a:prstGeom prst="foldedCorne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mn-ea"/>
                </a:rPr>
                <a:t>一次審査</a:t>
              </a:r>
              <a:r>
                <a:rPr lang="ja-JP" altLang="en-US" sz="800" dirty="0" smtClean="0">
                  <a:solidFill>
                    <a:schemeClr val="tx1"/>
                  </a:solidFill>
                  <a:latin typeface="+mn-ea"/>
                </a:rPr>
                <a:t>レセプト</a:t>
              </a:r>
              <a:endParaRPr lang="en-US" altLang="ja-JP" sz="800" dirty="0" smtClean="0">
                <a:solidFill>
                  <a:schemeClr val="tx1"/>
                </a:solidFill>
                <a:latin typeface="+mn-ea"/>
              </a:endParaRPr>
            </a:p>
            <a:p>
              <a:pPr algn="ctr"/>
              <a:r>
                <a:rPr lang="ja-JP" altLang="en-US" sz="800" dirty="0">
                  <a:solidFill>
                    <a:schemeClr val="tx1"/>
                  </a:solidFill>
                  <a:latin typeface="+mn-ea"/>
                </a:rPr>
                <a:t>（電子）</a:t>
              </a:r>
              <a:endParaRPr kumimoji="1" lang="ja-JP" altLang="en-US" sz="800" dirty="0">
                <a:solidFill>
                  <a:schemeClr val="tx1"/>
                </a:solidFill>
                <a:latin typeface="+mn-ea"/>
              </a:endParaRPr>
            </a:p>
          </p:txBody>
        </p:sp>
        <p:sp>
          <p:nvSpPr>
            <p:cNvPr id="86" name="Text Box 99"/>
            <p:cNvSpPr txBox="1">
              <a:spLocks noChangeArrowheads="1"/>
            </p:cNvSpPr>
            <p:nvPr/>
          </p:nvSpPr>
          <p:spPr bwMode="auto">
            <a:xfrm>
              <a:off x="5472309" y="1077166"/>
              <a:ext cx="936104" cy="360040"/>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300"/>
                </a:lnSpc>
              </a:pPr>
              <a:r>
                <a:rPr kumimoji="1" lang="ja-JP" altLang="en-US" sz="1100" b="1" dirty="0" smtClean="0">
                  <a:solidFill>
                    <a:srgbClr val="FF0000"/>
                  </a:solidFill>
                  <a:latin typeface="+mn-ea"/>
                </a:rPr>
                <a:t>受託分決定</a:t>
              </a:r>
              <a:endParaRPr kumimoji="1" lang="ja-JP" altLang="en-US" sz="1100" b="1" dirty="0">
                <a:solidFill>
                  <a:srgbClr val="FF0000"/>
                </a:solidFill>
                <a:latin typeface="+mn-ea"/>
              </a:endParaRPr>
            </a:p>
          </p:txBody>
        </p:sp>
      </p:grpSp>
      <p:sp>
        <p:nvSpPr>
          <p:cNvPr id="87" name="上カーブ矢印 86"/>
          <p:cNvSpPr/>
          <p:nvPr/>
        </p:nvSpPr>
        <p:spPr>
          <a:xfrm rot="20761665">
            <a:off x="5113806" y="4864541"/>
            <a:ext cx="465206" cy="180020"/>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8" name="Text Box 99"/>
          <p:cNvSpPr txBox="1">
            <a:spLocks noChangeArrowheads="1"/>
          </p:cNvSpPr>
          <p:nvPr/>
        </p:nvSpPr>
        <p:spPr bwMode="auto">
          <a:xfrm>
            <a:off x="4852258" y="5033048"/>
            <a:ext cx="559786" cy="243273"/>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300"/>
              </a:lnSpc>
            </a:pPr>
            <a:r>
              <a:rPr kumimoji="1" lang="ja-JP" altLang="en-US" sz="1200" b="1" dirty="0" smtClean="0">
                <a:solidFill>
                  <a:srgbClr val="FF0000"/>
                </a:solidFill>
                <a:latin typeface="+mn-ea"/>
              </a:rPr>
              <a:t>複製</a:t>
            </a:r>
            <a:endParaRPr kumimoji="1" lang="ja-JP" altLang="en-US" sz="1200" b="1" dirty="0">
              <a:solidFill>
                <a:srgbClr val="FF0000"/>
              </a:solidFill>
              <a:latin typeface="+mn-ea"/>
            </a:endParaRPr>
          </a:p>
        </p:txBody>
      </p:sp>
      <p:grpSp>
        <p:nvGrpSpPr>
          <p:cNvPr id="180" name="グループ化 179"/>
          <p:cNvGrpSpPr/>
          <p:nvPr/>
        </p:nvGrpSpPr>
        <p:grpSpPr>
          <a:xfrm>
            <a:off x="6894847" y="3532883"/>
            <a:ext cx="1312903" cy="1033116"/>
            <a:chOff x="7426936" y="3531992"/>
            <a:chExt cx="1312903" cy="1033116"/>
          </a:xfrm>
        </p:grpSpPr>
        <p:cxnSp>
          <p:nvCxnSpPr>
            <p:cNvPr id="53" name="直線矢印コネクタ 52"/>
            <p:cNvCxnSpPr/>
            <p:nvPr/>
          </p:nvCxnSpPr>
          <p:spPr>
            <a:xfrm flipV="1">
              <a:off x="7562706" y="3531992"/>
              <a:ext cx="0" cy="10331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3" name="フローチャート: 処理 72"/>
            <p:cNvSpPr/>
            <p:nvPr/>
          </p:nvSpPr>
          <p:spPr>
            <a:xfrm>
              <a:off x="7426936" y="3936497"/>
              <a:ext cx="288032" cy="288032"/>
            </a:xfrm>
            <a:prstGeom prst="flowChartProcess">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rgbClr val="FF0000"/>
                  </a:solidFill>
                </a:rPr>
                <a:t>6</a:t>
              </a:r>
            </a:p>
          </p:txBody>
        </p:sp>
        <p:sp>
          <p:nvSpPr>
            <p:cNvPr id="89" name="Text Box 99"/>
            <p:cNvSpPr txBox="1">
              <a:spLocks noChangeArrowheads="1"/>
            </p:cNvSpPr>
            <p:nvPr/>
          </p:nvSpPr>
          <p:spPr bwMode="auto">
            <a:xfrm>
              <a:off x="7728005" y="3908278"/>
              <a:ext cx="1011834" cy="333425"/>
            </a:xfrm>
            <a:prstGeom prst="rect">
              <a:avLst/>
            </a:prstGeom>
            <a:solidFill>
              <a:schemeClr val="bg1"/>
            </a:solidFill>
            <a:ln w="6350" algn="ctr">
              <a:solidFill>
                <a:schemeClr val="bg1"/>
              </a:solidFill>
              <a:miter lim="800000"/>
              <a:headEnd/>
              <a:tailEnd/>
            </a:ln>
            <a:effec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300"/>
                </a:lnSpc>
              </a:pPr>
              <a:r>
                <a:rPr lang="ja-JP" altLang="en-US" b="1" dirty="0" smtClean="0">
                  <a:solidFill>
                    <a:srgbClr val="FF0000"/>
                  </a:solidFill>
                  <a:latin typeface="+mn-ea"/>
                </a:rPr>
                <a:t>保険者</a:t>
              </a:r>
              <a:endParaRPr lang="en-US" altLang="ja-JP" b="1" dirty="0" smtClean="0">
                <a:solidFill>
                  <a:srgbClr val="FF0000"/>
                </a:solidFill>
                <a:latin typeface="+mn-ea"/>
              </a:endParaRPr>
            </a:p>
            <a:p>
              <a:pPr algn="ctr">
                <a:lnSpc>
                  <a:spcPts val="1300"/>
                </a:lnSpc>
              </a:pPr>
              <a:r>
                <a:rPr lang="ja-JP" altLang="en-US" b="1" dirty="0" smtClean="0">
                  <a:solidFill>
                    <a:srgbClr val="FF0000"/>
                  </a:solidFill>
                  <a:latin typeface="+mn-ea"/>
                </a:rPr>
                <a:t>サービス系公開</a:t>
              </a:r>
              <a:endParaRPr kumimoji="1" lang="ja-JP" altLang="en-US" sz="1100" b="1" dirty="0">
                <a:solidFill>
                  <a:srgbClr val="FF0000"/>
                </a:solidFill>
                <a:latin typeface="+mn-ea"/>
              </a:endParaRPr>
            </a:p>
          </p:txBody>
        </p:sp>
      </p:grpSp>
      <p:sp>
        <p:nvSpPr>
          <p:cNvPr id="90" name="メモ 89"/>
          <p:cNvSpPr/>
          <p:nvPr/>
        </p:nvSpPr>
        <p:spPr>
          <a:xfrm>
            <a:off x="6696802" y="5565908"/>
            <a:ext cx="598876" cy="599395"/>
          </a:xfrm>
          <a:prstGeom prst="foldedCorne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mn-ea"/>
              </a:rPr>
              <a:t>一次審査</a:t>
            </a:r>
            <a:r>
              <a:rPr lang="ja-JP" altLang="en-US" sz="800" dirty="0" smtClean="0">
                <a:solidFill>
                  <a:schemeClr val="tx1"/>
                </a:solidFill>
                <a:latin typeface="+mn-ea"/>
              </a:rPr>
              <a:t>レセプト</a:t>
            </a:r>
            <a:endParaRPr lang="en-US" altLang="ja-JP" sz="800" dirty="0" smtClean="0">
              <a:solidFill>
                <a:schemeClr val="tx1"/>
              </a:solidFill>
              <a:latin typeface="+mn-ea"/>
            </a:endParaRPr>
          </a:p>
          <a:p>
            <a:pPr algn="ctr"/>
            <a:r>
              <a:rPr lang="ja-JP" altLang="en-US" sz="800" dirty="0">
                <a:solidFill>
                  <a:schemeClr val="tx1"/>
                </a:solidFill>
                <a:latin typeface="+mn-ea"/>
              </a:rPr>
              <a:t>（電子）</a:t>
            </a:r>
            <a:endParaRPr kumimoji="1" lang="ja-JP" altLang="en-US" sz="800" dirty="0">
              <a:solidFill>
                <a:schemeClr val="tx1"/>
              </a:solidFill>
              <a:latin typeface="+mn-ea"/>
            </a:endParaRPr>
          </a:p>
        </p:txBody>
      </p:sp>
      <p:sp>
        <p:nvSpPr>
          <p:cNvPr id="95" name="フローチャート: 処理 94"/>
          <p:cNvSpPr/>
          <p:nvPr/>
        </p:nvSpPr>
        <p:spPr>
          <a:xfrm>
            <a:off x="7258422" y="5721589"/>
            <a:ext cx="288032" cy="288032"/>
          </a:xfrm>
          <a:prstGeom prst="flowChartProcess">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rgbClr val="FF0000"/>
                </a:solidFill>
              </a:rPr>
              <a:t>5</a:t>
            </a:r>
          </a:p>
        </p:txBody>
      </p:sp>
      <p:sp>
        <p:nvSpPr>
          <p:cNvPr id="96" name="Text Box 99"/>
          <p:cNvSpPr txBox="1">
            <a:spLocks noChangeArrowheads="1"/>
          </p:cNvSpPr>
          <p:nvPr/>
        </p:nvSpPr>
        <p:spPr bwMode="auto">
          <a:xfrm>
            <a:off x="7505299" y="5749874"/>
            <a:ext cx="946603" cy="245846"/>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300"/>
              </a:lnSpc>
            </a:pPr>
            <a:r>
              <a:rPr kumimoji="1" lang="ja-JP" altLang="en-US" sz="1100" b="1" dirty="0" smtClean="0">
                <a:solidFill>
                  <a:srgbClr val="FF0000"/>
                </a:solidFill>
                <a:latin typeface="+mn-ea"/>
              </a:rPr>
              <a:t>委託分決定</a:t>
            </a:r>
            <a:endParaRPr kumimoji="1" lang="ja-JP" altLang="en-US" sz="1100" b="1" dirty="0">
              <a:solidFill>
                <a:srgbClr val="FF0000"/>
              </a:solidFill>
              <a:latin typeface="+mn-ea"/>
            </a:endParaRPr>
          </a:p>
        </p:txBody>
      </p:sp>
      <p:cxnSp>
        <p:nvCxnSpPr>
          <p:cNvPr id="97" name="直線矢印コネクタ 96"/>
          <p:cNvCxnSpPr/>
          <p:nvPr/>
        </p:nvCxnSpPr>
        <p:spPr>
          <a:xfrm flipH="1" flipV="1">
            <a:off x="4716016" y="3140967"/>
            <a:ext cx="0" cy="828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8" name="フローチャート: 処理 97"/>
          <p:cNvSpPr/>
          <p:nvPr/>
        </p:nvSpPr>
        <p:spPr>
          <a:xfrm>
            <a:off x="4594391" y="3403807"/>
            <a:ext cx="288032" cy="288032"/>
          </a:xfrm>
          <a:prstGeom prst="flowChartProcess">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rgbClr val="FF0000"/>
                </a:solidFill>
              </a:rPr>
              <a:t>4</a:t>
            </a:r>
          </a:p>
        </p:txBody>
      </p:sp>
      <p:sp>
        <p:nvSpPr>
          <p:cNvPr id="99" name="Text Box 99"/>
          <p:cNvSpPr txBox="1">
            <a:spLocks noChangeArrowheads="1"/>
          </p:cNvSpPr>
          <p:nvPr/>
        </p:nvSpPr>
        <p:spPr bwMode="auto">
          <a:xfrm>
            <a:off x="4849739" y="3388997"/>
            <a:ext cx="490276" cy="259045"/>
          </a:xfrm>
          <a:prstGeom prst="rect">
            <a:avLst/>
          </a:prstGeom>
          <a:noFill/>
          <a:ln w="6350" algn="ctr">
            <a:noFill/>
            <a:miter lim="800000"/>
            <a:headEnd/>
            <a:tailEnd/>
          </a:ln>
          <a:effec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300"/>
              </a:lnSpc>
            </a:pPr>
            <a:r>
              <a:rPr kumimoji="1" lang="ja-JP" altLang="en-US" sz="1100" b="1" dirty="0" smtClean="0">
                <a:solidFill>
                  <a:srgbClr val="FF0000"/>
                </a:solidFill>
                <a:latin typeface="+mn-ea"/>
              </a:rPr>
              <a:t>報告</a:t>
            </a:r>
            <a:endParaRPr kumimoji="1" lang="ja-JP" altLang="en-US" sz="1100" b="1" dirty="0">
              <a:solidFill>
                <a:srgbClr val="FF0000"/>
              </a:solidFill>
              <a:latin typeface="+mn-ea"/>
            </a:endParaRPr>
          </a:p>
        </p:txBody>
      </p:sp>
      <p:cxnSp>
        <p:nvCxnSpPr>
          <p:cNvPr id="100" name="直線矢印コネクタ 99"/>
          <p:cNvCxnSpPr/>
          <p:nvPr/>
        </p:nvCxnSpPr>
        <p:spPr>
          <a:xfrm>
            <a:off x="4075013" y="4997065"/>
            <a:ext cx="0" cy="7920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1" name="Text Box 99"/>
          <p:cNvSpPr txBox="1">
            <a:spLocks noChangeArrowheads="1"/>
          </p:cNvSpPr>
          <p:nvPr/>
        </p:nvSpPr>
        <p:spPr bwMode="auto">
          <a:xfrm>
            <a:off x="4068589" y="5305393"/>
            <a:ext cx="1080120" cy="288032"/>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300"/>
              </a:lnSpc>
            </a:pPr>
            <a:r>
              <a:rPr kumimoji="1" lang="ja-JP" altLang="en-US" sz="1100" b="1" dirty="0" smtClean="0">
                <a:solidFill>
                  <a:srgbClr val="FF0000"/>
                </a:solidFill>
                <a:latin typeface="+mn-ea"/>
              </a:rPr>
              <a:t>受託決定分</a:t>
            </a:r>
            <a:endParaRPr kumimoji="1" lang="en-US" altLang="ja-JP" sz="1100" b="1" dirty="0" smtClean="0">
              <a:solidFill>
                <a:srgbClr val="FF0000"/>
              </a:solidFill>
              <a:latin typeface="+mn-ea"/>
            </a:endParaRPr>
          </a:p>
          <a:p>
            <a:pPr>
              <a:lnSpc>
                <a:spcPts val="1300"/>
              </a:lnSpc>
            </a:pPr>
            <a:r>
              <a:rPr kumimoji="1" lang="ja-JP" altLang="en-US" sz="1100" b="1" dirty="0" smtClean="0">
                <a:solidFill>
                  <a:srgbClr val="FF0000"/>
                </a:solidFill>
                <a:latin typeface="+mn-ea"/>
              </a:rPr>
              <a:t>（＋）</a:t>
            </a:r>
            <a:endParaRPr kumimoji="1" lang="ja-JP" altLang="en-US" sz="1100" b="1" dirty="0">
              <a:solidFill>
                <a:srgbClr val="FF0000"/>
              </a:solidFill>
              <a:latin typeface="+mn-ea"/>
            </a:endParaRPr>
          </a:p>
        </p:txBody>
      </p:sp>
      <p:pic>
        <p:nvPicPr>
          <p:cNvPr id="103" name="Picture 4" descr="街-オフィスビル イラストアイコン"/>
          <p:cNvPicPr>
            <a:picLocks noChangeAspect="1" noChangeArrowheads="1"/>
          </p:cNvPicPr>
          <p:nvPr/>
        </p:nvPicPr>
        <p:blipFill>
          <a:blip r:embed="rId4" cstate="print"/>
          <a:srcRect/>
          <a:stretch>
            <a:fillRect/>
          </a:stretch>
        </p:blipFill>
        <p:spPr bwMode="auto">
          <a:xfrm>
            <a:off x="4185517" y="2447549"/>
            <a:ext cx="630032" cy="744583"/>
          </a:xfrm>
          <a:prstGeom prst="rect">
            <a:avLst/>
          </a:prstGeom>
          <a:noFill/>
        </p:spPr>
      </p:pic>
      <p:sp>
        <p:nvSpPr>
          <p:cNvPr id="104" name="テキスト ボックス 103"/>
          <p:cNvSpPr txBox="1"/>
          <p:nvPr/>
        </p:nvSpPr>
        <p:spPr>
          <a:xfrm>
            <a:off x="224760" y="6473209"/>
            <a:ext cx="8667720" cy="307777"/>
          </a:xfrm>
          <a:prstGeom prst="rect">
            <a:avLst/>
          </a:prstGeom>
          <a:noFill/>
        </p:spPr>
        <p:txBody>
          <a:bodyPr wrap="square" rtlCol="0">
            <a:spAutoFit/>
          </a:bodyPr>
          <a:lstStyle/>
          <a:p>
            <a:r>
              <a:rPr lang="en-US" altLang="ja-JP" sz="1400" dirty="0" smtClean="0">
                <a:latin typeface="+mn-ea"/>
              </a:rPr>
              <a:t>※</a:t>
            </a:r>
            <a:r>
              <a:rPr lang="ja-JP" altLang="en-US" sz="1400" dirty="0" smtClean="0">
                <a:latin typeface="+mn-ea"/>
              </a:rPr>
              <a:t>　</a:t>
            </a:r>
            <a:r>
              <a:rPr lang="ja-JP" altLang="en-US" sz="1400" dirty="0">
                <a:latin typeface="+mn-ea"/>
              </a:rPr>
              <a:t>紙</a:t>
            </a:r>
            <a:r>
              <a:rPr lang="ja-JP" altLang="en-US" sz="1400" dirty="0" smtClean="0">
                <a:latin typeface="+mn-ea"/>
              </a:rPr>
              <a:t>レセプト特有の運用</a:t>
            </a:r>
            <a:r>
              <a:rPr lang="ja-JP" altLang="en-US" sz="1400" dirty="0">
                <a:latin typeface="+mn-ea"/>
              </a:rPr>
              <a:t>については</a:t>
            </a:r>
            <a:r>
              <a:rPr lang="ja-JP" altLang="en-US" sz="1400" dirty="0" smtClean="0">
                <a:latin typeface="+mn-ea"/>
              </a:rPr>
              <a:t>、</a:t>
            </a:r>
            <a:r>
              <a:rPr lang="ja-JP" altLang="en-US" sz="1400" dirty="0">
                <a:latin typeface="+mn-ea"/>
              </a:rPr>
              <a:t>本フローから割愛します</a:t>
            </a:r>
            <a:r>
              <a:rPr lang="ja-JP" altLang="en-US" sz="1400" dirty="0" smtClean="0">
                <a:latin typeface="+mn-ea"/>
              </a:rPr>
              <a:t>。</a:t>
            </a:r>
            <a:endParaRPr lang="en-US" altLang="ja-JP" sz="1400" dirty="0" smtClean="0">
              <a:latin typeface="+mn-ea"/>
            </a:endParaRPr>
          </a:p>
        </p:txBody>
      </p:sp>
      <p:grpSp>
        <p:nvGrpSpPr>
          <p:cNvPr id="8" name="グループ化 7"/>
          <p:cNvGrpSpPr/>
          <p:nvPr/>
        </p:nvGrpSpPr>
        <p:grpSpPr>
          <a:xfrm>
            <a:off x="581132" y="4565108"/>
            <a:ext cx="2071387" cy="1621849"/>
            <a:chOff x="581132" y="4177143"/>
            <a:chExt cx="2071387" cy="1621849"/>
          </a:xfrm>
        </p:grpSpPr>
        <p:grpSp>
          <p:nvGrpSpPr>
            <p:cNvPr id="110" name="グループ化 109"/>
            <p:cNvGrpSpPr/>
            <p:nvPr/>
          </p:nvGrpSpPr>
          <p:grpSpPr>
            <a:xfrm>
              <a:off x="581132" y="4177143"/>
              <a:ext cx="2071387" cy="1621849"/>
              <a:chOff x="589554" y="1899052"/>
              <a:chExt cx="2071387" cy="1621849"/>
            </a:xfrm>
          </p:grpSpPr>
          <p:sp>
            <p:nvSpPr>
              <p:cNvPr id="112" name="AutoShape 31"/>
              <p:cNvSpPr>
                <a:spLocks noChangeArrowheads="1"/>
              </p:cNvSpPr>
              <p:nvPr/>
            </p:nvSpPr>
            <p:spPr bwMode="auto">
              <a:xfrm>
                <a:off x="589554" y="1899052"/>
                <a:ext cx="2071387" cy="1621849"/>
              </a:xfrm>
              <a:prstGeom prst="roundRect">
                <a:avLst>
                  <a:gd name="adj" fmla="val 16667"/>
                </a:avLst>
              </a:prstGeom>
              <a:noFill/>
              <a:ln w="6350" algn="ctr">
                <a:solidFill>
                  <a:schemeClr val="tx1"/>
                </a:solidFill>
                <a:prstDash val="dash"/>
                <a:round/>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114" name="Text Box 111"/>
              <p:cNvSpPr txBox="1">
                <a:spLocks noChangeArrowheads="1"/>
              </p:cNvSpPr>
              <p:nvPr/>
            </p:nvSpPr>
            <p:spPr bwMode="auto">
              <a:xfrm>
                <a:off x="658944" y="1976074"/>
                <a:ext cx="906775" cy="449247"/>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100" dirty="0">
                    <a:solidFill>
                      <a:srgbClr val="000000"/>
                    </a:solidFill>
                    <a:latin typeface="Verdana" pitchFamily="34" charset="0"/>
                    <a:ea typeface="HG丸ｺﾞｼｯｸM-PRO" pitchFamily="49" charset="-128"/>
                  </a:rPr>
                  <a:t>Ａ県　</a:t>
                </a:r>
              </a:p>
              <a:p>
                <a:pPr>
                  <a:lnSpc>
                    <a:spcPts val="1300"/>
                  </a:lnSpc>
                </a:pPr>
                <a:r>
                  <a:rPr lang="ja-JP" altLang="en-US" dirty="0" smtClean="0">
                    <a:solidFill>
                      <a:srgbClr val="000000"/>
                    </a:solidFill>
                    <a:latin typeface="Verdana" pitchFamily="34" charset="0"/>
                    <a:ea typeface="HG丸ｺﾞｼｯｸM-PRO" pitchFamily="49" charset="-128"/>
                  </a:rPr>
                  <a:t>国保</a:t>
                </a:r>
                <a:r>
                  <a:rPr lang="ja-JP" altLang="en-US" dirty="0">
                    <a:solidFill>
                      <a:srgbClr val="000000"/>
                    </a:solidFill>
                    <a:latin typeface="Verdana" pitchFamily="34" charset="0"/>
                    <a:ea typeface="HG丸ｺﾞｼｯｸM-PRO" pitchFamily="49" charset="-128"/>
                  </a:rPr>
                  <a:t>連合会</a:t>
                </a:r>
                <a:endParaRPr kumimoji="1" lang="en-US" altLang="ja-JP" sz="1100" dirty="0">
                  <a:solidFill>
                    <a:srgbClr val="000000"/>
                  </a:solidFill>
                  <a:latin typeface="Verdana" pitchFamily="34" charset="0"/>
                  <a:ea typeface="HG丸ｺﾞｼｯｸM-PRO" pitchFamily="49" charset="-128"/>
                </a:endParaRPr>
              </a:p>
            </p:txBody>
          </p:sp>
        </p:grpSp>
        <p:pic>
          <p:nvPicPr>
            <p:cNvPr id="115" name="Picture 4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12061" y="5209329"/>
              <a:ext cx="44514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Picture 102" descr="0091 図書館"/>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24129" y="4755074"/>
              <a:ext cx="648072" cy="445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Picture 118" descr="PE01922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7733" y="5221104"/>
              <a:ext cx="648072" cy="4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0" name="グループ化 129"/>
          <p:cNvGrpSpPr/>
          <p:nvPr/>
        </p:nvGrpSpPr>
        <p:grpSpPr>
          <a:xfrm>
            <a:off x="6380515" y="2442587"/>
            <a:ext cx="2071387" cy="1092665"/>
            <a:chOff x="589554" y="2428236"/>
            <a:chExt cx="2071387" cy="1092665"/>
          </a:xfrm>
        </p:grpSpPr>
        <p:pic>
          <p:nvPicPr>
            <p:cNvPr id="131" name="Picture 97" descr="PE01722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962351" y="2990271"/>
              <a:ext cx="581025" cy="38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 name="AutoShape 31"/>
            <p:cNvSpPr>
              <a:spLocks noChangeArrowheads="1"/>
            </p:cNvSpPr>
            <p:nvPr/>
          </p:nvSpPr>
          <p:spPr bwMode="auto">
            <a:xfrm>
              <a:off x="589554" y="2428236"/>
              <a:ext cx="2071387" cy="1092665"/>
            </a:xfrm>
            <a:prstGeom prst="roundRect">
              <a:avLst>
                <a:gd name="adj" fmla="val 16667"/>
              </a:avLst>
            </a:prstGeom>
            <a:noFill/>
            <a:ln w="6350" algn="ctr">
              <a:solidFill>
                <a:schemeClr val="tx1"/>
              </a:solidFill>
              <a:prstDash val="dash"/>
              <a:round/>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pic>
          <p:nvPicPr>
            <p:cNvPr id="133" name="Picture 110" descr="0057 市役所"/>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7319" y="2608971"/>
              <a:ext cx="693084" cy="51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 name="Text Box 111"/>
            <p:cNvSpPr txBox="1">
              <a:spLocks noChangeArrowheads="1"/>
            </p:cNvSpPr>
            <p:nvPr/>
          </p:nvSpPr>
          <p:spPr bwMode="auto">
            <a:xfrm>
              <a:off x="650522" y="2475697"/>
              <a:ext cx="882846" cy="449247"/>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a:solidFill>
                    <a:srgbClr val="000000"/>
                  </a:solidFill>
                  <a:latin typeface="Verdana" pitchFamily="34" charset="0"/>
                  <a:ea typeface="HG丸ｺﾞｼｯｸM-PRO" pitchFamily="49" charset="-128"/>
                </a:rPr>
                <a:t>Ｂ</a:t>
              </a:r>
              <a:r>
                <a:rPr kumimoji="1" lang="ja-JP" altLang="en-US" sz="1100" dirty="0" smtClean="0">
                  <a:solidFill>
                    <a:srgbClr val="000000"/>
                  </a:solidFill>
                  <a:latin typeface="Verdana" pitchFamily="34" charset="0"/>
                  <a:ea typeface="HG丸ｺﾞｼｯｸM-PRO" pitchFamily="49" charset="-128"/>
                </a:rPr>
                <a:t>県</a:t>
              </a:r>
              <a:r>
                <a:rPr kumimoji="1" lang="ja-JP" altLang="en-US" sz="1100" dirty="0">
                  <a:solidFill>
                    <a:srgbClr val="000000"/>
                  </a:solidFill>
                  <a:latin typeface="Verdana" pitchFamily="34" charset="0"/>
                  <a:ea typeface="HG丸ｺﾞｼｯｸM-PRO" pitchFamily="49" charset="-128"/>
                </a:rPr>
                <a:t>　</a:t>
              </a:r>
            </a:p>
            <a:p>
              <a:pPr>
                <a:lnSpc>
                  <a:spcPts val="1300"/>
                </a:lnSpc>
              </a:pPr>
              <a:r>
                <a:rPr kumimoji="1" lang="ja-JP" altLang="en-US" sz="1100" dirty="0">
                  <a:solidFill>
                    <a:srgbClr val="000000"/>
                  </a:solidFill>
                  <a:latin typeface="Verdana" pitchFamily="34" charset="0"/>
                  <a:ea typeface="HG丸ｺﾞｼｯｸM-PRO" pitchFamily="49" charset="-128"/>
                </a:rPr>
                <a:t>保険者</a:t>
              </a:r>
              <a:endParaRPr kumimoji="1" lang="en-US" altLang="ja-JP" sz="1100" dirty="0">
                <a:solidFill>
                  <a:srgbClr val="000000"/>
                </a:solidFill>
                <a:latin typeface="Verdana" pitchFamily="34" charset="0"/>
                <a:ea typeface="HG丸ｺﾞｼｯｸM-PRO" pitchFamily="49" charset="-128"/>
              </a:endParaRPr>
            </a:p>
          </p:txBody>
        </p:sp>
      </p:grpSp>
      <p:grpSp>
        <p:nvGrpSpPr>
          <p:cNvPr id="135" name="グループ化 134"/>
          <p:cNvGrpSpPr/>
          <p:nvPr/>
        </p:nvGrpSpPr>
        <p:grpSpPr>
          <a:xfrm>
            <a:off x="6372093" y="4570500"/>
            <a:ext cx="2071387" cy="1630809"/>
            <a:chOff x="581132" y="4168184"/>
            <a:chExt cx="2071387" cy="1630809"/>
          </a:xfrm>
        </p:grpSpPr>
        <p:grpSp>
          <p:nvGrpSpPr>
            <p:cNvPr id="136" name="グループ化 135"/>
            <p:cNvGrpSpPr/>
            <p:nvPr/>
          </p:nvGrpSpPr>
          <p:grpSpPr>
            <a:xfrm>
              <a:off x="581132" y="4168184"/>
              <a:ext cx="2071387" cy="1630809"/>
              <a:chOff x="589554" y="1890093"/>
              <a:chExt cx="2071387" cy="1630809"/>
            </a:xfrm>
          </p:grpSpPr>
          <p:sp>
            <p:nvSpPr>
              <p:cNvPr id="140" name="AutoShape 31"/>
              <p:cNvSpPr>
                <a:spLocks noChangeArrowheads="1"/>
              </p:cNvSpPr>
              <p:nvPr/>
            </p:nvSpPr>
            <p:spPr bwMode="auto">
              <a:xfrm>
                <a:off x="589554" y="1890093"/>
                <a:ext cx="2071387" cy="1630809"/>
              </a:xfrm>
              <a:prstGeom prst="roundRect">
                <a:avLst>
                  <a:gd name="adj" fmla="val 16667"/>
                </a:avLst>
              </a:prstGeom>
              <a:noFill/>
              <a:ln w="6350" algn="ctr">
                <a:solidFill>
                  <a:schemeClr val="tx1"/>
                </a:solidFill>
                <a:prstDash val="dash"/>
                <a:round/>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141" name="Text Box 111"/>
              <p:cNvSpPr txBox="1">
                <a:spLocks noChangeArrowheads="1"/>
              </p:cNvSpPr>
              <p:nvPr/>
            </p:nvSpPr>
            <p:spPr bwMode="auto">
              <a:xfrm>
                <a:off x="658944" y="2008732"/>
                <a:ext cx="906775" cy="449247"/>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a:solidFill>
                      <a:srgbClr val="000000"/>
                    </a:solidFill>
                    <a:latin typeface="Verdana" pitchFamily="34" charset="0"/>
                    <a:ea typeface="HG丸ｺﾞｼｯｸM-PRO" pitchFamily="49" charset="-128"/>
                  </a:rPr>
                  <a:t>Ｂ</a:t>
                </a:r>
                <a:r>
                  <a:rPr kumimoji="1" lang="ja-JP" altLang="en-US" sz="1100" dirty="0" smtClean="0">
                    <a:solidFill>
                      <a:srgbClr val="000000"/>
                    </a:solidFill>
                    <a:latin typeface="Verdana" pitchFamily="34" charset="0"/>
                    <a:ea typeface="HG丸ｺﾞｼｯｸM-PRO" pitchFamily="49" charset="-128"/>
                  </a:rPr>
                  <a:t>県</a:t>
                </a:r>
                <a:r>
                  <a:rPr kumimoji="1" lang="ja-JP" altLang="en-US" sz="1100" dirty="0">
                    <a:solidFill>
                      <a:srgbClr val="000000"/>
                    </a:solidFill>
                    <a:latin typeface="Verdana" pitchFamily="34" charset="0"/>
                    <a:ea typeface="HG丸ｺﾞｼｯｸM-PRO" pitchFamily="49" charset="-128"/>
                  </a:rPr>
                  <a:t>　</a:t>
                </a:r>
              </a:p>
              <a:p>
                <a:pPr>
                  <a:lnSpc>
                    <a:spcPts val="1300"/>
                  </a:lnSpc>
                </a:pPr>
                <a:r>
                  <a:rPr lang="ja-JP" altLang="en-US" dirty="0" smtClean="0">
                    <a:solidFill>
                      <a:srgbClr val="000000"/>
                    </a:solidFill>
                    <a:latin typeface="Verdana" pitchFamily="34" charset="0"/>
                    <a:ea typeface="HG丸ｺﾞｼｯｸM-PRO" pitchFamily="49" charset="-128"/>
                  </a:rPr>
                  <a:t>国保</a:t>
                </a:r>
                <a:r>
                  <a:rPr lang="ja-JP" altLang="en-US" dirty="0">
                    <a:solidFill>
                      <a:srgbClr val="000000"/>
                    </a:solidFill>
                    <a:latin typeface="Verdana" pitchFamily="34" charset="0"/>
                    <a:ea typeface="HG丸ｺﾞｼｯｸM-PRO" pitchFamily="49" charset="-128"/>
                  </a:rPr>
                  <a:t>連合会</a:t>
                </a:r>
                <a:endParaRPr kumimoji="1" lang="en-US" altLang="ja-JP" sz="1100" dirty="0">
                  <a:solidFill>
                    <a:srgbClr val="000000"/>
                  </a:solidFill>
                  <a:latin typeface="Verdana" pitchFamily="34" charset="0"/>
                  <a:ea typeface="HG丸ｺﾞｼｯｸM-PRO" pitchFamily="49" charset="-128"/>
                </a:endParaRPr>
              </a:p>
            </p:txBody>
          </p:sp>
        </p:grpSp>
        <p:pic>
          <p:nvPicPr>
            <p:cNvPr id="137" name="Picture 4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5573" y="4762556"/>
              <a:ext cx="44514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Picture 102" descr="0091 図書館"/>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37641" y="4308301"/>
              <a:ext cx="648072" cy="445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118" descr="PE01922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91245" y="4774331"/>
              <a:ext cx="648072" cy="4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2" name="グループ化 141"/>
          <p:cNvGrpSpPr/>
          <p:nvPr/>
        </p:nvGrpSpPr>
        <p:grpSpPr>
          <a:xfrm>
            <a:off x="3099088" y="3974378"/>
            <a:ext cx="2835832" cy="1092665"/>
            <a:chOff x="252510" y="4706327"/>
            <a:chExt cx="2835832" cy="1092665"/>
          </a:xfrm>
        </p:grpSpPr>
        <p:grpSp>
          <p:nvGrpSpPr>
            <p:cNvPr id="143" name="グループ化 142"/>
            <p:cNvGrpSpPr/>
            <p:nvPr/>
          </p:nvGrpSpPr>
          <p:grpSpPr>
            <a:xfrm>
              <a:off x="252510" y="4706327"/>
              <a:ext cx="2835832" cy="1092665"/>
              <a:chOff x="260932" y="2428236"/>
              <a:chExt cx="2835832" cy="1092665"/>
            </a:xfrm>
          </p:grpSpPr>
          <p:sp>
            <p:nvSpPr>
              <p:cNvPr id="147" name="AutoShape 31"/>
              <p:cNvSpPr>
                <a:spLocks noChangeArrowheads="1"/>
              </p:cNvSpPr>
              <p:nvPr/>
            </p:nvSpPr>
            <p:spPr bwMode="auto">
              <a:xfrm>
                <a:off x="260932" y="2428236"/>
                <a:ext cx="2835832" cy="1092665"/>
              </a:xfrm>
              <a:prstGeom prst="roundRect">
                <a:avLst>
                  <a:gd name="adj" fmla="val 16667"/>
                </a:avLst>
              </a:prstGeom>
              <a:noFill/>
              <a:ln w="6350" algn="ctr">
                <a:solidFill>
                  <a:schemeClr val="tx1"/>
                </a:solidFill>
                <a:prstDash val="dash"/>
                <a:round/>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148" name="Text Box 111"/>
              <p:cNvSpPr txBox="1">
                <a:spLocks noChangeArrowheads="1"/>
              </p:cNvSpPr>
              <p:nvPr/>
            </p:nvSpPr>
            <p:spPr bwMode="auto">
              <a:xfrm>
                <a:off x="356101" y="2474457"/>
                <a:ext cx="906775" cy="449247"/>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a:solidFill>
                      <a:srgbClr val="000000"/>
                    </a:solidFill>
                    <a:latin typeface="Verdana" pitchFamily="34" charset="0"/>
                    <a:ea typeface="HG丸ｺﾞｼｯｸM-PRO" pitchFamily="49" charset="-128"/>
                  </a:rPr>
                  <a:t>Ｃ</a:t>
                </a:r>
                <a:r>
                  <a:rPr kumimoji="1" lang="ja-JP" altLang="en-US" sz="1100" dirty="0" smtClean="0">
                    <a:solidFill>
                      <a:srgbClr val="000000"/>
                    </a:solidFill>
                    <a:latin typeface="Verdana" pitchFamily="34" charset="0"/>
                    <a:ea typeface="HG丸ｺﾞｼｯｸM-PRO" pitchFamily="49" charset="-128"/>
                  </a:rPr>
                  <a:t>県</a:t>
                </a:r>
                <a:r>
                  <a:rPr kumimoji="1" lang="ja-JP" altLang="en-US" sz="1100" dirty="0">
                    <a:solidFill>
                      <a:srgbClr val="000000"/>
                    </a:solidFill>
                    <a:latin typeface="Verdana" pitchFamily="34" charset="0"/>
                    <a:ea typeface="HG丸ｺﾞｼｯｸM-PRO" pitchFamily="49" charset="-128"/>
                  </a:rPr>
                  <a:t>　</a:t>
                </a:r>
              </a:p>
              <a:p>
                <a:pPr>
                  <a:lnSpc>
                    <a:spcPts val="1300"/>
                  </a:lnSpc>
                </a:pPr>
                <a:r>
                  <a:rPr lang="ja-JP" altLang="en-US" dirty="0" smtClean="0">
                    <a:solidFill>
                      <a:srgbClr val="000000"/>
                    </a:solidFill>
                    <a:latin typeface="Verdana" pitchFamily="34" charset="0"/>
                    <a:ea typeface="HG丸ｺﾞｼｯｸM-PRO" pitchFamily="49" charset="-128"/>
                  </a:rPr>
                  <a:t>国保</a:t>
                </a:r>
                <a:r>
                  <a:rPr lang="ja-JP" altLang="en-US" dirty="0">
                    <a:solidFill>
                      <a:srgbClr val="000000"/>
                    </a:solidFill>
                    <a:latin typeface="Verdana" pitchFamily="34" charset="0"/>
                    <a:ea typeface="HG丸ｺﾞｼｯｸM-PRO" pitchFamily="49" charset="-128"/>
                  </a:rPr>
                  <a:t>連合会</a:t>
                </a:r>
                <a:endParaRPr kumimoji="1" lang="en-US" altLang="ja-JP" sz="1100" dirty="0">
                  <a:solidFill>
                    <a:srgbClr val="000000"/>
                  </a:solidFill>
                  <a:latin typeface="Verdana" pitchFamily="34" charset="0"/>
                  <a:ea typeface="HG丸ｺﾞｼｯｸM-PRO" pitchFamily="49" charset="-128"/>
                </a:endParaRPr>
              </a:p>
            </p:txBody>
          </p:sp>
        </p:grpSp>
        <p:pic>
          <p:nvPicPr>
            <p:cNvPr id="144" name="Picture 4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13275" y="5278348"/>
              <a:ext cx="44514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 name="Picture 102" descr="0091 図書館"/>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25343" y="4824093"/>
              <a:ext cx="648072" cy="445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 name="Picture 118" descr="PE01922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8947" y="5290123"/>
              <a:ext cx="648072" cy="4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0" name="Picture 2" descr="C:\Users\y-ehara\Desktop\pics2369.png"/>
          <p:cNvPicPr>
            <a:picLocks noChangeAspect="1" noChangeArrowheads="1"/>
          </p:cNvPicPr>
          <p:nvPr/>
        </p:nvPicPr>
        <p:blipFill>
          <a:blip r:embed="rId8" cstate="print"/>
          <a:srcRect/>
          <a:stretch>
            <a:fillRect/>
          </a:stretch>
        </p:blipFill>
        <p:spPr bwMode="auto">
          <a:xfrm>
            <a:off x="4634806" y="5510895"/>
            <a:ext cx="514419" cy="685892"/>
          </a:xfrm>
          <a:prstGeom prst="rect">
            <a:avLst/>
          </a:prstGeom>
          <a:noFill/>
        </p:spPr>
      </p:pic>
      <p:sp>
        <p:nvSpPr>
          <p:cNvPr id="153" name="Text Box 111"/>
          <p:cNvSpPr txBox="1">
            <a:spLocks noChangeArrowheads="1"/>
          </p:cNvSpPr>
          <p:nvPr/>
        </p:nvSpPr>
        <p:spPr bwMode="auto">
          <a:xfrm>
            <a:off x="3199152" y="5774578"/>
            <a:ext cx="1099651" cy="319615"/>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a:solidFill>
                  <a:srgbClr val="000000"/>
                </a:solidFill>
                <a:latin typeface="Verdana" pitchFamily="34" charset="0"/>
                <a:ea typeface="HG丸ｺﾞｼｯｸM-PRO" pitchFamily="49" charset="-128"/>
              </a:rPr>
              <a:t>Ｃ</a:t>
            </a:r>
            <a:r>
              <a:rPr kumimoji="1" lang="ja-JP" altLang="en-US" sz="1100" dirty="0" smtClean="0">
                <a:solidFill>
                  <a:srgbClr val="000000"/>
                </a:solidFill>
                <a:latin typeface="Verdana" pitchFamily="34" charset="0"/>
                <a:ea typeface="HG丸ｺﾞｼｯｸM-PRO" pitchFamily="49" charset="-128"/>
              </a:rPr>
              <a:t>県</a:t>
            </a:r>
            <a:r>
              <a:rPr kumimoji="1" lang="ja-JP" altLang="en-US" sz="1100" dirty="0">
                <a:solidFill>
                  <a:srgbClr val="000000"/>
                </a:solidFill>
                <a:latin typeface="Verdana" pitchFamily="34" charset="0"/>
                <a:ea typeface="HG丸ｺﾞｼｯｸM-PRO" pitchFamily="49" charset="-128"/>
              </a:rPr>
              <a:t>　</a:t>
            </a:r>
          </a:p>
          <a:p>
            <a:pPr>
              <a:lnSpc>
                <a:spcPts val="1300"/>
              </a:lnSpc>
            </a:pPr>
            <a:r>
              <a:rPr lang="ja-JP" altLang="en-US" dirty="0" smtClean="0">
                <a:solidFill>
                  <a:srgbClr val="000000"/>
                </a:solidFill>
                <a:latin typeface="Verdana" pitchFamily="34" charset="0"/>
                <a:ea typeface="HG丸ｺﾞｼｯｸM-PRO" pitchFamily="49" charset="-128"/>
              </a:rPr>
              <a:t>医療</a:t>
            </a:r>
            <a:r>
              <a:rPr lang="ja-JP" altLang="en-US" dirty="0">
                <a:solidFill>
                  <a:srgbClr val="000000"/>
                </a:solidFill>
                <a:latin typeface="Verdana" pitchFamily="34" charset="0"/>
                <a:ea typeface="HG丸ｺﾞｼｯｸM-PRO" pitchFamily="49" charset="-128"/>
              </a:rPr>
              <a:t>機関</a:t>
            </a:r>
            <a:endParaRPr kumimoji="1" lang="en-US" altLang="ja-JP" sz="1100" dirty="0">
              <a:solidFill>
                <a:srgbClr val="000000"/>
              </a:solidFill>
              <a:latin typeface="Verdana" pitchFamily="34" charset="0"/>
              <a:ea typeface="HG丸ｺﾞｼｯｸM-PRO" pitchFamily="49" charset="-128"/>
            </a:endParaRPr>
          </a:p>
        </p:txBody>
      </p:sp>
      <p:sp>
        <p:nvSpPr>
          <p:cNvPr id="154" name="AutoShape 31"/>
          <p:cNvSpPr>
            <a:spLocks noChangeArrowheads="1"/>
          </p:cNvSpPr>
          <p:nvPr/>
        </p:nvSpPr>
        <p:spPr bwMode="auto">
          <a:xfrm>
            <a:off x="3105207" y="5282212"/>
            <a:ext cx="2829713" cy="922005"/>
          </a:xfrm>
          <a:prstGeom prst="roundRect">
            <a:avLst>
              <a:gd name="adj" fmla="val 16667"/>
            </a:avLst>
          </a:prstGeom>
          <a:noFill/>
          <a:ln w="6350" algn="ctr">
            <a:solidFill>
              <a:schemeClr val="tx1"/>
            </a:solidFill>
            <a:prstDash val="dash"/>
            <a:round/>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59" name="円/楕円 58"/>
          <p:cNvSpPr/>
          <p:nvPr/>
        </p:nvSpPr>
        <p:spPr>
          <a:xfrm>
            <a:off x="2246778" y="4570219"/>
            <a:ext cx="288032" cy="288032"/>
          </a:xfrm>
          <a:prstGeom prst="ellipse">
            <a:avLst/>
          </a:prstGeom>
          <a:solidFill>
            <a:schemeClr val="accent1">
              <a:lumMod val="20000"/>
              <a:lumOff val="80000"/>
            </a:schemeClr>
          </a:solidFill>
          <a:ln>
            <a:solidFill>
              <a:srgbClr val="0000CC"/>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solidFill>
                  <a:srgbClr val="0000CC"/>
                </a:solidFill>
              </a:rPr>
              <a:t>２</a:t>
            </a:r>
            <a:endParaRPr kumimoji="1" lang="ja-JP" altLang="en-US" dirty="0">
              <a:solidFill>
                <a:srgbClr val="0000CC"/>
              </a:solidFill>
            </a:endParaRPr>
          </a:p>
        </p:txBody>
      </p:sp>
      <p:sp>
        <p:nvSpPr>
          <p:cNvPr id="155" name="Text Box 99"/>
          <p:cNvSpPr txBox="1">
            <a:spLocks noChangeArrowheads="1"/>
          </p:cNvSpPr>
          <p:nvPr/>
        </p:nvSpPr>
        <p:spPr bwMode="auto">
          <a:xfrm rot="20314522">
            <a:off x="1657304" y="4447871"/>
            <a:ext cx="1072145" cy="166712"/>
          </a:xfrm>
          <a:prstGeom prst="rect">
            <a:avLst/>
          </a:prstGeom>
          <a:solidFill>
            <a:schemeClr val="bg1"/>
          </a:solidFill>
          <a:ln w="6350" algn="ctr">
            <a:noFill/>
            <a:miter lim="800000"/>
            <a:headEnd/>
            <a:tailEnd/>
          </a:ln>
          <a:effec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300"/>
              </a:lnSpc>
            </a:pPr>
            <a:r>
              <a:rPr lang="ja-JP" altLang="en-US" b="1" dirty="0">
                <a:solidFill>
                  <a:srgbClr val="0000CC"/>
                </a:solidFill>
                <a:latin typeface="+mn-ea"/>
              </a:rPr>
              <a:t>他県データ交換</a:t>
            </a:r>
          </a:p>
        </p:txBody>
      </p:sp>
      <p:sp>
        <p:nvSpPr>
          <p:cNvPr id="178" name="Text Box 99"/>
          <p:cNvSpPr txBox="1">
            <a:spLocks noChangeArrowheads="1"/>
          </p:cNvSpPr>
          <p:nvPr/>
        </p:nvSpPr>
        <p:spPr bwMode="auto">
          <a:xfrm rot="20314522">
            <a:off x="2276214" y="5058012"/>
            <a:ext cx="1072145" cy="166712"/>
          </a:xfrm>
          <a:prstGeom prst="rect">
            <a:avLst/>
          </a:prstGeom>
          <a:solidFill>
            <a:schemeClr val="bg1"/>
          </a:solidFill>
          <a:ln w="6350" algn="ctr">
            <a:noFill/>
            <a:miter lim="800000"/>
            <a:headEnd/>
            <a:tailEnd/>
          </a:ln>
          <a:effec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300"/>
              </a:lnSpc>
            </a:pPr>
            <a:r>
              <a:rPr lang="ja-JP" altLang="en-US" b="1" dirty="0">
                <a:solidFill>
                  <a:srgbClr val="0000CC"/>
                </a:solidFill>
                <a:latin typeface="+mn-ea"/>
              </a:rPr>
              <a:t>他県データ交換</a:t>
            </a:r>
          </a:p>
        </p:txBody>
      </p:sp>
      <p:sp>
        <p:nvSpPr>
          <p:cNvPr id="71" name="円/楕円 70"/>
          <p:cNvSpPr/>
          <p:nvPr/>
        </p:nvSpPr>
        <p:spPr>
          <a:xfrm>
            <a:off x="2574769" y="4726224"/>
            <a:ext cx="288032" cy="288032"/>
          </a:xfrm>
          <a:prstGeom prst="ellipse">
            <a:avLst/>
          </a:prstGeom>
          <a:solidFill>
            <a:schemeClr val="accent1">
              <a:lumMod val="20000"/>
              <a:lumOff val="80000"/>
            </a:schemeClr>
          </a:solidFill>
          <a:ln>
            <a:solidFill>
              <a:srgbClr val="0000CC"/>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solidFill>
                  <a:srgbClr val="0000CC"/>
                </a:solidFill>
              </a:rPr>
              <a:t>３</a:t>
            </a:r>
            <a:endParaRPr kumimoji="1" lang="ja-JP" altLang="en-US" dirty="0">
              <a:solidFill>
                <a:srgbClr val="0000CC"/>
              </a:solidFill>
            </a:endParaRPr>
          </a:p>
        </p:txBody>
      </p:sp>
      <p:grpSp>
        <p:nvGrpSpPr>
          <p:cNvPr id="194" name="グループ化 193"/>
          <p:cNvGrpSpPr/>
          <p:nvPr/>
        </p:nvGrpSpPr>
        <p:grpSpPr>
          <a:xfrm>
            <a:off x="5768767" y="4960171"/>
            <a:ext cx="1024075" cy="567379"/>
            <a:chOff x="5768767" y="4960171"/>
            <a:chExt cx="1024075" cy="567379"/>
          </a:xfrm>
        </p:grpSpPr>
        <p:cxnSp>
          <p:nvCxnSpPr>
            <p:cNvPr id="41" name="直線矢印コネクタ 40"/>
            <p:cNvCxnSpPr/>
            <p:nvPr/>
          </p:nvCxnSpPr>
          <p:spPr>
            <a:xfrm>
              <a:off x="5935345" y="4960171"/>
              <a:ext cx="857497" cy="346877"/>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3" name="Text Box 99"/>
            <p:cNvSpPr txBox="1">
              <a:spLocks noChangeArrowheads="1"/>
            </p:cNvSpPr>
            <p:nvPr/>
          </p:nvSpPr>
          <p:spPr bwMode="auto">
            <a:xfrm rot="1221595">
              <a:off x="5768767" y="5360838"/>
              <a:ext cx="953983" cy="166712"/>
            </a:xfrm>
            <a:prstGeom prst="rect">
              <a:avLst/>
            </a:prstGeom>
            <a:solidFill>
              <a:schemeClr val="bg1"/>
            </a:solidFill>
            <a:ln w="6350" algn="ctr">
              <a:solidFill>
                <a:schemeClr val="bg1"/>
              </a:solidFill>
              <a:miter lim="800000"/>
              <a:headEnd/>
              <a:tailEnd/>
            </a:ln>
            <a:effec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300"/>
                </a:lnSpc>
              </a:pPr>
              <a:r>
                <a:rPr lang="ja-JP" altLang="en-US" b="1" dirty="0">
                  <a:solidFill>
                    <a:srgbClr val="FF0000"/>
                  </a:solidFill>
                  <a:latin typeface="+mn-ea"/>
                </a:rPr>
                <a:t>他県</a:t>
              </a:r>
              <a:r>
                <a:rPr lang="ja-JP" altLang="en-US" b="1" dirty="0" smtClean="0">
                  <a:solidFill>
                    <a:srgbClr val="FF0000"/>
                  </a:solidFill>
                  <a:latin typeface="+mn-ea"/>
                </a:rPr>
                <a:t>データ</a:t>
              </a:r>
              <a:r>
                <a:rPr lang="ja-JP" altLang="en-US" b="1" dirty="0">
                  <a:solidFill>
                    <a:srgbClr val="FF0000"/>
                  </a:solidFill>
                  <a:latin typeface="+mn-ea"/>
                </a:rPr>
                <a:t>交換</a:t>
              </a:r>
              <a:endParaRPr kumimoji="1" lang="ja-JP" altLang="en-US" sz="1100" b="1" dirty="0">
                <a:solidFill>
                  <a:srgbClr val="FF0000"/>
                </a:solidFill>
                <a:latin typeface="+mn-ea"/>
              </a:endParaRPr>
            </a:p>
          </p:txBody>
        </p:sp>
        <p:sp>
          <p:nvSpPr>
            <p:cNvPr id="82" name="フローチャート: 処理 81"/>
            <p:cNvSpPr/>
            <p:nvPr/>
          </p:nvSpPr>
          <p:spPr>
            <a:xfrm>
              <a:off x="6155447" y="4997387"/>
              <a:ext cx="288032" cy="288032"/>
            </a:xfrm>
            <a:prstGeom prst="flowChartProcess">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rgbClr val="FF0000"/>
                  </a:solidFill>
                </a:rPr>
                <a:t>3</a:t>
              </a:r>
            </a:p>
          </p:txBody>
        </p:sp>
      </p:grpSp>
      <p:sp>
        <p:nvSpPr>
          <p:cNvPr id="91" name="フローチャート: 処理 90"/>
          <p:cNvSpPr/>
          <p:nvPr/>
        </p:nvSpPr>
        <p:spPr>
          <a:xfrm>
            <a:off x="5285269" y="4966245"/>
            <a:ext cx="288032" cy="288032"/>
          </a:xfrm>
          <a:prstGeom prst="flowChartProcess">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rgbClr val="FF0000"/>
                </a:solidFill>
              </a:rPr>
              <a:t>1</a:t>
            </a:r>
          </a:p>
        </p:txBody>
      </p:sp>
      <p:sp>
        <p:nvSpPr>
          <p:cNvPr id="94" name="フローチャート: 処理 93"/>
          <p:cNvSpPr/>
          <p:nvPr/>
        </p:nvSpPr>
        <p:spPr>
          <a:xfrm>
            <a:off x="4942093" y="4212537"/>
            <a:ext cx="288032" cy="287326"/>
          </a:xfrm>
          <a:prstGeom prst="flowChartProcess">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FF0000"/>
                </a:solidFill>
              </a:rPr>
              <a:t>２</a:t>
            </a:r>
            <a:endParaRPr kumimoji="1" lang="en-US" altLang="ja-JP" dirty="0" smtClean="0">
              <a:solidFill>
                <a:srgbClr val="FF0000"/>
              </a:solidFill>
            </a:endParaRPr>
          </a:p>
        </p:txBody>
      </p:sp>
      <p:sp>
        <p:nvSpPr>
          <p:cNvPr id="81" name="円/楕円 80"/>
          <p:cNvSpPr/>
          <p:nvPr/>
        </p:nvSpPr>
        <p:spPr>
          <a:xfrm>
            <a:off x="3626951" y="5041697"/>
            <a:ext cx="288032" cy="288032"/>
          </a:xfrm>
          <a:prstGeom prst="ellipse">
            <a:avLst/>
          </a:prstGeom>
          <a:solidFill>
            <a:schemeClr val="accent1">
              <a:lumMod val="20000"/>
              <a:lumOff val="80000"/>
            </a:schemeClr>
          </a:solidFill>
          <a:ln>
            <a:solidFill>
              <a:srgbClr val="0000CC"/>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solidFill>
                  <a:srgbClr val="0000CC"/>
                </a:solidFill>
              </a:rPr>
              <a:t>６</a:t>
            </a:r>
            <a:endParaRPr kumimoji="1" lang="ja-JP" altLang="en-US" dirty="0">
              <a:solidFill>
                <a:srgbClr val="0000CC"/>
              </a:solidFill>
            </a:endParaRPr>
          </a:p>
        </p:txBody>
      </p:sp>
      <p:sp>
        <p:nvSpPr>
          <p:cNvPr id="102" name="フローチャート: 処理 101"/>
          <p:cNvSpPr/>
          <p:nvPr/>
        </p:nvSpPr>
        <p:spPr>
          <a:xfrm>
            <a:off x="3952682" y="5032495"/>
            <a:ext cx="288032" cy="288032"/>
          </a:xfrm>
          <a:prstGeom prst="flowChartProcess">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rgbClr val="FF0000"/>
                </a:solidFill>
              </a:rPr>
              <a:t>7</a:t>
            </a:r>
          </a:p>
        </p:txBody>
      </p:sp>
    </p:spTree>
    <p:extLst>
      <p:ext uri="{BB962C8B-B14F-4D97-AF65-F5344CB8AC3E}">
        <p14:creationId xmlns:p14="http://schemas.microsoft.com/office/powerpoint/2010/main" val="3228675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09204D71-56B5-4F68-92E6-59BDCBD5DDB0}" type="slidenum">
              <a:rPr kumimoji="1" lang="ja-JP" altLang="en-US" smtClean="0"/>
              <a:pPr/>
              <a:t>12</a:t>
            </a:fld>
            <a:endParaRPr kumimoji="1" lang="ja-JP" altLang="en-US"/>
          </a:p>
        </p:txBody>
      </p:sp>
      <p:sp>
        <p:nvSpPr>
          <p:cNvPr id="8" name="角丸四角形 7"/>
          <p:cNvSpPr/>
          <p:nvPr/>
        </p:nvSpPr>
        <p:spPr>
          <a:xfrm>
            <a:off x="467544" y="2051556"/>
            <a:ext cx="2376264" cy="408623"/>
          </a:xfrm>
          <a:prstGeom prst="roundRect">
            <a:avLst/>
          </a:prstGeom>
          <a:solidFill>
            <a:schemeClr val="accent6">
              <a:lumMod val="20000"/>
              <a:lumOff val="80000"/>
            </a:schemeClr>
          </a:solidFill>
          <a:ln w="19050">
            <a:solidFill>
              <a:schemeClr val="tx1"/>
            </a:solidFill>
          </a:ln>
        </p:spPr>
        <p:txBody>
          <a:bodyPr wrap="square">
            <a:spAutoFit/>
          </a:bodyPr>
          <a:lstStyle/>
          <a:p>
            <a:r>
              <a:rPr lang="ja-JP" altLang="en-US" sz="900" dirty="0">
                <a:latin typeface="+mn-ea"/>
              </a:rPr>
              <a:t>処理</a:t>
            </a:r>
            <a:r>
              <a:rPr lang="ja-JP" altLang="en-US" sz="900" dirty="0" smtClean="0">
                <a:latin typeface="+mn-ea"/>
              </a:rPr>
              <a:t>手順</a:t>
            </a:r>
            <a:r>
              <a:rPr lang="ja-JP" altLang="en-US" sz="900" dirty="0">
                <a:latin typeface="+mn-ea"/>
              </a:rPr>
              <a:t>①</a:t>
            </a:r>
            <a:r>
              <a:rPr lang="ja-JP" altLang="en-US" sz="900" b="1" dirty="0" smtClean="0">
                <a:latin typeface="+mn-ea"/>
              </a:rPr>
              <a:t> </a:t>
            </a:r>
            <a:r>
              <a:rPr lang="ja-JP" altLang="en-US" sz="900" dirty="0">
                <a:latin typeface="+mn-ea"/>
              </a:rPr>
              <a:t>（レセ電）</a:t>
            </a:r>
            <a:endParaRPr lang="en-US" altLang="ja-JP" sz="900" dirty="0" smtClean="0">
              <a:latin typeface="+mn-ea"/>
            </a:endParaRPr>
          </a:p>
          <a:p>
            <a:r>
              <a:rPr lang="en-US" altLang="ja-JP" sz="900" dirty="0" smtClean="0">
                <a:latin typeface="+mn-ea"/>
              </a:rPr>
              <a:t>【 </a:t>
            </a:r>
            <a:r>
              <a:rPr lang="ja-JP" altLang="en-US" sz="900" dirty="0">
                <a:latin typeface="+mn-ea"/>
              </a:rPr>
              <a:t>１</a:t>
            </a:r>
            <a:r>
              <a:rPr lang="ja-JP" altLang="en-US" sz="900" dirty="0" smtClean="0">
                <a:latin typeface="+mn-ea"/>
              </a:rPr>
              <a:t>．</a:t>
            </a:r>
            <a:r>
              <a:rPr lang="ja-JP" altLang="en-US" sz="900" dirty="0">
                <a:latin typeface="+mn-ea"/>
              </a:rPr>
              <a:t>過誤</a:t>
            </a:r>
            <a:r>
              <a:rPr lang="ja-JP" altLang="en-US" sz="900" dirty="0" smtClean="0">
                <a:latin typeface="+mn-ea"/>
              </a:rPr>
              <a:t>再審査申出取込 </a:t>
            </a:r>
            <a:r>
              <a:rPr lang="en-US" altLang="ja-JP" sz="900" dirty="0">
                <a:latin typeface="+mn-ea"/>
              </a:rPr>
              <a:t>】</a:t>
            </a:r>
          </a:p>
        </p:txBody>
      </p:sp>
      <p:sp>
        <p:nvSpPr>
          <p:cNvPr id="28" name="角丸四角形 27"/>
          <p:cNvSpPr/>
          <p:nvPr/>
        </p:nvSpPr>
        <p:spPr>
          <a:xfrm>
            <a:off x="467544" y="4005064"/>
            <a:ext cx="2376264" cy="408623"/>
          </a:xfrm>
          <a:prstGeom prst="roundRect">
            <a:avLst/>
          </a:prstGeom>
          <a:solidFill>
            <a:schemeClr val="accent3">
              <a:lumMod val="20000"/>
              <a:lumOff val="80000"/>
            </a:schemeClr>
          </a:solidFill>
          <a:ln w="19050">
            <a:solidFill>
              <a:schemeClr val="tx1"/>
            </a:solidFill>
          </a:ln>
        </p:spPr>
        <p:txBody>
          <a:bodyPr wrap="square">
            <a:spAutoFit/>
          </a:bodyPr>
          <a:lstStyle/>
          <a:p>
            <a:r>
              <a:rPr lang="ja-JP" altLang="en-US" sz="900" dirty="0">
                <a:latin typeface="+mn-ea"/>
              </a:rPr>
              <a:t>処理</a:t>
            </a:r>
            <a:r>
              <a:rPr lang="ja-JP" altLang="en-US" sz="900" dirty="0" smtClean="0">
                <a:latin typeface="+mn-ea"/>
              </a:rPr>
              <a:t>手順</a:t>
            </a:r>
            <a:r>
              <a:rPr lang="ja-JP" altLang="en-US" sz="900" dirty="0">
                <a:latin typeface="+mn-ea"/>
              </a:rPr>
              <a:t>⑨</a:t>
            </a:r>
            <a:r>
              <a:rPr lang="zh-TW" altLang="en-US" sz="900" dirty="0" smtClean="0">
                <a:latin typeface="+mn-ea"/>
              </a:rPr>
              <a:t> （請求支払）</a:t>
            </a:r>
            <a:endParaRPr lang="en-US" altLang="ja-JP" sz="900" dirty="0" smtClean="0">
              <a:latin typeface="+mn-ea"/>
            </a:endParaRPr>
          </a:p>
          <a:p>
            <a:r>
              <a:rPr lang="en-US" altLang="ja-JP" sz="900" dirty="0" smtClean="0">
                <a:latin typeface="+mn-ea"/>
              </a:rPr>
              <a:t>【 </a:t>
            </a:r>
            <a:r>
              <a:rPr lang="ja-JP" altLang="en-US" sz="900" dirty="0" smtClean="0">
                <a:latin typeface="+mn-ea"/>
              </a:rPr>
              <a:t>９．過誤登録・修正・削除画面</a:t>
            </a:r>
            <a:r>
              <a:rPr lang="en-US" altLang="ja-JP" sz="900" dirty="0" smtClean="0">
                <a:latin typeface="+mn-ea"/>
              </a:rPr>
              <a:t>】</a:t>
            </a:r>
            <a:endParaRPr lang="en-US" altLang="ja-JP" sz="900" dirty="0">
              <a:latin typeface="+mn-ea"/>
            </a:endParaRPr>
          </a:p>
        </p:txBody>
      </p:sp>
      <p:sp>
        <p:nvSpPr>
          <p:cNvPr id="29" name="角丸四角形 28"/>
          <p:cNvSpPr/>
          <p:nvPr/>
        </p:nvSpPr>
        <p:spPr>
          <a:xfrm>
            <a:off x="467544" y="4653136"/>
            <a:ext cx="2376264" cy="408623"/>
          </a:xfrm>
          <a:prstGeom prst="roundRect">
            <a:avLst/>
          </a:prstGeom>
          <a:solidFill>
            <a:schemeClr val="accent3">
              <a:lumMod val="20000"/>
              <a:lumOff val="80000"/>
            </a:schemeClr>
          </a:solidFill>
          <a:ln w="19050">
            <a:solidFill>
              <a:schemeClr val="tx1"/>
            </a:solidFill>
          </a:ln>
        </p:spPr>
        <p:txBody>
          <a:bodyPr wrap="square">
            <a:spAutoFit/>
          </a:bodyPr>
          <a:lstStyle/>
          <a:p>
            <a:r>
              <a:rPr lang="ja-JP" altLang="en-US" sz="900" dirty="0">
                <a:latin typeface="+mn-ea"/>
              </a:rPr>
              <a:t>処理</a:t>
            </a:r>
            <a:r>
              <a:rPr lang="ja-JP" altLang="en-US" sz="900" dirty="0" smtClean="0">
                <a:latin typeface="+mn-ea"/>
              </a:rPr>
              <a:t>手順</a:t>
            </a:r>
            <a:r>
              <a:rPr lang="ja-JP" altLang="en-US" sz="900" dirty="0">
                <a:latin typeface="+mn-ea"/>
              </a:rPr>
              <a:t>⑩</a:t>
            </a:r>
            <a:r>
              <a:rPr lang="zh-TW" altLang="en-US" sz="900" dirty="0" smtClean="0">
                <a:latin typeface="+mn-ea"/>
              </a:rPr>
              <a:t> </a:t>
            </a:r>
            <a:r>
              <a:rPr lang="zh-TW" altLang="en-US" sz="900" dirty="0">
                <a:latin typeface="+mn-ea"/>
              </a:rPr>
              <a:t>（請求支払）</a:t>
            </a:r>
            <a:endParaRPr lang="en-US" altLang="ja-JP" sz="900" dirty="0" smtClean="0">
              <a:latin typeface="+mn-ea"/>
            </a:endParaRPr>
          </a:p>
          <a:p>
            <a:r>
              <a:rPr lang="en-US" altLang="ja-JP" sz="900" dirty="0" smtClean="0">
                <a:latin typeface="+mn-ea"/>
              </a:rPr>
              <a:t>【 </a:t>
            </a:r>
            <a:r>
              <a:rPr lang="ja-JP" altLang="en-US" sz="900" dirty="0" smtClean="0">
                <a:latin typeface="+mn-ea"/>
              </a:rPr>
              <a:t>１０．</a:t>
            </a:r>
            <a:r>
              <a:rPr lang="ja-JP" altLang="en-US" sz="900" dirty="0">
                <a:latin typeface="+mn-ea"/>
              </a:rPr>
              <a:t>レセプト確定（委託自県分） </a:t>
            </a:r>
            <a:r>
              <a:rPr lang="en-US" altLang="ja-JP" sz="900" dirty="0">
                <a:latin typeface="+mn-ea"/>
              </a:rPr>
              <a:t>】</a:t>
            </a:r>
          </a:p>
        </p:txBody>
      </p:sp>
      <p:cxnSp>
        <p:nvCxnSpPr>
          <p:cNvPr id="44" name="直線矢印コネクタ 43"/>
          <p:cNvCxnSpPr>
            <a:stCxn id="8" idx="2"/>
            <a:endCxn id="18" idx="0"/>
          </p:cNvCxnSpPr>
          <p:nvPr/>
        </p:nvCxnSpPr>
        <p:spPr>
          <a:xfrm>
            <a:off x="1655676" y="2460179"/>
            <a:ext cx="0" cy="232106"/>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46" name="角丸四角形 45"/>
          <p:cNvSpPr/>
          <p:nvPr/>
        </p:nvSpPr>
        <p:spPr>
          <a:xfrm>
            <a:off x="467544" y="5301208"/>
            <a:ext cx="2376264" cy="408623"/>
          </a:xfrm>
          <a:prstGeom prst="roundRect">
            <a:avLst/>
          </a:prstGeom>
          <a:solidFill>
            <a:schemeClr val="accent6">
              <a:lumMod val="20000"/>
              <a:lumOff val="80000"/>
            </a:schemeClr>
          </a:solidFill>
          <a:ln w="19050">
            <a:solidFill>
              <a:schemeClr val="tx1"/>
            </a:solidFill>
          </a:ln>
        </p:spPr>
        <p:txBody>
          <a:bodyPr wrap="square">
            <a:spAutoFit/>
          </a:bodyPr>
          <a:lstStyle/>
          <a:p>
            <a:r>
              <a:rPr lang="ja-JP" altLang="en-US" sz="900" dirty="0" smtClean="0">
                <a:latin typeface="+mn-ea"/>
              </a:rPr>
              <a:t>処理手順⑬</a:t>
            </a:r>
            <a:r>
              <a:rPr lang="ja-JP" altLang="en-US" sz="900" b="1" dirty="0" smtClean="0">
                <a:latin typeface="+mn-ea"/>
              </a:rPr>
              <a:t> </a:t>
            </a:r>
            <a:r>
              <a:rPr lang="ja-JP" altLang="en-US" sz="900" dirty="0">
                <a:latin typeface="+mn-ea"/>
              </a:rPr>
              <a:t>（レセ電）</a:t>
            </a:r>
            <a:endParaRPr lang="en-US" altLang="ja-JP" sz="900" dirty="0" smtClean="0">
              <a:latin typeface="+mn-ea"/>
            </a:endParaRPr>
          </a:p>
          <a:p>
            <a:r>
              <a:rPr lang="en-US" altLang="ja-JP" sz="900" dirty="0" smtClean="0">
                <a:latin typeface="+mn-ea"/>
              </a:rPr>
              <a:t>【 </a:t>
            </a:r>
            <a:r>
              <a:rPr lang="ja-JP" altLang="en-US" sz="900" dirty="0" smtClean="0">
                <a:latin typeface="+mn-ea"/>
              </a:rPr>
              <a:t>１３．</a:t>
            </a:r>
            <a:r>
              <a:rPr lang="ja-JP" altLang="en-US" sz="900" dirty="0">
                <a:latin typeface="+mn-ea"/>
              </a:rPr>
              <a:t>結果返却 </a:t>
            </a:r>
            <a:r>
              <a:rPr lang="en-US" altLang="ja-JP" sz="900" dirty="0">
                <a:latin typeface="+mn-ea"/>
              </a:rPr>
              <a:t>】</a:t>
            </a:r>
          </a:p>
        </p:txBody>
      </p:sp>
      <p:cxnSp>
        <p:nvCxnSpPr>
          <p:cNvPr id="48" name="直線矢印コネクタ 47"/>
          <p:cNvCxnSpPr>
            <a:stCxn id="28" idx="2"/>
            <a:endCxn id="29" idx="0"/>
          </p:cNvCxnSpPr>
          <p:nvPr/>
        </p:nvCxnSpPr>
        <p:spPr>
          <a:xfrm>
            <a:off x="1655676" y="4413687"/>
            <a:ext cx="0" cy="239449"/>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a:stCxn id="29" idx="2"/>
            <a:endCxn id="46" idx="0"/>
          </p:cNvCxnSpPr>
          <p:nvPr/>
        </p:nvCxnSpPr>
        <p:spPr>
          <a:xfrm>
            <a:off x="1655676" y="5061759"/>
            <a:ext cx="0" cy="239449"/>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52" name="対角する 2 つの角を丸めた四角形 51"/>
          <p:cNvSpPr/>
          <p:nvPr/>
        </p:nvSpPr>
        <p:spPr>
          <a:xfrm>
            <a:off x="3140526" y="1628800"/>
            <a:ext cx="603170" cy="340519"/>
          </a:xfrm>
          <a:prstGeom prst="round2DiagRect">
            <a:avLst/>
          </a:prstGeom>
          <a:solidFill>
            <a:schemeClr val="accent5">
              <a:lumMod val="20000"/>
              <a:lumOff val="80000"/>
            </a:schemeClr>
          </a:solidFill>
          <a:ln w="12700">
            <a:solidFill>
              <a:schemeClr val="tx1"/>
            </a:solidFill>
          </a:ln>
        </p:spPr>
        <p:txBody>
          <a:bodyPr wrap="square">
            <a:spAutoFit/>
          </a:bodyPr>
          <a:lstStyle/>
          <a:p>
            <a:pPr algn="ctr"/>
            <a:r>
              <a:rPr lang="ja-JP" altLang="en-US" sz="1400" b="1" dirty="0"/>
              <a:t>Ｂ</a:t>
            </a:r>
            <a:r>
              <a:rPr lang="ja-JP" altLang="en-US" sz="1400" b="1" dirty="0" smtClean="0"/>
              <a:t>県</a:t>
            </a:r>
            <a:endParaRPr lang="ja-JP" altLang="en-US" sz="1400" b="1" dirty="0"/>
          </a:p>
        </p:txBody>
      </p:sp>
      <p:grpSp>
        <p:nvGrpSpPr>
          <p:cNvPr id="4" name="グループ化 3"/>
          <p:cNvGrpSpPr/>
          <p:nvPr/>
        </p:nvGrpSpPr>
        <p:grpSpPr>
          <a:xfrm>
            <a:off x="251520" y="1619508"/>
            <a:ext cx="8640001" cy="4905836"/>
            <a:chOff x="251520" y="1619508"/>
            <a:chExt cx="8640001" cy="4905836"/>
          </a:xfrm>
        </p:grpSpPr>
        <p:sp>
          <p:nvSpPr>
            <p:cNvPr id="69" name="正方形/長方形 68"/>
            <p:cNvSpPr/>
            <p:nvPr/>
          </p:nvSpPr>
          <p:spPr>
            <a:xfrm>
              <a:off x="251521" y="1619508"/>
              <a:ext cx="2880000" cy="49058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p:cNvSpPr/>
            <p:nvPr/>
          </p:nvSpPr>
          <p:spPr>
            <a:xfrm>
              <a:off x="3131521" y="1619508"/>
              <a:ext cx="2880000" cy="49058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p:cNvSpPr/>
            <p:nvPr/>
          </p:nvSpPr>
          <p:spPr>
            <a:xfrm>
              <a:off x="6011521" y="1619508"/>
              <a:ext cx="2880000" cy="49058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対角する 2 つの角を丸めた四角形 50"/>
            <p:cNvSpPr/>
            <p:nvPr/>
          </p:nvSpPr>
          <p:spPr>
            <a:xfrm>
              <a:off x="251520" y="1625212"/>
              <a:ext cx="576064" cy="340519"/>
            </a:xfrm>
            <a:prstGeom prst="round2DiagRect">
              <a:avLst/>
            </a:prstGeom>
            <a:solidFill>
              <a:schemeClr val="accent5">
                <a:lumMod val="20000"/>
                <a:lumOff val="80000"/>
              </a:schemeClr>
            </a:solidFill>
            <a:ln w="12700">
              <a:solidFill>
                <a:schemeClr val="tx1"/>
              </a:solidFill>
            </a:ln>
          </p:spPr>
          <p:txBody>
            <a:bodyPr wrap="square">
              <a:spAutoFit/>
            </a:bodyPr>
            <a:lstStyle/>
            <a:p>
              <a:pPr algn="ctr"/>
              <a:r>
                <a:rPr lang="ja-JP" altLang="en-US" sz="1400" b="1" dirty="0" smtClean="0"/>
                <a:t>Ａ県</a:t>
              </a:r>
              <a:endParaRPr lang="ja-JP" altLang="en-US" sz="1400" b="1" dirty="0"/>
            </a:p>
          </p:txBody>
        </p:sp>
        <p:sp>
          <p:nvSpPr>
            <p:cNvPr id="53" name="対角する 2 つの角を丸めた四角形 52"/>
            <p:cNvSpPr/>
            <p:nvPr/>
          </p:nvSpPr>
          <p:spPr>
            <a:xfrm>
              <a:off x="6011521" y="1628800"/>
              <a:ext cx="554144" cy="340519"/>
            </a:xfrm>
            <a:prstGeom prst="round2DiagRect">
              <a:avLst/>
            </a:prstGeom>
            <a:solidFill>
              <a:schemeClr val="accent5">
                <a:lumMod val="20000"/>
                <a:lumOff val="80000"/>
              </a:schemeClr>
            </a:solidFill>
            <a:ln w="12700">
              <a:solidFill>
                <a:schemeClr val="tx1"/>
              </a:solidFill>
            </a:ln>
          </p:spPr>
          <p:txBody>
            <a:bodyPr wrap="square" lIns="36000" rIns="36000">
              <a:spAutoFit/>
            </a:bodyPr>
            <a:lstStyle/>
            <a:p>
              <a:pPr algn="ctr"/>
              <a:r>
                <a:rPr lang="ja-JP" altLang="en-US" sz="1400" b="1" dirty="0" smtClean="0"/>
                <a:t>Ｃ県</a:t>
              </a:r>
              <a:endParaRPr lang="ja-JP" altLang="en-US" sz="1400" b="1" dirty="0"/>
            </a:p>
          </p:txBody>
        </p:sp>
      </p:grpSp>
      <p:sp>
        <p:nvSpPr>
          <p:cNvPr id="18" name="角丸四角形 17"/>
          <p:cNvSpPr/>
          <p:nvPr/>
        </p:nvSpPr>
        <p:spPr>
          <a:xfrm>
            <a:off x="467544" y="2692285"/>
            <a:ext cx="2376264" cy="408623"/>
          </a:xfrm>
          <a:prstGeom prst="roundRect">
            <a:avLst/>
          </a:prstGeom>
          <a:solidFill>
            <a:schemeClr val="accent6">
              <a:lumMod val="20000"/>
              <a:lumOff val="80000"/>
            </a:schemeClr>
          </a:solidFill>
          <a:ln w="19050">
            <a:solidFill>
              <a:schemeClr val="tx1"/>
            </a:solidFill>
          </a:ln>
        </p:spPr>
        <p:txBody>
          <a:bodyPr wrap="square">
            <a:spAutoFit/>
          </a:bodyPr>
          <a:lstStyle/>
          <a:p>
            <a:r>
              <a:rPr lang="ja-JP" altLang="en-US" sz="900" dirty="0">
                <a:latin typeface="+mn-ea"/>
              </a:rPr>
              <a:t>処理</a:t>
            </a:r>
            <a:r>
              <a:rPr lang="ja-JP" altLang="en-US" sz="900" dirty="0" smtClean="0">
                <a:latin typeface="+mn-ea"/>
              </a:rPr>
              <a:t>手順</a:t>
            </a:r>
            <a:r>
              <a:rPr lang="ja-JP" altLang="en-US" sz="900" dirty="0">
                <a:latin typeface="+mn-ea"/>
              </a:rPr>
              <a:t>④</a:t>
            </a:r>
            <a:r>
              <a:rPr lang="ja-JP" altLang="en-US" sz="900" b="1" dirty="0" smtClean="0">
                <a:latin typeface="+mn-ea"/>
              </a:rPr>
              <a:t> </a:t>
            </a:r>
            <a:r>
              <a:rPr lang="ja-JP" altLang="en-US" sz="900" dirty="0">
                <a:latin typeface="+mn-ea"/>
              </a:rPr>
              <a:t>（レセ電）</a:t>
            </a:r>
            <a:endParaRPr lang="en-US" altLang="ja-JP" sz="900" dirty="0" smtClean="0">
              <a:latin typeface="+mn-ea"/>
            </a:endParaRPr>
          </a:p>
          <a:p>
            <a:r>
              <a:rPr lang="en-US" altLang="ja-JP" sz="900" dirty="0" smtClean="0">
                <a:latin typeface="+mn-ea"/>
              </a:rPr>
              <a:t>【 </a:t>
            </a:r>
            <a:r>
              <a:rPr lang="ja-JP" altLang="en-US" sz="900" dirty="0">
                <a:latin typeface="+mn-ea"/>
              </a:rPr>
              <a:t>４</a:t>
            </a:r>
            <a:r>
              <a:rPr lang="ja-JP" altLang="en-US" sz="900" dirty="0" smtClean="0">
                <a:latin typeface="+mn-ea"/>
              </a:rPr>
              <a:t>．原審レセプト作成 </a:t>
            </a:r>
            <a:r>
              <a:rPr lang="en-US" altLang="ja-JP" sz="900" dirty="0">
                <a:latin typeface="+mn-ea"/>
              </a:rPr>
              <a:t>】</a:t>
            </a:r>
          </a:p>
        </p:txBody>
      </p:sp>
      <p:cxnSp>
        <p:nvCxnSpPr>
          <p:cNvPr id="23" name="直線矢印コネクタ 22"/>
          <p:cNvCxnSpPr>
            <a:stCxn id="18" idx="2"/>
            <a:endCxn id="36" idx="0"/>
          </p:cNvCxnSpPr>
          <p:nvPr/>
        </p:nvCxnSpPr>
        <p:spPr>
          <a:xfrm>
            <a:off x="1655676" y="3100908"/>
            <a:ext cx="0" cy="256084"/>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6" name="角丸四角形 35"/>
          <p:cNvSpPr/>
          <p:nvPr/>
        </p:nvSpPr>
        <p:spPr>
          <a:xfrm>
            <a:off x="467544" y="3356992"/>
            <a:ext cx="2376264" cy="408623"/>
          </a:xfrm>
          <a:prstGeom prst="roundRect">
            <a:avLst/>
          </a:prstGeom>
          <a:solidFill>
            <a:schemeClr val="accent3">
              <a:lumMod val="20000"/>
              <a:lumOff val="80000"/>
            </a:schemeClr>
          </a:solidFill>
          <a:ln w="19050">
            <a:solidFill>
              <a:schemeClr val="tx1"/>
            </a:solidFill>
          </a:ln>
        </p:spPr>
        <p:txBody>
          <a:bodyPr wrap="square">
            <a:spAutoFit/>
          </a:bodyPr>
          <a:lstStyle/>
          <a:p>
            <a:r>
              <a:rPr lang="ja-JP" altLang="en-US" sz="900" dirty="0">
                <a:latin typeface="+mn-ea"/>
              </a:rPr>
              <a:t>処理</a:t>
            </a:r>
            <a:r>
              <a:rPr lang="ja-JP" altLang="en-US" sz="900" dirty="0" smtClean="0">
                <a:latin typeface="+mn-ea"/>
              </a:rPr>
              <a:t>手順</a:t>
            </a:r>
            <a:r>
              <a:rPr lang="ja-JP" altLang="en-US" sz="900" dirty="0">
                <a:latin typeface="+mn-ea"/>
              </a:rPr>
              <a:t>⑨</a:t>
            </a:r>
            <a:r>
              <a:rPr lang="zh-TW" altLang="en-US" sz="900" dirty="0" smtClean="0">
                <a:latin typeface="+mn-ea"/>
              </a:rPr>
              <a:t> （請求支払）</a:t>
            </a:r>
            <a:endParaRPr lang="en-US" altLang="ja-JP" sz="900" dirty="0" smtClean="0">
              <a:latin typeface="+mn-ea"/>
            </a:endParaRPr>
          </a:p>
          <a:p>
            <a:r>
              <a:rPr lang="en-US" altLang="ja-JP" sz="900" dirty="0" smtClean="0">
                <a:latin typeface="+mn-ea"/>
              </a:rPr>
              <a:t>【 </a:t>
            </a:r>
            <a:r>
              <a:rPr lang="ja-JP" altLang="en-US" sz="900" dirty="0" smtClean="0">
                <a:latin typeface="+mn-ea"/>
              </a:rPr>
              <a:t>８．レセプト登録・修正・削除画面</a:t>
            </a:r>
            <a:r>
              <a:rPr lang="en-US" altLang="ja-JP" sz="900" dirty="0" smtClean="0">
                <a:latin typeface="+mn-ea"/>
              </a:rPr>
              <a:t>】</a:t>
            </a:r>
            <a:endParaRPr lang="en-US" altLang="ja-JP" sz="900" dirty="0">
              <a:latin typeface="+mn-ea"/>
            </a:endParaRPr>
          </a:p>
        </p:txBody>
      </p:sp>
      <p:cxnSp>
        <p:nvCxnSpPr>
          <p:cNvPr id="38" name="直線矢印コネクタ 37"/>
          <p:cNvCxnSpPr>
            <a:stCxn id="36" idx="2"/>
            <a:endCxn id="28" idx="0"/>
          </p:cNvCxnSpPr>
          <p:nvPr/>
        </p:nvCxnSpPr>
        <p:spPr>
          <a:xfrm>
            <a:off x="1655676" y="3765615"/>
            <a:ext cx="0" cy="239449"/>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4" name="タイトル 1"/>
          <p:cNvSpPr>
            <a:spLocks noGrp="1"/>
          </p:cNvSpPr>
          <p:nvPr>
            <p:ph type="title"/>
          </p:nvPr>
        </p:nvSpPr>
        <p:spPr/>
        <p:txBody>
          <a:bodyPr/>
          <a:lstStyle/>
          <a:p>
            <a:pPr marL="285750" indent="-285750">
              <a:buFont typeface="Meiryo UI" panose="020B0604030504040204" pitchFamily="50" charset="-128"/>
              <a:buChar char="○"/>
            </a:pPr>
            <a:r>
              <a:rPr lang="ja-JP" altLang="en-US" dirty="0"/>
              <a:t>国保総合システムの振替機能を活用した保険者間</a:t>
            </a:r>
            <a:r>
              <a:rPr kumimoji="1" lang="ja-JP" altLang="en-US" dirty="0" smtClean="0"/>
              <a:t>調整処理ケース①の業務フロー</a:t>
            </a:r>
            <a:endParaRPr kumimoji="1" lang="ja-JP" altLang="en-US" dirty="0"/>
          </a:p>
        </p:txBody>
      </p:sp>
      <p:graphicFrame>
        <p:nvGraphicFramePr>
          <p:cNvPr id="25" name="コンテンツ プレースホルダー 3"/>
          <p:cNvGraphicFramePr>
            <a:graphicFrameLocks/>
          </p:cNvGraphicFramePr>
          <p:nvPr>
            <p:extLst>
              <p:ext uri="{D42A27DB-BD31-4B8C-83A1-F6EECF244321}">
                <p14:modId xmlns:p14="http://schemas.microsoft.com/office/powerpoint/2010/main" val="40594771"/>
              </p:ext>
            </p:extLst>
          </p:nvPr>
        </p:nvGraphicFramePr>
        <p:xfrm>
          <a:off x="251520" y="573921"/>
          <a:ext cx="3617750" cy="967740"/>
        </p:xfrm>
        <a:graphic>
          <a:graphicData uri="http://schemas.openxmlformats.org/drawingml/2006/table">
            <a:tbl>
              <a:tblPr firstRow="1" bandRow="1">
                <a:tableStyleId>{5C22544A-7EE6-4342-B048-85BDC9FD1C3A}</a:tableStyleId>
              </a:tblPr>
              <a:tblGrid>
                <a:gridCol w="1080000"/>
                <a:gridCol w="1080000"/>
                <a:gridCol w="377750"/>
                <a:gridCol w="1080000"/>
              </a:tblGrid>
              <a:tr h="322580">
                <a:tc>
                  <a:txBody>
                    <a:bodyPr/>
                    <a:lstStyle/>
                    <a:p>
                      <a:pPr algn="ctr">
                        <a:lnSpc>
                          <a:spcPts val="1800"/>
                        </a:lnSpc>
                      </a:pPr>
                      <a:r>
                        <a:rPr kumimoji="1" lang="ja-JP" altLang="en-US" sz="1400" dirty="0" smtClean="0"/>
                        <a:t>ケース①</a:t>
                      </a:r>
                      <a:endParaRPr kumimoji="1" lang="ja-JP" altLang="en-US" sz="1400"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r>
                        <a:rPr kumimoji="1" lang="ja-JP" altLang="en-US" sz="1400" dirty="0" smtClean="0"/>
                        <a:t>振替前</a:t>
                      </a:r>
                      <a:endParaRPr kumimoji="1" lang="ja-JP" altLang="en-US" sz="1400"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endParaRPr kumimoji="1" lang="ja-JP" altLang="en-US" sz="1400"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r>
                        <a:rPr kumimoji="1" lang="ja-JP" altLang="en-US" sz="1400" dirty="0" smtClean="0"/>
                        <a:t>振替後</a:t>
                      </a:r>
                      <a:endParaRPr kumimoji="1" lang="ja-JP" altLang="en-US" sz="1400"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2580">
                <a:tc>
                  <a:txBody>
                    <a:bodyPr/>
                    <a:lstStyle/>
                    <a:p>
                      <a:pPr>
                        <a:lnSpc>
                          <a:spcPts val="1800"/>
                        </a:lnSpc>
                      </a:pPr>
                      <a:r>
                        <a:rPr kumimoji="1" lang="ja-JP" altLang="en-US" sz="1400" b="1" dirty="0" smtClean="0"/>
                        <a:t>保険者</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kumimoji="1" lang="ja-JP" altLang="en-US" sz="1400" b="1" dirty="0" smtClean="0"/>
                        <a:t>Ａ県Ｘ市</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r>
                        <a:rPr kumimoji="1" lang="ja-JP" altLang="en-US" sz="1400" b="1" dirty="0" smtClean="0"/>
                        <a:t>⇒</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kumimoji="1" lang="ja-JP" altLang="en-US" sz="1400" b="1" dirty="0" smtClean="0"/>
                        <a:t>Ａ県Ｙ市</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2580">
                <a:tc>
                  <a:txBody>
                    <a:bodyPr/>
                    <a:lstStyle/>
                    <a:p>
                      <a:pPr>
                        <a:lnSpc>
                          <a:spcPts val="1800"/>
                        </a:lnSpc>
                      </a:pPr>
                      <a:r>
                        <a:rPr kumimoji="1" lang="ja-JP" altLang="en-US" sz="1400" b="1" dirty="0" smtClean="0"/>
                        <a:t>医療機関</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kumimoji="1" lang="ja-JP" altLang="en-US" sz="1400" b="1" dirty="0" smtClean="0"/>
                        <a:t>Ａ県</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r>
                        <a:rPr kumimoji="1" lang="ja-JP" altLang="en-US" sz="1400" b="1" dirty="0" smtClean="0"/>
                        <a:t>⇒</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kumimoji="1" lang="ja-JP" altLang="en-US" sz="1400" b="1" dirty="0" smtClean="0"/>
                        <a:t>Ａ県</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40555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09204D71-56B5-4F68-92E6-59BDCBD5DDB0}" type="slidenum">
              <a:rPr kumimoji="1" lang="ja-JP" altLang="en-US" smtClean="0"/>
              <a:pPr/>
              <a:t>13</a:t>
            </a:fld>
            <a:endParaRPr kumimoji="1" lang="ja-JP" altLang="en-US"/>
          </a:p>
        </p:txBody>
      </p:sp>
      <p:sp>
        <p:nvSpPr>
          <p:cNvPr id="52" name="対角する 2 つの角を丸めた四角形 51"/>
          <p:cNvSpPr/>
          <p:nvPr/>
        </p:nvSpPr>
        <p:spPr>
          <a:xfrm>
            <a:off x="3140526" y="1628800"/>
            <a:ext cx="603170" cy="340519"/>
          </a:xfrm>
          <a:prstGeom prst="round2DiagRect">
            <a:avLst/>
          </a:prstGeom>
          <a:solidFill>
            <a:schemeClr val="accent5">
              <a:lumMod val="20000"/>
              <a:lumOff val="80000"/>
            </a:schemeClr>
          </a:solidFill>
          <a:ln w="12700">
            <a:solidFill>
              <a:schemeClr val="tx1"/>
            </a:solidFill>
          </a:ln>
        </p:spPr>
        <p:txBody>
          <a:bodyPr wrap="square">
            <a:spAutoFit/>
          </a:bodyPr>
          <a:lstStyle/>
          <a:p>
            <a:pPr algn="ctr"/>
            <a:r>
              <a:rPr lang="ja-JP" altLang="en-US" sz="1400" b="1" dirty="0"/>
              <a:t>Ｂ</a:t>
            </a:r>
            <a:r>
              <a:rPr lang="ja-JP" altLang="en-US" sz="1400" b="1" dirty="0" smtClean="0"/>
              <a:t>県</a:t>
            </a:r>
            <a:endParaRPr lang="ja-JP" altLang="en-US" sz="1400" b="1" dirty="0"/>
          </a:p>
        </p:txBody>
      </p:sp>
      <p:grpSp>
        <p:nvGrpSpPr>
          <p:cNvPr id="4" name="グループ化 3"/>
          <p:cNvGrpSpPr/>
          <p:nvPr/>
        </p:nvGrpSpPr>
        <p:grpSpPr>
          <a:xfrm>
            <a:off x="251520" y="1619508"/>
            <a:ext cx="8640001" cy="4905836"/>
            <a:chOff x="251520" y="1619508"/>
            <a:chExt cx="8640001" cy="4905836"/>
          </a:xfrm>
        </p:grpSpPr>
        <p:sp>
          <p:nvSpPr>
            <p:cNvPr id="69" name="正方形/長方形 68"/>
            <p:cNvSpPr/>
            <p:nvPr/>
          </p:nvSpPr>
          <p:spPr>
            <a:xfrm>
              <a:off x="251521" y="1619508"/>
              <a:ext cx="2880000" cy="49058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p:cNvSpPr/>
            <p:nvPr/>
          </p:nvSpPr>
          <p:spPr>
            <a:xfrm>
              <a:off x="3131521" y="1619508"/>
              <a:ext cx="2880000" cy="49058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p:cNvSpPr/>
            <p:nvPr/>
          </p:nvSpPr>
          <p:spPr>
            <a:xfrm>
              <a:off x="6011521" y="1619508"/>
              <a:ext cx="2880000" cy="49058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対角する 2 つの角を丸めた四角形 50"/>
            <p:cNvSpPr/>
            <p:nvPr/>
          </p:nvSpPr>
          <p:spPr>
            <a:xfrm>
              <a:off x="251520" y="1625212"/>
              <a:ext cx="576064" cy="340519"/>
            </a:xfrm>
            <a:prstGeom prst="round2DiagRect">
              <a:avLst/>
            </a:prstGeom>
            <a:solidFill>
              <a:schemeClr val="accent5">
                <a:lumMod val="20000"/>
                <a:lumOff val="80000"/>
              </a:schemeClr>
            </a:solidFill>
            <a:ln w="12700">
              <a:solidFill>
                <a:schemeClr val="tx1"/>
              </a:solidFill>
            </a:ln>
          </p:spPr>
          <p:txBody>
            <a:bodyPr wrap="square">
              <a:spAutoFit/>
            </a:bodyPr>
            <a:lstStyle/>
            <a:p>
              <a:pPr algn="ctr"/>
              <a:r>
                <a:rPr lang="ja-JP" altLang="en-US" sz="1400" b="1" dirty="0" smtClean="0"/>
                <a:t>Ａ県</a:t>
              </a:r>
              <a:endParaRPr lang="ja-JP" altLang="en-US" sz="1400" b="1" dirty="0"/>
            </a:p>
          </p:txBody>
        </p:sp>
        <p:sp>
          <p:nvSpPr>
            <p:cNvPr id="53" name="対角する 2 つの角を丸めた四角形 52"/>
            <p:cNvSpPr/>
            <p:nvPr/>
          </p:nvSpPr>
          <p:spPr>
            <a:xfrm>
              <a:off x="6011521" y="1628800"/>
              <a:ext cx="554144" cy="340519"/>
            </a:xfrm>
            <a:prstGeom prst="round2DiagRect">
              <a:avLst/>
            </a:prstGeom>
            <a:solidFill>
              <a:schemeClr val="accent5">
                <a:lumMod val="20000"/>
                <a:lumOff val="80000"/>
              </a:schemeClr>
            </a:solidFill>
            <a:ln w="12700">
              <a:solidFill>
                <a:schemeClr val="tx1"/>
              </a:solidFill>
            </a:ln>
          </p:spPr>
          <p:txBody>
            <a:bodyPr wrap="square" lIns="36000" rIns="36000">
              <a:spAutoFit/>
            </a:bodyPr>
            <a:lstStyle/>
            <a:p>
              <a:pPr algn="ctr"/>
              <a:r>
                <a:rPr lang="ja-JP" altLang="en-US" sz="1400" b="1" dirty="0" smtClean="0"/>
                <a:t>Ｃ県</a:t>
              </a:r>
              <a:endParaRPr lang="ja-JP" altLang="en-US" sz="1400" b="1" dirty="0"/>
            </a:p>
          </p:txBody>
        </p:sp>
      </p:grpSp>
      <p:sp>
        <p:nvSpPr>
          <p:cNvPr id="24" name="タイトル 1"/>
          <p:cNvSpPr>
            <a:spLocks noGrp="1"/>
          </p:cNvSpPr>
          <p:nvPr>
            <p:ph type="title"/>
          </p:nvPr>
        </p:nvSpPr>
        <p:spPr/>
        <p:txBody>
          <a:bodyPr/>
          <a:lstStyle/>
          <a:p>
            <a:pPr marL="285750" indent="-285750">
              <a:buFont typeface="Meiryo UI" panose="020B0604030504040204" pitchFamily="50" charset="-128"/>
              <a:buChar char="○"/>
            </a:pPr>
            <a:r>
              <a:rPr lang="ja-JP" altLang="en-US" dirty="0"/>
              <a:t>国保総合システムの振替機能を活用した保険者間</a:t>
            </a:r>
            <a:r>
              <a:rPr kumimoji="1" lang="ja-JP" altLang="en-US" dirty="0" smtClean="0"/>
              <a:t>調整処理ケース②の業務フロー</a:t>
            </a:r>
            <a:endParaRPr kumimoji="1" lang="ja-JP" altLang="en-US" dirty="0"/>
          </a:p>
        </p:txBody>
      </p:sp>
      <p:graphicFrame>
        <p:nvGraphicFramePr>
          <p:cNvPr id="25" name="コンテンツ プレースホルダー 3"/>
          <p:cNvGraphicFramePr>
            <a:graphicFrameLocks/>
          </p:cNvGraphicFramePr>
          <p:nvPr>
            <p:extLst>
              <p:ext uri="{D42A27DB-BD31-4B8C-83A1-F6EECF244321}">
                <p14:modId xmlns:p14="http://schemas.microsoft.com/office/powerpoint/2010/main" val="3661755515"/>
              </p:ext>
            </p:extLst>
          </p:nvPr>
        </p:nvGraphicFramePr>
        <p:xfrm>
          <a:off x="251520" y="573921"/>
          <a:ext cx="3617750" cy="967740"/>
        </p:xfrm>
        <a:graphic>
          <a:graphicData uri="http://schemas.openxmlformats.org/drawingml/2006/table">
            <a:tbl>
              <a:tblPr firstRow="1" bandRow="1">
                <a:tableStyleId>{5C22544A-7EE6-4342-B048-85BDC9FD1C3A}</a:tableStyleId>
              </a:tblPr>
              <a:tblGrid>
                <a:gridCol w="1080000"/>
                <a:gridCol w="1080000"/>
                <a:gridCol w="377750"/>
                <a:gridCol w="1080000"/>
              </a:tblGrid>
              <a:tr h="322580">
                <a:tc>
                  <a:txBody>
                    <a:bodyPr/>
                    <a:lstStyle/>
                    <a:p>
                      <a:pPr algn="ctr">
                        <a:lnSpc>
                          <a:spcPts val="1800"/>
                        </a:lnSpc>
                      </a:pPr>
                      <a:r>
                        <a:rPr kumimoji="1" lang="ja-JP" altLang="en-US" sz="1400" dirty="0" smtClean="0"/>
                        <a:t>ケース②</a:t>
                      </a:r>
                      <a:endParaRPr kumimoji="1" lang="ja-JP" altLang="en-US" sz="1400"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r>
                        <a:rPr kumimoji="1" lang="ja-JP" altLang="en-US" sz="1400" dirty="0" smtClean="0"/>
                        <a:t>振替前</a:t>
                      </a:r>
                      <a:endParaRPr kumimoji="1" lang="ja-JP" altLang="en-US" sz="1400"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endParaRPr kumimoji="1" lang="ja-JP" altLang="en-US" sz="1400"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r>
                        <a:rPr kumimoji="1" lang="ja-JP" altLang="en-US" sz="1400" dirty="0" smtClean="0"/>
                        <a:t>振替後</a:t>
                      </a:r>
                      <a:endParaRPr kumimoji="1" lang="ja-JP" altLang="en-US" sz="1400"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2580">
                <a:tc>
                  <a:txBody>
                    <a:bodyPr/>
                    <a:lstStyle/>
                    <a:p>
                      <a:pPr>
                        <a:lnSpc>
                          <a:spcPts val="1800"/>
                        </a:lnSpc>
                      </a:pPr>
                      <a:r>
                        <a:rPr kumimoji="1" lang="ja-JP" altLang="en-US" sz="1400" b="1" dirty="0" smtClean="0"/>
                        <a:t>保険者</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kumimoji="1" lang="ja-JP" altLang="en-US" sz="1400" b="1" dirty="0" smtClean="0"/>
                        <a:t>Ａ県Ｘ市</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r>
                        <a:rPr kumimoji="1" lang="ja-JP" altLang="en-US" sz="1400" b="1" dirty="0" smtClean="0"/>
                        <a:t>⇒</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kumimoji="1" lang="ja-JP" altLang="en-US" sz="1400" b="1" dirty="0" smtClean="0"/>
                        <a:t>Ａ県Ｙ市</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2580">
                <a:tc>
                  <a:txBody>
                    <a:bodyPr/>
                    <a:lstStyle/>
                    <a:p>
                      <a:pPr>
                        <a:lnSpc>
                          <a:spcPts val="1800"/>
                        </a:lnSpc>
                      </a:pPr>
                      <a:r>
                        <a:rPr kumimoji="1" lang="ja-JP" altLang="en-US" sz="1400" b="1" dirty="0" smtClean="0"/>
                        <a:t>医療機関</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kumimoji="1" lang="ja-JP" altLang="en-US" sz="1400" b="1" dirty="0" smtClean="0"/>
                        <a:t>Ｂ県</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r>
                        <a:rPr kumimoji="1" lang="ja-JP" altLang="en-US" sz="1400" b="1" dirty="0" smtClean="0"/>
                        <a:t>⇒</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kumimoji="1" lang="ja-JP" altLang="en-US" sz="1400" b="1" dirty="0" smtClean="0"/>
                        <a:t>Ｂ県</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6" name="角丸四角形 25"/>
          <p:cNvSpPr/>
          <p:nvPr/>
        </p:nvSpPr>
        <p:spPr>
          <a:xfrm>
            <a:off x="467544" y="2051556"/>
            <a:ext cx="2376264" cy="408623"/>
          </a:xfrm>
          <a:prstGeom prst="roundRect">
            <a:avLst/>
          </a:prstGeom>
          <a:solidFill>
            <a:schemeClr val="accent6">
              <a:lumMod val="20000"/>
              <a:lumOff val="80000"/>
            </a:schemeClr>
          </a:solidFill>
          <a:ln w="19050">
            <a:solidFill>
              <a:schemeClr val="tx1"/>
            </a:solidFill>
          </a:ln>
        </p:spPr>
        <p:txBody>
          <a:bodyPr wrap="square">
            <a:spAutoFit/>
          </a:bodyPr>
          <a:lstStyle/>
          <a:p>
            <a:r>
              <a:rPr lang="ja-JP" altLang="en-US" sz="900" dirty="0">
                <a:latin typeface="+mn-ea"/>
              </a:rPr>
              <a:t>処理</a:t>
            </a:r>
            <a:r>
              <a:rPr lang="ja-JP" altLang="en-US" sz="900" dirty="0" smtClean="0">
                <a:latin typeface="+mn-ea"/>
              </a:rPr>
              <a:t>手順</a:t>
            </a:r>
            <a:r>
              <a:rPr lang="ja-JP" altLang="en-US" sz="900" dirty="0">
                <a:latin typeface="+mn-ea"/>
              </a:rPr>
              <a:t>①</a:t>
            </a:r>
            <a:r>
              <a:rPr lang="ja-JP" altLang="en-US" sz="900" b="1" dirty="0" smtClean="0">
                <a:latin typeface="+mn-ea"/>
              </a:rPr>
              <a:t> </a:t>
            </a:r>
            <a:r>
              <a:rPr lang="ja-JP" altLang="en-US" sz="900" dirty="0">
                <a:latin typeface="+mn-ea"/>
              </a:rPr>
              <a:t>（レセ電）</a:t>
            </a:r>
            <a:endParaRPr lang="en-US" altLang="ja-JP" sz="900" dirty="0" smtClean="0">
              <a:latin typeface="+mn-ea"/>
            </a:endParaRPr>
          </a:p>
          <a:p>
            <a:r>
              <a:rPr lang="en-US" altLang="ja-JP" sz="900" dirty="0" smtClean="0">
                <a:latin typeface="+mn-ea"/>
              </a:rPr>
              <a:t>【 </a:t>
            </a:r>
            <a:r>
              <a:rPr lang="ja-JP" altLang="en-US" sz="900" dirty="0">
                <a:latin typeface="+mn-ea"/>
              </a:rPr>
              <a:t>１</a:t>
            </a:r>
            <a:r>
              <a:rPr lang="ja-JP" altLang="en-US" sz="900" dirty="0" smtClean="0">
                <a:latin typeface="+mn-ea"/>
              </a:rPr>
              <a:t>．</a:t>
            </a:r>
            <a:r>
              <a:rPr lang="ja-JP" altLang="en-US" sz="900" dirty="0">
                <a:latin typeface="+mn-ea"/>
              </a:rPr>
              <a:t>過誤</a:t>
            </a:r>
            <a:r>
              <a:rPr lang="ja-JP" altLang="en-US" sz="900" dirty="0" smtClean="0">
                <a:latin typeface="+mn-ea"/>
              </a:rPr>
              <a:t>再審査申出取込 </a:t>
            </a:r>
            <a:r>
              <a:rPr lang="en-US" altLang="ja-JP" sz="900" dirty="0">
                <a:latin typeface="+mn-ea"/>
              </a:rPr>
              <a:t>】</a:t>
            </a:r>
          </a:p>
        </p:txBody>
      </p:sp>
      <p:cxnSp>
        <p:nvCxnSpPr>
          <p:cNvPr id="27" name="直線矢印コネクタ 26"/>
          <p:cNvCxnSpPr>
            <a:stCxn id="26" idx="2"/>
            <a:endCxn id="30" idx="0"/>
          </p:cNvCxnSpPr>
          <p:nvPr/>
        </p:nvCxnSpPr>
        <p:spPr>
          <a:xfrm>
            <a:off x="1655676" y="2460179"/>
            <a:ext cx="0" cy="176733"/>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0" name="角丸四角形 29"/>
          <p:cNvSpPr/>
          <p:nvPr/>
        </p:nvSpPr>
        <p:spPr>
          <a:xfrm>
            <a:off x="467544" y="2636912"/>
            <a:ext cx="2376264" cy="408623"/>
          </a:xfrm>
          <a:prstGeom prst="roundRect">
            <a:avLst/>
          </a:prstGeom>
          <a:solidFill>
            <a:schemeClr val="accent6">
              <a:lumMod val="20000"/>
              <a:lumOff val="80000"/>
            </a:schemeClr>
          </a:solidFill>
          <a:ln w="19050">
            <a:solidFill>
              <a:schemeClr val="tx1"/>
            </a:solidFill>
          </a:ln>
        </p:spPr>
        <p:txBody>
          <a:bodyPr wrap="square">
            <a:spAutoFit/>
          </a:bodyPr>
          <a:lstStyle/>
          <a:p>
            <a:r>
              <a:rPr lang="ja-JP" altLang="en-US" sz="900" dirty="0">
                <a:latin typeface="+mn-ea"/>
              </a:rPr>
              <a:t>処理</a:t>
            </a:r>
            <a:r>
              <a:rPr lang="ja-JP" altLang="en-US" sz="900" dirty="0" smtClean="0">
                <a:latin typeface="+mn-ea"/>
              </a:rPr>
              <a:t>手順</a:t>
            </a:r>
            <a:r>
              <a:rPr lang="ja-JP" altLang="en-US" sz="900" dirty="0">
                <a:latin typeface="+mn-ea"/>
              </a:rPr>
              <a:t>②</a:t>
            </a:r>
            <a:r>
              <a:rPr lang="ja-JP" altLang="en-US" sz="900" b="1" dirty="0" smtClean="0">
                <a:latin typeface="+mn-ea"/>
              </a:rPr>
              <a:t> </a:t>
            </a:r>
            <a:r>
              <a:rPr lang="ja-JP" altLang="en-US" sz="900" dirty="0">
                <a:latin typeface="+mn-ea"/>
              </a:rPr>
              <a:t>（レセ電）</a:t>
            </a:r>
            <a:endParaRPr lang="en-US" altLang="ja-JP" sz="900" dirty="0" smtClean="0">
              <a:latin typeface="+mn-ea"/>
            </a:endParaRPr>
          </a:p>
          <a:p>
            <a:r>
              <a:rPr lang="en-US" altLang="ja-JP" sz="900" dirty="0" smtClean="0">
                <a:latin typeface="+mn-ea"/>
              </a:rPr>
              <a:t>【 </a:t>
            </a:r>
            <a:r>
              <a:rPr lang="ja-JP" altLang="en-US" sz="900" dirty="0">
                <a:latin typeface="+mn-ea"/>
              </a:rPr>
              <a:t>２</a:t>
            </a:r>
            <a:r>
              <a:rPr lang="ja-JP" altLang="en-US" sz="900" dirty="0" smtClean="0">
                <a:latin typeface="+mn-ea"/>
              </a:rPr>
              <a:t>．</a:t>
            </a:r>
            <a:r>
              <a:rPr lang="ja-JP" altLang="en-US" sz="900" dirty="0">
                <a:latin typeface="+mn-ea"/>
              </a:rPr>
              <a:t>過誤再審査</a:t>
            </a:r>
            <a:r>
              <a:rPr lang="ja-JP" altLang="en-US" sz="900" dirty="0" smtClean="0">
                <a:latin typeface="+mn-ea"/>
              </a:rPr>
              <a:t>委託分申出送信 </a:t>
            </a:r>
            <a:r>
              <a:rPr lang="en-US" altLang="ja-JP" sz="900" dirty="0">
                <a:latin typeface="+mn-ea"/>
              </a:rPr>
              <a:t>】</a:t>
            </a:r>
          </a:p>
        </p:txBody>
      </p:sp>
      <p:sp>
        <p:nvSpPr>
          <p:cNvPr id="31" name="角丸四角形 30"/>
          <p:cNvSpPr/>
          <p:nvPr/>
        </p:nvSpPr>
        <p:spPr>
          <a:xfrm>
            <a:off x="3347544" y="2051555"/>
            <a:ext cx="2457063" cy="408623"/>
          </a:xfrm>
          <a:prstGeom prst="roundRect">
            <a:avLst/>
          </a:prstGeom>
          <a:solidFill>
            <a:schemeClr val="accent6">
              <a:lumMod val="20000"/>
              <a:lumOff val="80000"/>
            </a:schemeClr>
          </a:solidFill>
          <a:ln w="19050">
            <a:solidFill>
              <a:schemeClr val="tx1"/>
            </a:solidFill>
          </a:ln>
        </p:spPr>
        <p:txBody>
          <a:bodyPr wrap="square">
            <a:spAutoFit/>
          </a:bodyPr>
          <a:lstStyle/>
          <a:p>
            <a:r>
              <a:rPr lang="ja-JP" altLang="en-US" sz="900" dirty="0">
                <a:latin typeface="+mn-ea"/>
              </a:rPr>
              <a:t>処理</a:t>
            </a:r>
            <a:r>
              <a:rPr lang="ja-JP" altLang="en-US" sz="900" dirty="0" smtClean="0">
                <a:latin typeface="+mn-ea"/>
              </a:rPr>
              <a:t>手順</a:t>
            </a:r>
            <a:r>
              <a:rPr lang="ja-JP" altLang="en-US" sz="900" dirty="0">
                <a:latin typeface="+mn-ea"/>
              </a:rPr>
              <a:t>③</a:t>
            </a:r>
            <a:r>
              <a:rPr lang="ja-JP" altLang="en-US" sz="900" b="1" dirty="0" smtClean="0">
                <a:latin typeface="+mn-ea"/>
              </a:rPr>
              <a:t> </a:t>
            </a:r>
            <a:r>
              <a:rPr lang="ja-JP" altLang="en-US" sz="900" dirty="0">
                <a:latin typeface="+mn-ea"/>
              </a:rPr>
              <a:t>（レセ電）</a:t>
            </a:r>
            <a:endParaRPr lang="en-US" altLang="ja-JP" sz="900" dirty="0" smtClean="0">
              <a:latin typeface="+mn-ea"/>
            </a:endParaRPr>
          </a:p>
          <a:p>
            <a:r>
              <a:rPr lang="en-US" altLang="ja-JP" sz="900" dirty="0" smtClean="0">
                <a:latin typeface="+mn-ea"/>
              </a:rPr>
              <a:t>【 </a:t>
            </a:r>
            <a:r>
              <a:rPr lang="ja-JP" altLang="en-US" sz="900" dirty="0">
                <a:latin typeface="+mn-ea"/>
              </a:rPr>
              <a:t>３</a:t>
            </a:r>
            <a:r>
              <a:rPr lang="ja-JP" altLang="en-US" sz="900" dirty="0" smtClean="0">
                <a:latin typeface="+mn-ea"/>
              </a:rPr>
              <a:t>．</a:t>
            </a:r>
            <a:r>
              <a:rPr lang="ja-JP" altLang="en-US" sz="900" dirty="0">
                <a:latin typeface="+mn-ea"/>
              </a:rPr>
              <a:t>過誤再審査</a:t>
            </a:r>
            <a:r>
              <a:rPr lang="ja-JP" altLang="en-US" sz="900" dirty="0" smtClean="0">
                <a:latin typeface="+mn-ea"/>
              </a:rPr>
              <a:t>受託分申出受信 </a:t>
            </a:r>
            <a:r>
              <a:rPr lang="en-US" altLang="ja-JP" sz="900" dirty="0">
                <a:latin typeface="+mn-ea"/>
              </a:rPr>
              <a:t>】</a:t>
            </a:r>
          </a:p>
        </p:txBody>
      </p:sp>
      <p:sp>
        <p:nvSpPr>
          <p:cNvPr id="32" name="角丸四角形 31"/>
          <p:cNvSpPr/>
          <p:nvPr/>
        </p:nvSpPr>
        <p:spPr>
          <a:xfrm>
            <a:off x="3347544" y="2685349"/>
            <a:ext cx="2457063" cy="408623"/>
          </a:xfrm>
          <a:prstGeom prst="roundRect">
            <a:avLst/>
          </a:prstGeom>
          <a:solidFill>
            <a:schemeClr val="accent6">
              <a:lumMod val="20000"/>
              <a:lumOff val="80000"/>
            </a:schemeClr>
          </a:solidFill>
          <a:ln w="19050">
            <a:solidFill>
              <a:schemeClr val="tx1"/>
            </a:solidFill>
          </a:ln>
        </p:spPr>
        <p:txBody>
          <a:bodyPr wrap="square">
            <a:spAutoFit/>
          </a:bodyPr>
          <a:lstStyle/>
          <a:p>
            <a:r>
              <a:rPr lang="ja-JP" altLang="en-US" sz="900" dirty="0">
                <a:latin typeface="+mn-ea"/>
              </a:rPr>
              <a:t>処理</a:t>
            </a:r>
            <a:r>
              <a:rPr lang="ja-JP" altLang="en-US" sz="900" dirty="0" smtClean="0">
                <a:latin typeface="+mn-ea"/>
              </a:rPr>
              <a:t>手順</a:t>
            </a:r>
            <a:r>
              <a:rPr lang="ja-JP" altLang="en-US" sz="900" dirty="0">
                <a:latin typeface="+mn-ea"/>
              </a:rPr>
              <a:t>④</a:t>
            </a:r>
            <a:r>
              <a:rPr lang="ja-JP" altLang="en-US" sz="900" b="1" dirty="0" smtClean="0">
                <a:latin typeface="+mn-ea"/>
              </a:rPr>
              <a:t> </a:t>
            </a:r>
            <a:r>
              <a:rPr lang="ja-JP" altLang="en-US" sz="900" dirty="0">
                <a:latin typeface="+mn-ea"/>
              </a:rPr>
              <a:t>（レセ電）</a:t>
            </a:r>
            <a:endParaRPr lang="en-US" altLang="ja-JP" sz="900" dirty="0" smtClean="0">
              <a:latin typeface="+mn-ea"/>
            </a:endParaRPr>
          </a:p>
          <a:p>
            <a:r>
              <a:rPr lang="en-US" altLang="ja-JP" sz="900" dirty="0" smtClean="0">
                <a:latin typeface="+mn-ea"/>
              </a:rPr>
              <a:t>【 </a:t>
            </a:r>
            <a:r>
              <a:rPr lang="ja-JP" altLang="en-US" sz="900" dirty="0">
                <a:latin typeface="+mn-ea"/>
              </a:rPr>
              <a:t>４</a:t>
            </a:r>
            <a:r>
              <a:rPr lang="ja-JP" altLang="en-US" sz="900" dirty="0" smtClean="0">
                <a:latin typeface="+mn-ea"/>
              </a:rPr>
              <a:t>．原審レセプト作成</a:t>
            </a:r>
            <a:r>
              <a:rPr lang="en-US" altLang="ja-JP" sz="900" dirty="0" smtClean="0">
                <a:latin typeface="+mn-ea"/>
              </a:rPr>
              <a:t>】</a:t>
            </a:r>
            <a:endParaRPr lang="en-US" altLang="ja-JP" sz="900" dirty="0">
              <a:latin typeface="+mn-ea"/>
            </a:endParaRPr>
          </a:p>
        </p:txBody>
      </p:sp>
      <p:cxnSp>
        <p:nvCxnSpPr>
          <p:cNvPr id="33" name="直線矢印コネクタ 32"/>
          <p:cNvCxnSpPr>
            <a:stCxn id="39" idx="2"/>
            <a:endCxn id="35" idx="0"/>
          </p:cNvCxnSpPr>
          <p:nvPr/>
        </p:nvCxnSpPr>
        <p:spPr>
          <a:xfrm>
            <a:off x="1655676" y="5844322"/>
            <a:ext cx="0" cy="163229"/>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4" name="角丸四角形 33"/>
          <p:cNvSpPr/>
          <p:nvPr/>
        </p:nvSpPr>
        <p:spPr>
          <a:xfrm>
            <a:off x="467544" y="4606123"/>
            <a:ext cx="2376264" cy="408623"/>
          </a:xfrm>
          <a:prstGeom prst="roundRect">
            <a:avLst/>
          </a:prstGeom>
          <a:solidFill>
            <a:schemeClr val="accent3">
              <a:lumMod val="20000"/>
              <a:lumOff val="80000"/>
            </a:schemeClr>
          </a:solidFill>
          <a:ln w="19050">
            <a:solidFill>
              <a:schemeClr val="tx1"/>
            </a:solidFill>
          </a:ln>
        </p:spPr>
        <p:txBody>
          <a:bodyPr wrap="square">
            <a:spAutoFit/>
          </a:bodyPr>
          <a:lstStyle/>
          <a:p>
            <a:r>
              <a:rPr lang="ja-JP" altLang="en-US" sz="900" dirty="0">
                <a:latin typeface="+mn-ea"/>
              </a:rPr>
              <a:t>処理</a:t>
            </a:r>
            <a:r>
              <a:rPr lang="ja-JP" altLang="en-US" sz="900" dirty="0" smtClean="0">
                <a:latin typeface="+mn-ea"/>
              </a:rPr>
              <a:t>手順</a:t>
            </a:r>
            <a:r>
              <a:rPr lang="ja-JP" altLang="en-US" sz="900" dirty="0">
                <a:latin typeface="+mn-ea"/>
              </a:rPr>
              <a:t>⑩</a:t>
            </a:r>
            <a:r>
              <a:rPr lang="zh-TW" altLang="en-US" sz="900" dirty="0" smtClean="0">
                <a:latin typeface="+mn-ea"/>
              </a:rPr>
              <a:t> </a:t>
            </a:r>
            <a:r>
              <a:rPr lang="zh-TW" altLang="en-US" sz="900" dirty="0">
                <a:latin typeface="+mn-ea"/>
              </a:rPr>
              <a:t>（請求支払）</a:t>
            </a:r>
            <a:endParaRPr lang="en-US" altLang="ja-JP" sz="900" dirty="0" smtClean="0">
              <a:latin typeface="+mn-ea"/>
            </a:endParaRPr>
          </a:p>
          <a:p>
            <a:r>
              <a:rPr lang="en-US" altLang="ja-JP" sz="900" dirty="0" smtClean="0">
                <a:latin typeface="+mn-ea"/>
              </a:rPr>
              <a:t>【 </a:t>
            </a:r>
            <a:r>
              <a:rPr lang="ja-JP" altLang="en-US" sz="900" dirty="0" smtClean="0">
                <a:latin typeface="+mn-ea"/>
              </a:rPr>
              <a:t>１０．</a:t>
            </a:r>
            <a:r>
              <a:rPr lang="ja-JP" altLang="en-US" sz="900" dirty="0">
                <a:latin typeface="+mn-ea"/>
              </a:rPr>
              <a:t>レセプト確定（委託自県分） </a:t>
            </a:r>
            <a:r>
              <a:rPr lang="en-US" altLang="ja-JP" sz="900" dirty="0">
                <a:latin typeface="+mn-ea"/>
              </a:rPr>
              <a:t>】</a:t>
            </a:r>
          </a:p>
        </p:txBody>
      </p:sp>
      <p:sp>
        <p:nvSpPr>
          <p:cNvPr id="35" name="角丸四角形 34"/>
          <p:cNvSpPr/>
          <p:nvPr/>
        </p:nvSpPr>
        <p:spPr>
          <a:xfrm>
            <a:off x="467544" y="6007551"/>
            <a:ext cx="2376264" cy="408623"/>
          </a:xfrm>
          <a:prstGeom prst="roundRect">
            <a:avLst/>
          </a:prstGeom>
          <a:solidFill>
            <a:schemeClr val="accent6">
              <a:lumMod val="20000"/>
              <a:lumOff val="80000"/>
            </a:schemeClr>
          </a:solidFill>
          <a:ln w="19050">
            <a:solidFill>
              <a:schemeClr val="tx1"/>
            </a:solidFill>
          </a:ln>
        </p:spPr>
        <p:txBody>
          <a:bodyPr wrap="square">
            <a:spAutoFit/>
          </a:bodyPr>
          <a:lstStyle/>
          <a:p>
            <a:r>
              <a:rPr lang="ja-JP" altLang="en-US" sz="900" dirty="0">
                <a:latin typeface="+mn-ea"/>
              </a:rPr>
              <a:t>処理</a:t>
            </a:r>
            <a:r>
              <a:rPr lang="ja-JP" altLang="en-US" sz="900" dirty="0" smtClean="0">
                <a:latin typeface="+mn-ea"/>
              </a:rPr>
              <a:t>手順</a:t>
            </a:r>
            <a:r>
              <a:rPr lang="ja-JP" altLang="en-US" sz="900" dirty="0">
                <a:latin typeface="+mn-ea"/>
              </a:rPr>
              <a:t>⑬</a:t>
            </a:r>
            <a:r>
              <a:rPr lang="ja-JP" altLang="en-US" sz="900" b="1" dirty="0" smtClean="0">
                <a:latin typeface="+mn-ea"/>
              </a:rPr>
              <a:t> </a:t>
            </a:r>
            <a:r>
              <a:rPr lang="ja-JP" altLang="en-US" sz="900" dirty="0">
                <a:latin typeface="+mn-ea"/>
              </a:rPr>
              <a:t>（レセ電）</a:t>
            </a:r>
            <a:endParaRPr lang="en-US" altLang="ja-JP" sz="900" dirty="0" smtClean="0">
              <a:latin typeface="+mn-ea"/>
            </a:endParaRPr>
          </a:p>
          <a:p>
            <a:r>
              <a:rPr lang="en-US" altLang="ja-JP" sz="900" dirty="0" smtClean="0">
                <a:latin typeface="+mn-ea"/>
              </a:rPr>
              <a:t>【 </a:t>
            </a:r>
            <a:r>
              <a:rPr lang="ja-JP" altLang="en-US" sz="900" dirty="0" smtClean="0">
                <a:latin typeface="+mn-ea"/>
              </a:rPr>
              <a:t>１３．</a:t>
            </a:r>
            <a:r>
              <a:rPr lang="ja-JP" altLang="en-US" sz="900" dirty="0">
                <a:latin typeface="+mn-ea"/>
              </a:rPr>
              <a:t>結果返却 </a:t>
            </a:r>
            <a:r>
              <a:rPr lang="en-US" altLang="ja-JP" sz="900" dirty="0">
                <a:latin typeface="+mn-ea"/>
              </a:rPr>
              <a:t>】</a:t>
            </a:r>
          </a:p>
        </p:txBody>
      </p:sp>
      <p:sp>
        <p:nvSpPr>
          <p:cNvPr id="37" name="角丸四角形 36"/>
          <p:cNvSpPr/>
          <p:nvPr/>
        </p:nvSpPr>
        <p:spPr>
          <a:xfrm>
            <a:off x="3347544" y="3319143"/>
            <a:ext cx="2457063" cy="408623"/>
          </a:xfrm>
          <a:prstGeom prst="roundRect">
            <a:avLst/>
          </a:prstGeom>
          <a:solidFill>
            <a:schemeClr val="accent3">
              <a:lumMod val="20000"/>
              <a:lumOff val="80000"/>
            </a:schemeClr>
          </a:solidFill>
          <a:ln w="19050">
            <a:solidFill>
              <a:schemeClr val="tx1"/>
            </a:solidFill>
          </a:ln>
        </p:spPr>
        <p:txBody>
          <a:bodyPr wrap="square">
            <a:spAutoFit/>
          </a:bodyPr>
          <a:lstStyle/>
          <a:p>
            <a:r>
              <a:rPr lang="ja-JP" altLang="en-US" sz="900" dirty="0">
                <a:latin typeface="+mn-ea"/>
              </a:rPr>
              <a:t>処理</a:t>
            </a:r>
            <a:r>
              <a:rPr lang="ja-JP" altLang="en-US" sz="900" dirty="0" smtClean="0">
                <a:latin typeface="+mn-ea"/>
              </a:rPr>
              <a:t>手順</a:t>
            </a:r>
            <a:r>
              <a:rPr lang="ja-JP" altLang="en-US" sz="900" dirty="0">
                <a:latin typeface="+mn-ea"/>
              </a:rPr>
              <a:t>⑧</a:t>
            </a:r>
            <a:r>
              <a:rPr lang="zh-TW" altLang="en-US" sz="900" dirty="0" smtClean="0">
                <a:latin typeface="+mn-ea"/>
              </a:rPr>
              <a:t>（</a:t>
            </a:r>
            <a:r>
              <a:rPr lang="zh-TW" altLang="en-US" sz="900" dirty="0">
                <a:latin typeface="+mn-ea"/>
              </a:rPr>
              <a:t>請求支払</a:t>
            </a:r>
            <a:r>
              <a:rPr lang="zh-TW" altLang="en-US" sz="900" dirty="0" smtClean="0">
                <a:latin typeface="+mn-ea"/>
              </a:rPr>
              <a:t>）</a:t>
            </a:r>
            <a:endParaRPr lang="en-US" altLang="ja-JP" sz="900" dirty="0" smtClean="0">
              <a:latin typeface="+mn-ea"/>
            </a:endParaRPr>
          </a:p>
          <a:p>
            <a:r>
              <a:rPr lang="en-US" altLang="ja-JP" sz="900" dirty="0" smtClean="0">
                <a:latin typeface="+mn-ea"/>
              </a:rPr>
              <a:t>【 </a:t>
            </a:r>
            <a:r>
              <a:rPr lang="ja-JP" altLang="en-US" sz="900" dirty="0" smtClean="0">
                <a:latin typeface="+mn-ea"/>
              </a:rPr>
              <a:t>８</a:t>
            </a:r>
            <a:r>
              <a:rPr lang="ja-JP" altLang="en-US" sz="900" dirty="0">
                <a:latin typeface="+mn-ea"/>
              </a:rPr>
              <a:t>．レセプト登録・修正・削除画面</a:t>
            </a:r>
            <a:r>
              <a:rPr lang="en-US" altLang="ja-JP" sz="900" dirty="0">
                <a:latin typeface="+mn-ea"/>
              </a:rPr>
              <a:t>】</a:t>
            </a:r>
          </a:p>
        </p:txBody>
      </p:sp>
      <p:sp>
        <p:nvSpPr>
          <p:cNvPr id="39" name="角丸四角形 38"/>
          <p:cNvSpPr/>
          <p:nvPr/>
        </p:nvSpPr>
        <p:spPr>
          <a:xfrm>
            <a:off x="467544" y="5435699"/>
            <a:ext cx="2376264" cy="408623"/>
          </a:xfrm>
          <a:prstGeom prst="roundRect">
            <a:avLst/>
          </a:prstGeom>
          <a:solidFill>
            <a:schemeClr val="accent6">
              <a:lumMod val="20000"/>
              <a:lumOff val="80000"/>
            </a:schemeClr>
          </a:solidFill>
          <a:ln w="19050">
            <a:solidFill>
              <a:schemeClr val="tx1"/>
            </a:solidFill>
          </a:ln>
        </p:spPr>
        <p:txBody>
          <a:bodyPr wrap="square">
            <a:spAutoFit/>
          </a:bodyPr>
          <a:lstStyle/>
          <a:p>
            <a:r>
              <a:rPr lang="ja-JP" altLang="en-US" sz="900" dirty="0">
                <a:latin typeface="+mn-ea"/>
              </a:rPr>
              <a:t>処理</a:t>
            </a:r>
            <a:r>
              <a:rPr lang="ja-JP" altLang="en-US" sz="900" dirty="0" smtClean="0">
                <a:latin typeface="+mn-ea"/>
              </a:rPr>
              <a:t>手順</a:t>
            </a:r>
            <a:r>
              <a:rPr lang="ja-JP" altLang="en-US" sz="900" dirty="0">
                <a:latin typeface="+mn-ea"/>
              </a:rPr>
              <a:t>⑫</a:t>
            </a:r>
            <a:r>
              <a:rPr lang="ja-JP" altLang="en-US" sz="900" b="1" dirty="0" smtClean="0">
                <a:latin typeface="+mn-ea"/>
              </a:rPr>
              <a:t> </a:t>
            </a:r>
            <a:r>
              <a:rPr lang="ja-JP" altLang="en-US" sz="900" dirty="0">
                <a:latin typeface="+mn-ea"/>
              </a:rPr>
              <a:t>（レセ電）</a:t>
            </a:r>
            <a:endParaRPr lang="en-US" altLang="ja-JP" sz="900" dirty="0" smtClean="0">
              <a:latin typeface="+mn-ea"/>
            </a:endParaRPr>
          </a:p>
          <a:p>
            <a:r>
              <a:rPr lang="en-US" altLang="ja-JP" sz="900" dirty="0" smtClean="0">
                <a:latin typeface="+mn-ea"/>
              </a:rPr>
              <a:t>【 </a:t>
            </a:r>
            <a:r>
              <a:rPr lang="ja-JP" altLang="en-US" sz="900" dirty="0" smtClean="0">
                <a:latin typeface="+mn-ea"/>
              </a:rPr>
              <a:t>１２．</a:t>
            </a:r>
            <a:r>
              <a:rPr lang="ja-JP" altLang="en-US" sz="900" dirty="0">
                <a:latin typeface="+mn-ea"/>
              </a:rPr>
              <a:t>過誤再審査委託分結果受信 </a:t>
            </a:r>
            <a:r>
              <a:rPr lang="en-US" altLang="ja-JP" sz="900" dirty="0">
                <a:latin typeface="+mn-ea"/>
              </a:rPr>
              <a:t>】</a:t>
            </a:r>
          </a:p>
        </p:txBody>
      </p:sp>
      <p:sp>
        <p:nvSpPr>
          <p:cNvPr id="40" name="角丸四角形 39"/>
          <p:cNvSpPr/>
          <p:nvPr/>
        </p:nvSpPr>
        <p:spPr>
          <a:xfrm>
            <a:off x="3347545" y="4586731"/>
            <a:ext cx="2457064" cy="408623"/>
          </a:xfrm>
          <a:prstGeom prst="roundRect">
            <a:avLst/>
          </a:prstGeom>
          <a:solidFill>
            <a:schemeClr val="accent3">
              <a:lumMod val="20000"/>
              <a:lumOff val="80000"/>
            </a:schemeClr>
          </a:solidFill>
          <a:ln w="19050">
            <a:solidFill>
              <a:schemeClr val="tx1"/>
            </a:solidFill>
          </a:ln>
        </p:spPr>
        <p:txBody>
          <a:bodyPr wrap="square">
            <a:spAutoFit/>
          </a:bodyPr>
          <a:lstStyle/>
          <a:p>
            <a:r>
              <a:rPr lang="ja-JP" altLang="en-US" sz="900" dirty="0">
                <a:latin typeface="+mn-ea"/>
              </a:rPr>
              <a:t>処理</a:t>
            </a:r>
            <a:r>
              <a:rPr lang="ja-JP" altLang="en-US" sz="900" dirty="0" smtClean="0">
                <a:latin typeface="+mn-ea"/>
              </a:rPr>
              <a:t>手順</a:t>
            </a:r>
            <a:r>
              <a:rPr lang="ja-JP" altLang="en-US" sz="900" dirty="0">
                <a:latin typeface="+mn-ea"/>
              </a:rPr>
              <a:t>⑤</a:t>
            </a:r>
            <a:r>
              <a:rPr lang="zh-TW" altLang="en-US" sz="900" dirty="0" smtClean="0">
                <a:latin typeface="+mn-ea"/>
              </a:rPr>
              <a:t> </a:t>
            </a:r>
            <a:r>
              <a:rPr lang="zh-TW" altLang="en-US" sz="900" dirty="0">
                <a:latin typeface="+mn-ea"/>
              </a:rPr>
              <a:t>（請求支払）</a:t>
            </a:r>
            <a:endParaRPr lang="en-US" altLang="ja-JP" sz="900" dirty="0" smtClean="0">
              <a:latin typeface="+mn-ea"/>
            </a:endParaRPr>
          </a:p>
          <a:p>
            <a:r>
              <a:rPr lang="en-US" altLang="ja-JP" sz="900" dirty="0" smtClean="0">
                <a:latin typeface="+mn-ea"/>
              </a:rPr>
              <a:t>【 </a:t>
            </a:r>
            <a:r>
              <a:rPr lang="ja-JP" altLang="en-US" sz="900" dirty="0">
                <a:latin typeface="+mn-ea"/>
              </a:rPr>
              <a:t>５</a:t>
            </a:r>
            <a:r>
              <a:rPr lang="ja-JP" altLang="en-US" sz="900" dirty="0" smtClean="0">
                <a:latin typeface="+mn-ea"/>
              </a:rPr>
              <a:t>．</a:t>
            </a:r>
            <a:r>
              <a:rPr lang="ja-JP" altLang="en-US" sz="900" dirty="0">
                <a:latin typeface="+mn-ea"/>
              </a:rPr>
              <a:t>レセプト確定（受託分） </a:t>
            </a:r>
            <a:r>
              <a:rPr lang="en-US" altLang="ja-JP" sz="900" dirty="0">
                <a:latin typeface="+mn-ea"/>
              </a:rPr>
              <a:t>】</a:t>
            </a:r>
          </a:p>
        </p:txBody>
      </p:sp>
      <p:cxnSp>
        <p:nvCxnSpPr>
          <p:cNvPr id="41" name="直線矢印コネクタ 40"/>
          <p:cNvCxnSpPr>
            <a:stCxn id="32" idx="2"/>
            <a:endCxn id="37" idx="0"/>
          </p:cNvCxnSpPr>
          <p:nvPr/>
        </p:nvCxnSpPr>
        <p:spPr>
          <a:xfrm>
            <a:off x="4576076" y="3093972"/>
            <a:ext cx="0" cy="225171"/>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a:stCxn id="31" idx="2"/>
            <a:endCxn id="32" idx="0"/>
          </p:cNvCxnSpPr>
          <p:nvPr/>
        </p:nvCxnSpPr>
        <p:spPr>
          <a:xfrm>
            <a:off x="4576076" y="2460178"/>
            <a:ext cx="0" cy="225171"/>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43" name="角丸四角形 42"/>
          <p:cNvSpPr/>
          <p:nvPr/>
        </p:nvSpPr>
        <p:spPr>
          <a:xfrm>
            <a:off x="467544" y="4030059"/>
            <a:ext cx="2376264" cy="408623"/>
          </a:xfrm>
          <a:prstGeom prst="roundRect">
            <a:avLst/>
          </a:prstGeom>
          <a:solidFill>
            <a:schemeClr val="accent3">
              <a:lumMod val="20000"/>
              <a:lumOff val="80000"/>
            </a:schemeClr>
          </a:solidFill>
          <a:ln w="19050">
            <a:solidFill>
              <a:schemeClr val="tx1"/>
            </a:solidFill>
          </a:ln>
        </p:spPr>
        <p:txBody>
          <a:bodyPr wrap="square">
            <a:spAutoFit/>
          </a:bodyPr>
          <a:lstStyle/>
          <a:p>
            <a:r>
              <a:rPr lang="ja-JP" altLang="en-US" sz="900" dirty="0">
                <a:latin typeface="+mn-ea"/>
              </a:rPr>
              <a:t>処理</a:t>
            </a:r>
            <a:r>
              <a:rPr lang="ja-JP" altLang="en-US" sz="900" dirty="0" smtClean="0">
                <a:latin typeface="+mn-ea"/>
              </a:rPr>
              <a:t>手順</a:t>
            </a:r>
            <a:r>
              <a:rPr lang="ja-JP" altLang="en-US" sz="900" dirty="0">
                <a:latin typeface="+mn-ea"/>
              </a:rPr>
              <a:t>⑧</a:t>
            </a:r>
            <a:r>
              <a:rPr lang="zh-TW" altLang="en-US" sz="900" dirty="0" smtClean="0">
                <a:latin typeface="+mn-ea"/>
              </a:rPr>
              <a:t> </a:t>
            </a:r>
            <a:r>
              <a:rPr lang="zh-TW" altLang="en-US" sz="900" dirty="0">
                <a:latin typeface="+mn-ea"/>
              </a:rPr>
              <a:t>（請求支払）</a:t>
            </a:r>
            <a:endParaRPr lang="en-US" altLang="ja-JP" sz="900" dirty="0" smtClean="0">
              <a:latin typeface="+mn-ea"/>
            </a:endParaRPr>
          </a:p>
          <a:p>
            <a:r>
              <a:rPr lang="en-US" altLang="ja-JP" sz="900" dirty="0" smtClean="0">
                <a:latin typeface="+mn-ea"/>
              </a:rPr>
              <a:t>【 </a:t>
            </a:r>
            <a:r>
              <a:rPr lang="ja-JP" altLang="en-US" sz="900" dirty="0" smtClean="0">
                <a:latin typeface="+mn-ea"/>
              </a:rPr>
              <a:t>８</a:t>
            </a:r>
            <a:r>
              <a:rPr lang="ja-JP" altLang="en-US" sz="900" dirty="0">
                <a:latin typeface="+mn-ea"/>
              </a:rPr>
              <a:t>．レセプト登録・修正・削除画面</a:t>
            </a:r>
            <a:r>
              <a:rPr lang="en-US" altLang="ja-JP" sz="900" dirty="0">
                <a:latin typeface="+mn-ea"/>
              </a:rPr>
              <a:t>】</a:t>
            </a:r>
          </a:p>
        </p:txBody>
      </p:sp>
      <p:sp>
        <p:nvSpPr>
          <p:cNvPr id="45" name="角丸四角形 44"/>
          <p:cNvSpPr/>
          <p:nvPr/>
        </p:nvSpPr>
        <p:spPr>
          <a:xfrm>
            <a:off x="467544" y="3300762"/>
            <a:ext cx="2376264" cy="561856"/>
          </a:xfrm>
          <a:prstGeom prst="roundRect">
            <a:avLst/>
          </a:prstGeom>
          <a:solidFill>
            <a:schemeClr val="accent6">
              <a:lumMod val="20000"/>
              <a:lumOff val="80000"/>
            </a:schemeClr>
          </a:solidFill>
          <a:ln w="19050">
            <a:solidFill>
              <a:schemeClr val="tx1"/>
            </a:solidFill>
          </a:ln>
        </p:spPr>
        <p:txBody>
          <a:bodyPr wrap="square">
            <a:spAutoFit/>
          </a:bodyPr>
          <a:lstStyle/>
          <a:p>
            <a:r>
              <a:rPr lang="ja-JP" altLang="en-US" sz="900" dirty="0">
                <a:latin typeface="+mn-ea"/>
              </a:rPr>
              <a:t>処理</a:t>
            </a:r>
            <a:r>
              <a:rPr lang="ja-JP" altLang="en-US" sz="900" dirty="0" smtClean="0">
                <a:latin typeface="+mn-ea"/>
              </a:rPr>
              <a:t>手順</a:t>
            </a:r>
            <a:r>
              <a:rPr lang="ja-JP" altLang="en-US" sz="900" dirty="0">
                <a:latin typeface="+mn-ea"/>
              </a:rPr>
              <a:t>⑦</a:t>
            </a:r>
            <a:r>
              <a:rPr lang="ja-JP" altLang="en-US" sz="900" b="1" dirty="0" smtClean="0">
                <a:latin typeface="+mn-ea"/>
              </a:rPr>
              <a:t> </a:t>
            </a:r>
            <a:r>
              <a:rPr lang="ja-JP" altLang="en-US" sz="900" dirty="0">
                <a:latin typeface="+mn-ea"/>
              </a:rPr>
              <a:t>（レセ電）</a:t>
            </a:r>
            <a:endParaRPr lang="en-US" altLang="ja-JP" sz="900" dirty="0" smtClean="0">
              <a:latin typeface="+mn-ea"/>
            </a:endParaRPr>
          </a:p>
          <a:p>
            <a:r>
              <a:rPr lang="en-US" altLang="ja-JP" sz="900" dirty="0" smtClean="0">
                <a:latin typeface="+mn-ea"/>
              </a:rPr>
              <a:t>【 </a:t>
            </a:r>
            <a:r>
              <a:rPr lang="ja-JP" altLang="en-US" sz="900" dirty="0">
                <a:latin typeface="+mn-ea"/>
              </a:rPr>
              <a:t>７</a:t>
            </a:r>
            <a:r>
              <a:rPr lang="ja-JP" altLang="en-US" sz="900" dirty="0" smtClean="0">
                <a:latin typeface="+mn-ea"/>
              </a:rPr>
              <a:t>．</a:t>
            </a:r>
            <a:r>
              <a:rPr lang="ja-JP" altLang="en-US" sz="900" dirty="0">
                <a:latin typeface="+mn-ea"/>
              </a:rPr>
              <a:t>他県データ</a:t>
            </a:r>
            <a:r>
              <a:rPr lang="ja-JP" altLang="en-US" sz="900" dirty="0" smtClean="0">
                <a:latin typeface="+mn-ea"/>
              </a:rPr>
              <a:t>交換</a:t>
            </a:r>
            <a:endParaRPr lang="en-US" altLang="ja-JP" sz="900" dirty="0" smtClean="0">
              <a:latin typeface="+mn-ea"/>
            </a:endParaRPr>
          </a:p>
          <a:p>
            <a:r>
              <a:rPr lang="ja-JP" altLang="en-US" sz="900" dirty="0" smtClean="0">
                <a:latin typeface="+mn-ea"/>
              </a:rPr>
              <a:t>（</a:t>
            </a:r>
            <a:r>
              <a:rPr lang="ja-JP" altLang="en-US" sz="900" dirty="0">
                <a:latin typeface="+mn-ea"/>
              </a:rPr>
              <a:t>一次審査委託分受信） </a:t>
            </a:r>
            <a:r>
              <a:rPr lang="en-US" altLang="ja-JP" sz="900" dirty="0">
                <a:latin typeface="+mn-ea"/>
              </a:rPr>
              <a:t>】</a:t>
            </a:r>
          </a:p>
        </p:txBody>
      </p:sp>
      <p:cxnSp>
        <p:nvCxnSpPr>
          <p:cNvPr id="47" name="直線矢印コネクタ 46"/>
          <p:cNvCxnSpPr>
            <a:stCxn id="45" idx="2"/>
            <a:endCxn id="43" idx="0"/>
          </p:cNvCxnSpPr>
          <p:nvPr/>
        </p:nvCxnSpPr>
        <p:spPr>
          <a:xfrm>
            <a:off x="1655676" y="3862618"/>
            <a:ext cx="0" cy="167441"/>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a:stCxn id="43" idx="2"/>
            <a:endCxn id="34" idx="0"/>
          </p:cNvCxnSpPr>
          <p:nvPr/>
        </p:nvCxnSpPr>
        <p:spPr>
          <a:xfrm>
            <a:off x="1655676" y="4438682"/>
            <a:ext cx="0" cy="167441"/>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4" name="カギ線コネクタ 53"/>
          <p:cNvCxnSpPr>
            <a:stCxn id="30" idx="3"/>
            <a:endCxn id="31" idx="1"/>
          </p:cNvCxnSpPr>
          <p:nvPr/>
        </p:nvCxnSpPr>
        <p:spPr>
          <a:xfrm flipV="1">
            <a:off x="2843808" y="2255867"/>
            <a:ext cx="503736" cy="585357"/>
          </a:xfrm>
          <a:prstGeom prst="bentConnector3">
            <a:avLst>
              <a:gd name="adj1" fmla="val 7353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カギ線コネクタ 54"/>
          <p:cNvCxnSpPr>
            <a:stCxn id="61" idx="1"/>
            <a:endCxn id="45" idx="3"/>
          </p:cNvCxnSpPr>
          <p:nvPr/>
        </p:nvCxnSpPr>
        <p:spPr>
          <a:xfrm rot="10800000">
            <a:off x="2843808" y="3581691"/>
            <a:ext cx="503736" cy="1919763"/>
          </a:xfrm>
          <a:prstGeom prst="bentConnector3">
            <a:avLst>
              <a:gd name="adj1" fmla="val 61765"/>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a:stCxn id="59" idx="2"/>
            <a:endCxn id="40" idx="0"/>
          </p:cNvCxnSpPr>
          <p:nvPr/>
        </p:nvCxnSpPr>
        <p:spPr>
          <a:xfrm>
            <a:off x="4576076" y="4361560"/>
            <a:ext cx="1" cy="225171"/>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a:stCxn id="40" idx="2"/>
            <a:endCxn id="61" idx="0"/>
          </p:cNvCxnSpPr>
          <p:nvPr/>
        </p:nvCxnSpPr>
        <p:spPr>
          <a:xfrm flipH="1">
            <a:off x="4576076" y="4995354"/>
            <a:ext cx="1" cy="225171"/>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a:stCxn id="61" idx="2"/>
            <a:endCxn id="62" idx="0"/>
          </p:cNvCxnSpPr>
          <p:nvPr/>
        </p:nvCxnSpPr>
        <p:spPr>
          <a:xfrm>
            <a:off x="4576076" y="5782381"/>
            <a:ext cx="0" cy="225170"/>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59" name="角丸四角形 58"/>
          <p:cNvSpPr/>
          <p:nvPr/>
        </p:nvSpPr>
        <p:spPr>
          <a:xfrm>
            <a:off x="3347544" y="3952937"/>
            <a:ext cx="2457063" cy="408623"/>
          </a:xfrm>
          <a:prstGeom prst="roundRect">
            <a:avLst/>
          </a:prstGeom>
          <a:solidFill>
            <a:schemeClr val="accent3">
              <a:lumMod val="20000"/>
              <a:lumOff val="80000"/>
            </a:schemeClr>
          </a:solidFill>
          <a:ln w="19050">
            <a:solidFill>
              <a:schemeClr val="tx1"/>
            </a:solidFill>
          </a:ln>
        </p:spPr>
        <p:txBody>
          <a:bodyPr wrap="square">
            <a:spAutoFit/>
          </a:bodyPr>
          <a:lstStyle/>
          <a:p>
            <a:r>
              <a:rPr lang="ja-JP" altLang="en-US" sz="900" dirty="0">
                <a:latin typeface="+mn-ea"/>
              </a:rPr>
              <a:t>処理</a:t>
            </a:r>
            <a:r>
              <a:rPr lang="ja-JP" altLang="en-US" sz="900" dirty="0" smtClean="0">
                <a:latin typeface="+mn-ea"/>
              </a:rPr>
              <a:t>手順</a:t>
            </a:r>
            <a:r>
              <a:rPr lang="ja-JP" altLang="en-US" sz="900" dirty="0">
                <a:latin typeface="+mn-ea"/>
              </a:rPr>
              <a:t>⑨</a:t>
            </a:r>
            <a:r>
              <a:rPr lang="zh-TW" altLang="en-US" sz="900" dirty="0" smtClean="0">
                <a:latin typeface="+mn-ea"/>
              </a:rPr>
              <a:t> </a:t>
            </a:r>
            <a:r>
              <a:rPr lang="zh-TW" altLang="en-US" sz="900" dirty="0">
                <a:latin typeface="+mn-ea"/>
              </a:rPr>
              <a:t>（請求支払）</a:t>
            </a:r>
            <a:endParaRPr lang="en-US" altLang="ja-JP" sz="900" dirty="0" smtClean="0">
              <a:latin typeface="+mn-ea"/>
            </a:endParaRPr>
          </a:p>
          <a:p>
            <a:r>
              <a:rPr lang="en-US" altLang="ja-JP" sz="900" dirty="0">
                <a:latin typeface="+mn-ea"/>
              </a:rPr>
              <a:t>【 </a:t>
            </a:r>
            <a:r>
              <a:rPr lang="ja-JP" altLang="en-US" sz="900" dirty="0">
                <a:latin typeface="+mn-ea"/>
              </a:rPr>
              <a:t>９．過誤登録・修正・削除画面</a:t>
            </a:r>
            <a:r>
              <a:rPr lang="en-US" altLang="ja-JP" sz="900" dirty="0">
                <a:latin typeface="+mn-ea"/>
              </a:rPr>
              <a:t>】</a:t>
            </a:r>
          </a:p>
        </p:txBody>
      </p:sp>
      <p:cxnSp>
        <p:nvCxnSpPr>
          <p:cNvPr id="60" name="直線矢印コネクタ 59"/>
          <p:cNvCxnSpPr>
            <a:stCxn id="37" idx="2"/>
            <a:endCxn id="59" idx="0"/>
          </p:cNvCxnSpPr>
          <p:nvPr/>
        </p:nvCxnSpPr>
        <p:spPr>
          <a:xfrm>
            <a:off x="4576076" y="3727766"/>
            <a:ext cx="0" cy="225171"/>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1" name="角丸四角形 60"/>
          <p:cNvSpPr/>
          <p:nvPr/>
        </p:nvSpPr>
        <p:spPr>
          <a:xfrm>
            <a:off x="3347544" y="5220525"/>
            <a:ext cx="2457063" cy="561856"/>
          </a:xfrm>
          <a:prstGeom prst="roundRect">
            <a:avLst/>
          </a:prstGeom>
          <a:solidFill>
            <a:schemeClr val="accent6">
              <a:lumMod val="20000"/>
              <a:lumOff val="80000"/>
            </a:schemeClr>
          </a:solidFill>
          <a:ln w="19050">
            <a:solidFill>
              <a:schemeClr val="tx1"/>
            </a:solidFill>
          </a:ln>
        </p:spPr>
        <p:txBody>
          <a:bodyPr wrap="square">
            <a:spAutoFit/>
          </a:bodyPr>
          <a:lstStyle/>
          <a:p>
            <a:r>
              <a:rPr lang="ja-JP" altLang="en-US" sz="900" dirty="0">
                <a:latin typeface="+mn-ea"/>
              </a:rPr>
              <a:t>処理</a:t>
            </a:r>
            <a:r>
              <a:rPr lang="ja-JP" altLang="en-US" sz="900" dirty="0" smtClean="0">
                <a:latin typeface="+mn-ea"/>
              </a:rPr>
              <a:t>手順</a:t>
            </a:r>
            <a:r>
              <a:rPr lang="ja-JP" altLang="en-US" sz="900" dirty="0">
                <a:latin typeface="+mn-ea"/>
              </a:rPr>
              <a:t>⑥</a:t>
            </a:r>
            <a:r>
              <a:rPr lang="ja-JP" altLang="en-US" sz="900" b="1" dirty="0" smtClean="0">
                <a:latin typeface="+mn-ea"/>
              </a:rPr>
              <a:t> </a:t>
            </a:r>
            <a:r>
              <a:rPr lang="ja-JP" altLang="en-US" sz="900" dirty="0">
                <a:latin typeface="+mn-ea"/>
              </a:rPr>
              <a:t>（レセ電）</a:t>
            </a:r>
            <a:endParaRPr lang="en-US" altLang="ja-JP" sz="900" dirty="0" smtClean="0">
              <a:latin typeface="+mn-ea"/>
            </a:endParaRPr>
          </a:p>
          <a:p>
            <a:r>
              <a:rPr lang="ja-JP" altLang="en-US" sz="900" dirty="0" smtClean="0">
                <a:latin typeface="+mn-ea"/>
              </a:rPr>
              <a:t> </a:t>
            </a:r>
            <a:r>
              <a:rPr lang="en-US" altLang="ja-JP" sz="900" dirty="0" smtClean="0">
                <a:latin typeface="+mn-ea"/>
              </a:rPr>
              <a:t>【</a:t>
            </a:r>
            <a:r>
              <a:rPr lang="ja-JP" altLang="en-US" sz="900" dirty="0">
                <a:latin typeface="+mn-ea"/>
              </a:rPr>
              <a:t>６</a:t>
            </a:r>
            <a:r>
              <a:rPr lang="ja-JP" altLang="en-US" sz="900" dirty="0" smtClean="0">
                <a:latin typeface="+mn-ea"/>
              </a:rPr>
              <a:t>．</a:t>
            </a:r>
            <a:r>
              <a:rPr lang="ja-JP" altLang="en-US" sz="900" dirty="0">
                <a:latin typeface="+mn-ea"/>
              </a:rPr>
              <a:t>他県データ</a:t>
            </a:r>
            <a:r>
              <a:rPr lang="ja-JP" altLang="en-US" sz="900" dirty="0" smtClean="0">
                <a:latin typeface="+mn-ea"/>
              </a:rPr>
              <a:t>交換</a:t>
            </a:r>
            <a:endParaRPr lang="en-US" altLang="ja-JP" sz="900" dirty="0" smtClean="0">
              <a:latin typeface="+mn-ea"/>
            </a:endParaRPr>
          </a:p>
          <a:p>
            <a:r>
              <a:rPr lang="ja-JP" altLang="en-US" sz="900" dirty="0" smtClean="0">
                <a:latin typeface="+mn-ea"/>
              </a:rPr>
              <a:t>（</a:t>
            </a:r>
            <a:r>
              <a:rPr lang="ja-JP" altLang="en-US" sz="900" dirty="0">
                <a:latin typeface="+mn-ea"/>
              </a:rPr>
              <a:t>一次審査受託分送信</a:t>
            </a:r>
            <a:r>
              <a:rPr lang="ja-JP" altLang="en-US" sz="900" dirty="0" smtClean="0">
                <a:latin typeface="+mn-ea"/>
              </a:rPr>
              <a:t>）</a:t>
            </a:r>
            <a:r>
              <a:rPr lang="ja-JP" altLang="en-US" sz="900" dirty="0">
                <a:latin typeface="+mn-ea"/>
              </a:rPr>
              <a:t> </a:t>
            </a:r>
            <a:r>
              <a:rPr lang="en-US" altLang="ja-JP" sz="900" dirty="0" smtClean="0">
                <a:latin typeface="+mn-ea"/>
              </a:rPr>
              <a:t>】</a:t>
            </a:r>
            <a:endParaRPr lang="en-US" altLang="ja-JP" sz="900" dirty="0">
              <a:latin typeface="+mn-ea"/>
            </a:endParaRPr>
          </a:p>
        </p:txBody>
      </p:sp>
      <p:sp>
        <p:nvSpPr>
          <p:cNvPr id="62" name="角丸四角形 61"/>
          <p:cNvSpPr/>
          <p:nvPr/>
        </p:nvSpPr>
        <p:spPr>
          <a:xfrm>
            <a:off x="3347544" y="6007551"/>
            <a:ext cx="2457063" cy="408623"/>
          </a:xfrm>
          <a:prstGeom prst="roundRect">
            <a:avLst/>
          </a:prstGeom>
          <a:solidFill>
            <a:schemeClr val="accent6">
              <a:lumMod val="20000"/>
              <a:lumOff val="80000"/>
            </a:schemeClr>
          </a:solidFill>
          <a:ln w="19050">
            <a:solidFill>
              <a:schemeClr val="tx1"/>
            </a:solidFill>
          </a:ln>
        </p:spPr>
        <p:txBody>
          <a:bodyPr wrap="square">
            <a:spAutoFit/>
          </a:bodyPr>
          <a:lstStyle/>
          <a:p>
            <a:r>
              <a:rPr lang="ja-JP" altLang="en-US" sz="900" dirty="0">
                <a:latin typeface="+mn-ea"/>
              </a:rPr>
              <a:t>処理</a:t>
            </a:r>
            <a:r>
              <a:rPr lang="ja-JP" altLang="en-US" sz="900" dirty="0" smtClean="0">
                <a:latin typeface="+mn-ea"/>
              </a:rPr>
              <a:t>手順</a:t>
            </a:r>
            <a:r>
              <a:rPr lang="ja-JP" altLang="en-US" sz="900" dirty="0">
                <a:latin typeface="+mn-ea"/>
              </a:rPr>
              <a:t>⑪</a:t>
            </a:r>
            <a:r>
              <a:rPr lang="ja-JP" altLang="en-US" sz="900" b="1" dirty="0" smtClean="0">
                <a:latin typeface="+mn-ea"/>
              </a:rPr>
              <a:t> </a:t>
            </a:r>
            <a:r>
              <a:rPr lang="ja-JP" altLang="en-US" sz="900" dirty="0">
                <a:latin typeface="+mn-ea"/>
              </a:rPr>
              <a:t>（レセ電）</a:t>
            </a:r>
            <a:endParaRPr lang="en-US" altLang="ja-JP" sz="900" dirty="0" smtClean="0">
              <a:latin typeface="+mn-ea"/>
            </a:endParaRPr>
          </a:p>
          <a:p>
            <a:r>
              <a:rPr lang="en-US" altLang="ja-JP" sz="900" dirty="0" smtClean="0">
                <a:latin typeface="+mn-ea"/>
              </a:rPr>
              <a:t>【 </a:t>
            </a:r>
            <a:r>
              <a:rPr lang="ja-JP" altLang="en-US" sz="900" dirty="0" smtClean="0">
                <a:latin typeface="+mn-ea"/>
              </a:rPr>
              <a:t>１１．</a:t>
            </a:r>
            <a:r>
              <a:rPr lang="ja-JP" altLang="en-US" sz="900" dirty="0">
                <a:latin typeface="+mn-ea"/>
              </a:rPr>
              <a:t>過誤再審査受託分結果送信 </a:t>
            </a:r>
            <a:r>
              <a:rPr lang="en-US" altLang="ja-JP" sz="900" dirty="0">
                <a:latin typeface="+mn-ea"/>
              </a:rPr>
              <a:t>】</a:t>
            </a:r>
          </a:p>
        </p:txBody>
      </p:sp>
      <p:cxnSp>
        <p:nvCxnSpPr>
          <p:cNvPr id="63" name="カギ線コネクタ 62"/>
          <p:cNvCxnSpPr>
            <a:stCxn id="62" idx="1"/>
            <a:endCxn id="39" idx="3"/>
          </p:cNvCxnSpPr>
          <p:nvPr/>
        </p:nvCxnSpPr>
        <p:spPr>
          <a:xfrm rot="10800000">
            <a:off x="2843808" y="5640011"/>
            <a:ext cx="503736" cy="571852"/>
          </a:xfrm>
          <a:prstGeom prst="bentConnector3">
            <a:avLst>
              <a:gd name="adj1" fmla="val 61765"/>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9067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09204D71-56B5-4F68-92E6-59BDCBD5DDB0}" type="slidenum">
              <a:rPr kumimoji="1" lang="ja-JP" altLang="en-US" smtClean="0"/>
              <a:pPr/>
              <a:t>14</a:t>
            </a:fld>
            <a:endParaRPr kumimoji="1" lang="ja-JP" altLang="en-US"/>
          </a:p>
        </p:txBody>
      </p:sp>
      <p:sp>
        <p:nvSpPr>
          <p:cNvPr id="52" name="対角する 2 つの角を丸めた四角形 51"/>
          <p:cNvSpPr/>
          <p:nvPr/>
        </p:nvSpPr>
        <p:spPr>
          <a:xfrm>
            <a:off x="3140526" y="1628800"/>
            <a:ext cx="603170" cy="340519"/>
          </a:xfrm>
          <a:prstGeom prst="round2DiagRect">
            <a:avLst/>
          </a:prstGeom>
          <a:solidFill>
            <a:schemeClr val="accent5">
              <a:lumMod val="20000"/>
              <a:lumOff val="80000"/>
            </a:schemeClr>
          </a:solidFill>
          <a:ln w="12700">
            <a:solidFill>
              <a:schemeClr val="tx1"/>
            </a:solidFill>
          </a:ln>
        </p:spPr>
        <p:txBody>
          <a:bodyPr wrap="square">
            <a:spAutoFit/>
          </a:bodyPr>
          <a:lstStyle/>
          <a:p>
            <a:pPr algn="ctr"/>
            <a:r>
              <a:rPr lang="ja-JP" altLang="en-US" sz="1400" b="1" dirty="0"/>
              <a:t>Ｂ</a:t>
            </a:r>
            <a:r>
              <a:rPr lang="ja-JP" altLang="en-US" sz="1400" b="1" dirty="0" smtClean="0"/>
              <a:t>県</a:t>
            </a:r>
            <a:endParaRPr lang="ja-JP" altLang="en-US" sz="1400" b="1" dirty="0"/>
          </a:p>
        </p:txBody>
      </p:sp>
      <p:grpSp>
        <p:nvGrpSpPr>
          <p:cNvPr id="4" name="グループ化 3"/>
          <p:cNvGrpSpPr/>
          <p:nvPr/>
        </p:nvGrpSpPr>
        <p:grpSpPr>
          <a:xfrm>
            <a:off x="251520" y="1619508"/>
            <a:ext cx="8640001" cy="4905836"/>
            <a:chOff x="251520" y="1619508"/>
            <a:chExt cx="8640001" cy="4905836"/>
          </a:xfrm>
        </p:grpSpPr>
        <p:sp>
          <p:nvSpPr>
            <p:cNvPr id="69" name="正方形/長方形 68"/>
            <p:cNvSpPr/>
            <p:nvPr/>
          </p:nvSpPr>
          <p:spPr>
            <a:xfrm>
              <a:off x="251521" y="1619508"/>
              <a:ext cx="2880000" cy="49058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p:cNvSpPr/>
            <p:nvPr/>
          </p:nvSpPr>
          <p:spPr>
            <a:xfrm>
              <a:off x="3131521" y="1619508"/>
              <a:ext cx="2880000" cy="49058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p:cNvSpPr/>
            <p:nvPr/>
          </p:nvSpPr>
          <p:spPr>
            <a:xfrm>
              <a:off x="6011521" y="1619508"/>
              <a:ext cx="2880000" cy="49058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対角する 2 つの角を丸めた四角形 50"/>
            <p:cNvSpPr/>
            <p:nvPr/>
          </p:nvSpPr>
          <p:spPr>
            <a:xfrm>
              <a:off x="251520" y="1625212"/>
              <a:ext cx="576064" cy="340519"/>
            </a:xfrm>
            <a:prstGeom prst="round2DiagRect">
              <a:avLst/>
            </a:prstGeom>
            <a:solidFill>
              <a:schemeClr val="accent5">
                <a:lumMod val="20000"/>
                <a:lumOff val="80000"/>
              </a:schemeClr>
            </a:solidFill>
            <a:ln w="12700">
              <a:solidFill>
                <a:schemeClr val="tx1"/>
              </a:solidFill>
            </a:ln>
          </p:spPr>
          <p:txBody>
            <a:bodyPr wrap="square">
              <a:spAutoFit/>
            </a:bodyPr>
            <a:lstStyle/>
            <a:p>
              <a:pPr algn="ctr"/>
              <a:r>
                <a:rPr lang="ja-JP" altLang="en-US" sz="1400" b="1" dirty="0" smtClean="0"/>
                <a:t>Ａ県</a:t>
              </a:r>
              <a:endParaRPr lang="ja-JP" altLang="en-US" sz="1400" b="1" dirty="0"/>
            </a:p>
          </p:txBody>
        </p:sp>
        <p:sp>
          <p:nvSpPr>
            <p:cNvPr id="53" name="対角する 2 つの角を丸めた四角形 52"/>
            <p:cNvSpPr/>
            <p:nvPr/>
          </p:nvSpPr>
          <p:spPr>
            <a:xfrm>
              <a:off x="6011521" y="1628800"/>
              <a:ext cx="554144" cy="340519"/>
            </a:xfrm>
            <a:prstGeom prst="round2DiagRect">
              <a:avLst/>
            </a:prstGeom>
            <a:solidFill>
              <a:schemeClr val="accent5">
                <a:lumMod val="20000"/>
                <a:lumOff val="80000"/>
              </a:schemeClr>
            </a:solidFill>
            <a:ln w="12700">
              <a:solidFill>
                <a:schemeClr val="tx1"/>
              </a:solidFill>
            </a:ln>
          </p:spPr>
          <p:txBody>
            <a:bodyPr wrap="square" lIns="36000" rIns="36000">
              <a:spAutoFit/>
            </a:bodyPr>
            <a:lstStyle/>
            <a:p>
              <a:pPr algn="ctr"/>
              <a:r>
                <a:rPr lang="ja-JP" altLang="en-US" sz="1400" b="1" dirty="0" smtClean="0"/>
                <a:t>Ｃ県</a:t>
              </a:r>
              <a:endParaRPr lang="ja-JP" altLang="en-US" sz="1400" b="1" dirty="0"/>
            </a:p>
          </p:txBody>
        </p:sp>
      </p:grpSp>
      <p:sp>
        <p:nvSpPr>
          <p:cNvPr id="24" name="タイトル 1"/>
          <p:cNvSpPr>
            <a:spLocks noGrp="1"/>
          </p:cNvSpPr>
          <p:nvPr>
            <p:ph type="title"/>
          </p:nvPr>
        </p:nvSpPr>
        <p:spPr/>
        <p:txBody>
          <a:bodyPr/>
          <a:lstStyle/>
          <a:p>
            <a:pPr marL="285750" indent="-285750">
              <a:buFont typeface="Meiryo UI" panose="020B0604030504040204" pitchFamily="50" charset="-128"/>
              <a:buChar char="○"/>
            </a:pPr>
            <a:r>
              <a:rPr lang="ja-JP" altLang="en-US" dirty="0"/>
              <a:t>国保総合システムの振替機能を活用した保険者間</a:t>
            </a:r>
            <a:r>
              <a:rPr kumimoji="1" lang="ja-JP" altLang="en-US" dirty="0" smtClean="0"/>
              <a:t>調整処理ケース③の業務フロー</a:t>
            </a:r>
            <a:endParaRPr kumimoji="1" lang="ja-JP" altLang="en-US" dirty="0"/>
          </a:p>
        </p:txBody>
      </p:sp>
      <p:graphicFrame>
        <p:nvGraphicFramePr>
          <p:cNvPr id="25" name="コンテンツ プレースホルダー 3"/>
          <p:cNvGraphicFramePr>
            <a:graphicFrameLocks/>
          </p:cNvGraphicFramePr>
          <p:nvPr>
            <p:extLst>
              <p:ext uri="{D42A27DB-BD31-4B8C-83A1-F6EECF244321}">
                <p14:modId xmlns:p14="http://schemas.microsoft.com/office/powerpoint/2010/main" val="119339335"/>
              </p:ext>
            </p:extLst>
          </p:nvPr>
        </p:nvGraphicFramePr>
        <p:xfrm>
          <a:off x="251520" y="573921"/>
          <a:ext cx="3617750" cy="967740"/>
        </p:xfrm>
        <a:graphic>
          <a:graphicData uri="http://schemas.openxmlformats.org/drawingml/2006/table">
            <a:tbl>
              <a:tblPr firstRow="1" bandRow="1">
                <a:tableStyleId>{5C22544A-7EE6-4342-B048-85BDC9FD1C3A}</a:tableStyleId>
              </a:tblPr>
              <a:tblGrid>
                <a:gridCol w="1080000"/>
                <a:gridCol w="1080000"/>
                <a:gridCol w="377750"/>
                <a:gridCol w="1080000"/>
              </a:tblGrid>
              <a:tr h="322580">
                <a:tc>
                  <a:txBody>
                    <a:bodyPr/>
                    <a:lstStyle/>
                    <a:p>
                      <a:pPr algn="ctr">
                        <a:lnSpc>
                          <a:spcPts val="1800"/>
                        </a:lnSpc>
                      </a:pPr>
                      <a:r>
                        <a:rPr kumimoji="1" lang="ja-JP" altLang="en-US" sz="1400" dirty="0" smtClean="0"/>
                        <a:t>ケース③</a:t>
                      </a:r>
                      <a:endParaRPr kumimoji="1" lang="ja-JP" altLang="en-US" sz="1400"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r>
                        <a:rPr kumimoji="1" lang="ja-JP" altLang="en-US" sz="1400" dirty="0" smtClean="0"/>
                        <a:t>振替前</a:t>
                      </a:r>
                      <a:endParaRPr kumimoji="1" lang="ja-JP" altLang="en-US" sz="1400"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endParaRPr kumimoji="1" lang="ja-JP" altLang="en-US" sz="1400"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r>
                        <a:rPr kumimoji="1" lang="ja-JP" altLang="en-US" sz="1400" dirty="0" smtClean="0"/>
                        <a:t>振替後</a:t>
                      </a:r>
                      <a:endParaRPr kumimoji="1" lang="ja-JP" altLang="en-US" sz="1400"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2580">
                <a:tc>
                  <a:txBody>
                    <a:bodyPr/>
                    <a:lstStyle/>
                    <a:p>
                      <a:pPr>
                        <a:lnSpc>
                          <a:spcPts val="1800"/>
                        </a:lnSpc>
                      </a:pPr>
                      <a:r>
                        <a:rPr kumimoji="1" lang="ja-JP" altLang="en-US" sz="1400" b="1" dirty="0" smtClean="0"/>
                        <a:t>保険者</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kumimoji="1" lang="ja-JP" altLang="en-US" sz="1400" b="1" dirty="0" smtClean="0"/>
                        <a:t>Ａ県</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r>
                        <a:rPr kumimoji="1" lang="ja-JP" altLang="en-US" sz="1400" b="1" dirty="0" smtClean="0"/>
                        <a:t>⇒</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kumimoji="1" lang="ja-JP" altLang="en-US" sz="1400" b="1" dirty="0" smtClean="0"/>
                        <a:t>Ｂ県</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2580">
                <a:tc>
                  <a:txBody>
                    <a:bodyPr/>
                    <a:lstStyle/>
                    <a:p>
                      <a:pPr>
                        <a:lnSpc>
                          <a:spcPts val="1800"/>
                        </a:lnSpc>
                      </a:pPr>
                      <a:r>
                        <a:rPr kumimoji="1" lang="ja-JP" altLang="en-US" sz="1400" b="1" dirty="0" smtClean="0"/>
                        <a:t>医療機関</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kumimoji="1" lang="ja-JP" altLang="en-US" sz="1400" b="1" dirty="0" smtClean="0"/>
                        <a:t>Ａ県</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r>
                        <a:rPr kumimoji="1" lang="ja-JP" altLang="en-US" sz="1400" b="1" dirty="0" smtClean="0"/>
                        <a:t>⇒</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kumimoji="1" lang="ja-JP" altLang="en-US" sz="1400" b="1" dirty="0" smtClean="0"/>
                        <a:t>Ａ県</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4" name="角丸四角形 43"/>
          <p:cNvSpPr/>
          <p:nvPr/>
        </p:nvSpPr>
        <p:spPr>
          <a:xfrm>
            <a:off x="467544" y="2088651"/>
            <a:ext cx="2376264" cy="408623"/>
          </a:xfrm>
          <a:prstGeom prst="roundRect">
            <a:avLst/>
          </a:prstGeom>
          <a:solidFill>
            <a:schemeClr val="accent6">
              <a:lumMod val="20000"/>
              <a:lumOff val="80000"/>
            </a:schemeClr>
          </a:solidFill>
          <a:ln w="19050">
            <a:solidFill>
              <a:schemeClr val="tx1"/>
            </a:solidFill>
          </a:ln>
        </p:spPr>
        <p:txBody>
          <a:bodyPr wrap="square">
            <a:spAutoFit/>
          </a:bodyPr>
          <a:lstStyle/>
          <a:p>
            <a:r>
              <a:rPr lang="ja-JP" altLang="en-US" sz="900" dirty="0">
                <a:latin typeface="+mn-ea"/>
              </a:rPr>
              <a:t>処理</a:t>
            </a:r>
            <a:r>
              <a:rPr lang="ja-JP" altLang="en-US" sz="900" dirty="0" smtClean="0">
                <a:latin typeface="+mn-ea"/>
              </a:rPr>
              <a:t>手順</a:t>
            </a:r>
            <a:r>
              <a:rPr lang="ja-JP" altLang="en-US" sz="900" dirty="0">
                <a:latin typeface="+mn-ea"/>
              </a:rPr>
              <a:t>①</a:t>
            </a:r>
            <a:r>
              <a:rPr lang="ja-JP" altLang="en-US" sz="900" b="1" dirty="0" smtClean="0">
                <a:latin typeface="+mn-ea"/>
              </a:rPr>
              <a:t> </a:t>
            </a:r>
            <a:r>
              <a:rPr lang="ja-JP" altLang="en-US" sz="900" dirty="0">
                <a:latin typeface="+mn-ea"/>
              </a:rPr>
              <a:t>（レセ電）</a:t>
            </a:r>
            <a:endParaRPr lang="en-US" altLang="ja-JP" sz="900" dirty="0" smtClean="0">
              <a:latin typeface="+mn-ea"/>
            </a:endParaRPr>
          </a:p>
          <a:p>
            <a:r>
              <a:rPr lang="en-US" altLang="ja-JP" sz="900" dirty="0" smtClean="0">
                <a:latin typeface="+mn-ea"/>
              </a:rPr>
              <a:t>【 </a:t>
            </a:r>
            <a:r>
              <a:rPr lang="ja-JP" altLang="en-US" sz="900" dirty="0">
                <a:latin typeface="+mn-ea"/>
              </a:rPr>
              <a:t>１</a:t>
            </a:r>
            <a:r>
              <a:rPr lang="ja-JP" altLang="en-US" sz="900" dirty="0" smtClean="0">
                <a:latin typeface="+mn-ea"/>
              </a:rPr>
              <a:t>．</a:t>
            </a:r>
            <a:r>
              <a:rPr lang="ja-JP" altLang="en-US" sz="900" dirty="0">
                <a:latin typeface="+mn-ea"/>
              </a:rPr>
              <a:t>過誤</a:t>
            </a:r>
            <a:r>
              <a:rPr lang="ja-JP" altLang="en-US" sz="900" dirty="0" smtClean="0">
                <a:latin typeface="+mn-ea"/>
              </a:rPr>
              <a:t>再審査申出取込 </a:t>
            </a:r>
            <a:r>
              <a:rPr lang="en-US" altLang="ja-JP" sz="900" dirty="0">
                <a:latin typeface="+mn-ea"/>
              </a:rPr>
              <a:t>】</a:t>
            </a:r>
          </a:p>
        </p:txBody>
      </p:sp>
      <p:sp>
        <p:nvSpPr>
          <p:cNvPr id="46" name="角丸四角形 45"/>
          <p:cNvSpPr/>
          <p:nvPr/>
        </p:nvSpPr>
        <p:spPr>
          <a:xfrm>
            <a:off x="467544" y="2671612"/>
            <a:ext cx="2376264" cy="408623"/>
          </a:xfrm>
          <a:prstGeom prst="roundRect">
            <a:avLst/>
          </a:prstGeom>
          <a:solidFill>
            <a:schemeClr val="accent6">
              <a:lumMod val="20000"/>
              <a:lumOff val="80000"/>
            </a:schemeClr>
          </a:solidFill>
          <a:ln w="19050">
            <a:solidFill>
              <a:schemeClr val="tx1"/>
            </a:solidFill>
          </a:ln>
        </p:spPr>
        <p:txBody>
          <a:bodyPr wrap="square">
            <a:spAutoFit/>
          </a:bodyPr>
          <a:lstStyle/>
          <a:p>
            <a:r>
              <a:rPr lang="ja-JP" altLang="en-US" sz="900" dirty="0">
                <a:latin typeface="+mn-ea"/>
              </a:rPr>
              <a:t>処理</a:t>
            </a:r>
            <a:r>
              <a:rPr lang="ja-JP" altLang="en-US" sz="900" dirty="0" smtClean="0">
                <a:latin typeface="+mn-ea"/>
              </a:rPr>
              <a:t>手順</a:t>
            </a:r>
            <a:r>
              <a:rPr lang="ja-JP" altLang="en-US" sz="900" dirty="0">
                <a:latin typeface="+mn-ea"/>
              </a:rPr>
              <a:t>④</a:t>
            </a:r>
            <a:r>
              <a:rPr lang="ja-JP" altLang="en-US" sz="900" b="1" dirty="0" smtClean="0">
                <a:latin typeface="+mn-ea"/>
              </a:rPr>
              <a:t> </a:t>
            </a:r>
            <a:r>
              <a:rPr lang="ja-JP" altLang="en-US" sz="900" dirty="0">
                <a:latin typeface="+mn-ea"/>
              </a:rPr>
              <a:t>（レセ電）</a:t>
            </a:r>
            <a:endParaRPr lang="en-US" altLang="ja-JP" sz="900" dirty="0" smtClean="0">
              <a:latin typeface="+mn-ea"/>
            </a:endParaRPr>
          </a:p>
          <a:p>
            <a:r>
              <a:rPr lang="en-US" altLang="ja-JP" sz="900" dirty="0" smtClean="0">
                <a:latin typeface="+mn-ea"/>
              </a:rPr>
              <a:t>【 </a:t>
            </a:r>
            <a:r>
              <a:rPr lang="ja-JP" altLang="en-US" sz="900" dirty="0">
                <a:latin typeface="+mn-ea"/>
              </a:rPr>
              <a:t>４</a:t>
            </a:r>
            <a:r>
              <a:rPr lang="ja-JP" altLang="en-US" sz="900" dirty="0" smtClean="0">
                <a:latin typeface="+mn-ea"/>
              </a:rPr>
              <a:t>．原審レセプト作成 </a:t>
            </a:r>
            <a:r>
              <a:rPr lang="en-US" altLang="ja-JP" sz="900" dirty="0">
                <a:latin typeface="+mn-ea"/>
              </a:rPr>
              <a:t>】</a:t>
            </a:r>
          </a:p>
        </p:txBody>
      </p:sp>
      <p:sp>
        <p:nvSpPr>
          <p:cNvPr id="48" name="角丸四角形 47"/>
          <p:cNvSpPr/>
          <p:nvPr/>
        </p:nvSpPr>
        <p:spPr>
          <a:xfrm>
            <a:off x="467431" y="3247676"/>
            <a:ext cx="2376264" cy="408623"/>
          </a:xfrm>
          <a:prstGeom prst="roundRect">
            <a:avLst/>
          </a:prstGeom>
          <a:solidFill>
            <a:schemeClr val="accent3">
              <a:lumMod val="20000"/>
              <a:lumOff val="80000"/>
            </a:schemeClr>
          </a:solidFill>
          <a:ln w="19050">
            <a:solidFill>
              <a:schemeClr val="tx1"/>
            </a:solidFill>
          </a:ln>
        </p:spPr>
        <p:txBody>
          <a:bodyPr wrap="square">
            <a:spAutoFit/>
          </a:bodyPr>
          <a:lstStyle/>
          <a:p>
            <a:r>
              <a:rPr lang="ja-JP" altLang="en-US" sz="900" dirty="0">
                <a:latin typeface="+mn-ea"/>
              </a:rPr>
              <a:t>処理</a:t>
            </a:r>
            <a:r>
              <a:rPr lang="ja-JP" altLang="en-US" sz="900" dirty="0" smtClean="0">
                <a:latin typeface="+mn-ea"/>
              </a:rPr>
              <a:t>手順</a:t>
            </a:r>
            <a:r>
              <a:rPr lang="ja-JP" altLang="en-US" sz="900" dirty="0">
                <a:latin typeface="+mn-ea"/>
              </a:rPr>
              <a:t>⑤</a:t>
            </a:r>
            <a:r>
              <a:rPr lang="zh-TW" altLang="en-US" sz="900" dirty="0" smtClean="0">
                <a:latin typeface="+mn-ea"/>
              </a:rPr>
              <a:t> </a:t>
            </a:r>
            <a:r>
              <a:rPr lang="zh-TW" altLang="en-US" sz="900" dirty="0">
                <a:latin typeface="+mn-ea"/>
              </a:rPr>
              <a:t>（請求支払）</a:t>
            </a:r>
            <a:endParaRPr lang="en-US" altLang="ja-JP" sz="900" dirty="0" smtClean="0">
              <a:latin typeface="+mn-ea"/>
            </a:endParaRPr>
          </a:p>
          <a:p>
            <a:r>
              <a:rPr lang="en-US" altLang="ja-JP" sz="900" dirty="0" smtClean="0">
                <a:latin typeface="+mn-ea"/>
              </a:rPr>
              <a:t>【 </a:t>
            </a:r>
            <a:r>
              <a:rPr lang="ja-JP" altLang="en-US" sz="900" dirty="0" smtClean="0">
                <a:latin typeface="+mn-ea"/>
              </a:rPr>
              <a:t>５．</a:t>
            </a:r>
            <a:r>
              <a:rPr lang="ja-JP" altLang="en-US" sz="900" dirty="0">
                <a:latin typeface="+mn-ea"/>
              </a:rPr>
              <a:t>レセプト確定（受託分） </a:t>
            </a:r>
            <a:r>
              <a:rPr lang="en-US" altLang="ja-JP" sz="900" dirty="0">
                <a:latin typeface="+mn-ea"/>
              </a:rPr>
              <a:t>】</a:t>
            </a:r>
          </a:p>
        </p:txBody>
      </p:sp>
      <p:cxnSp>
        <p:nvCxnSpPr>
          <p:cNvPr id="49" name="直線矢印コネクタ 48"/>
          <p:cNvCxnSpPr>
            <a:stCxn id="44" idx="2"/>
            <a:endCxn id="46" idx="0"/>
          </p:cNvCxnSpPr>
          <p:nvPr/>
        </p:nvCxnSpPr>
        <p:spPr>
          <a:xfrm>
            <a:off x="1655676" y="2497274"/>
            <a:ext cx="0" cy="174338"/>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a:stCxn id="46" idx="2"/>
            <a:endCxn id="48" idx="0"/>
          </p:cNvCxnSpPr>
          <p:nvPr/>
        </p:nvCxnSpPr>
        <p:spPr>
          <a:xfrm flipH="1">
            <a:off x="1655563" y="3080235"/>
            <a:ext cx="113" cy="167441"/>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a:stCxn id="71" idx="2"/>
            <a:endCxn id="72" idx="0"/>
          </p:cNvCxnSpPr>
          <p:nvPr/>
        </p:nvCxnSpPr>
        <p:spPr>
          <a:xfrm>
            <a:off x="1651552" y="4951607"/>
            <a:ext cx="0" cy="176917"/>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a:stCxn id="68" idx="2"/>
            <a:endCxn id="71" idx="0"/>
          </p:cNvCxnSpPr>
          <p:nvPr/>
        </p:nvCxnSpPr>
        <p:spPr>
          <a:xfrm flipH="1">
            <a:off x="1651552" y="4378699"/>
            <a:ext cx="4011" cy="164285"/>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a:stCxn id="72" idx="2"/>
            <a:endCxn id="73" idx="0"/>
          </p:cNvCxnSpPr>
          <p:nvPr/>
        </p:nvCxnSpPr>
        <p:spPr>
          <a:xfrm>
            <a:off x="1651552" y="5537147"/>
            <a:ext cx="0" cy="219524"/>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8" name="角丸四角形 67"/>
          <p:cNvSpPr/>
          <p:nvPr/>
        </p:nvSpPr>
        <p:spPr>
          <a:xfrm>
            <a:off x="467431" y="3816843"/>
            <a:ext cx="2376264" cy="561856"/>
          </a:xfrm>
          <a:prstGeom prst="roundRect">
            <a:avLst/>
          </a:prstGeom>
          <a:solidFill>
            <a:schemeClr val="accent6">
              <a:lumMod val="20000"/>
              <a:lumOff val="80000"/>
            </a:schemeClr>
          </a:solidFill>
          <a:ln w="19050">
            <a:solidFill>
              <a:schemeClr val="tx1"/>
            </a:solidFill>
          </a:ln>
        </p:spPr>
        <p:txBody>
          <a:bodyPr wrap="square">
            <a:spAutoFit/>
          </a:bodyPr>
          <a:lstStyle/>
          <a:p>
            <a:r>
              <a:rPr lang="ja-JP" altLang="en-US" sz="900" dirty="0">
                <a:latin typeface="+mn-ea"/>
              </a:rPr>
              <a:t>処理</a:t>
            </a:r>
            <a:r>
              <a:rPr lang="ja-JP" altLang="en-US" sz="900" dirty="0" smtClean="0">
                <a:latin typeface="+mn-ea"/>
              </a:rPr>
              <a:t>手順</a:t>
            </a:r>
            <a:r>
              <a:rPr lang="ja-JP" altLang="en-US" sz="900" dirty="0">
                <a:latin typeface="+mn-ea"/>
              </a:rPr>
              <a:t>⑥</a:t>
            </a:r>
            <a:r>
              <a:rPr lang="ja-JP" altLang="en-US" sz="900" b="1" dirty="0" smtClean="0">
                <a:latin typeface="+mn-ea"/>
              </a:rPr>
              <a:t> </a:t>
            </a:r>
            <a:r>
              <a:rPr lang="ja-JP" altLang="en-US" sz="900" dirty="0">
                <a:latin typeface="+mn-ea"/>
              </a:rPr>
              <a:t>（レセ電）</a:t>
            </a:r>
            <a:endParaRPr lang="en-US" altLang="ja-JP" sz="900" dirty="0" smtClean="0">
              <a:latin typeface="+mn-ea"/>
            </a:endParaRPr>
          </a:p>
          <a:p>
            <a:r>
              <a:rPr lang="ja-JP" altLang="en-US" sz="900" dirty="0" smtClean="0">
                <a:latin typeface="+mn-ea"/>
              </a:rPr>
              <a:t> </a:t>
            </a:r>
            <a:r>
              <a:rPr lang="en-US" altLang="ja-JP" sz="900" dirty="0" smtClean="0">
                <a:latin typeface="+mn-ea"/>
              </a:rPr>
              <a:t>【</a:t>
            </a:r>
            <a:r>
              <a:rPr lang="ja-JP" altLang="en-US" sz="900" dirty="0">
                <a:latin typeface="+mn-ea"/>
              </a:rPr>
              <a:t> </a:t>
            </a:r>
            <a:r>
              <a:rPr lang="ja-JP" altLang="en-US" sz="900" dirty="0" smtClean="0">
                <a:latin typeface="+mn-ea"/>
              </a:rPr>
              <a:t>６．</a:t>
            </a:r>
            <a:r>
              <a:rPr lang="ja-JP" altLang="en-US" sz="900" dirty="0">
                <a:latin typeface="+mn-ea"/>
              </a:rPr>
              <a:t>他県データ</a:t>
            </a:r>
            <a:r>
              <a:rPr lang="ja-JP" altLang="en-US" sz="900" dirty="0" smtClean="0">
                <a:latin typeface="+mn-ea"/>
              </a:rPr>
              <a:t>交換</a:t>
            </a:r>
            <a:endParaRPr lang="en-US" altLang="ja-JP" sz="900" dirty="0" smtClean="0">
              <a:latin typeface="+mn-ea"/>
            </a:endParaRPr>
          </a:p>
          <a:p>
            <a:r>
              <a:rPr lang="ja-JP" altLang="en-US" sz="900" dirty="0" smtClean="0">
                <a:latin typeface="+mn-ea"/>
              </a:rPr>
              <a:t>（</a:t>
            </a:r>
            <a:r>
              <a:rPr lang="ja-JP" altLang="en-US" sz="900" dirty="0">
                <a:latin typeface="+mn-ea"/>
              </a:rPr>
              <a:t>一次審査受託分送信</a:t>
            </a:r>
            <a:r>
              <a:rPr lang="ja-JP" altLang="en-US" sz="900" dirty="0" smtClean="0">
                <a:latin typeface="+mn-ea"/>
              </a:rPr>
              <a:t>） </a:t>
            </a:r>
            <a:r>
              <a:rPr lang="en-US" altLang="ja-JP" sz="900" dirty="0" smtClean="0">
                <a:latin typeface="+mn-ea"/>
              </a:rPr>
              <a:t>】</a:t>
            </a:r>
            <a:endParaRPr lang="en-US" altLang="ja-JP" sz="900" dirty="0">
              <a:latin typeface="+mn-ea"/>
            </a:endParaRPr>
          </a:p>
        </p:txBody>
      </p:sp>
      <p:cxnSp>
        <p:nvCxnSpPr>
          <p:cNvPr id="70" name="直線矢印コネクタ 69"/>
          <p:cNvCxnSpPr>
            <a:stCxn id="48" idx="2"/>
            <a:endCxn id="68" idx="0"/>
          </p:cNvCxnSpPr>
          <p:nvPr/>
        </p:nvCxnSpPr>
        <p:spPr>
          <a:xfrm>
            <a:off x="1655563" y="3656299"/>
            <a:ext cx="0" cy="160544"/>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1" name="角丸四角形 70"/>
          <p:cNvSpPr/>
          <p:nvPr/>
        </p:nvSpPr>
        <p:spPr>
          <a:xfrm>
            <a:off x="463420" y="4542984"/>
            <a:ext cx="2376264" cy="408623"/>
          </a:xfrm>
          <a:prstGeom prst="roundRect">
            <a:avLst/>
          </a:prstGeom>
          <a:solidFill>
            <a:schemeClr val="accent3">
              <a:lumMod val="20000"/>
              <a:lumOff val="80000"/>
            </a:schemeClr>
          </a:solidFill>
          <a:ln w="19050">
            <a:solidFill>
              <a:schemeClr val="tx1"/>
            </a:solidFill>
          </a:ln>
        </p:spPr>
        <p:txBody>
          <a:bodyPr wrap="square">
            <a:spAutoFit/>
          </a:bodyPr>
          <a:lstStyle/>
          <a:p>
            <a:r>
              <a:rPr lang="ja-JP" altLang="en-US" sz="900" dirty="0">
                <a:latin typeface="+mn-ea"/>
              </a:rPr>
              <a:t>処理</a:t>
            </a:r>
            <a:r>
              <a:rPr lang="ja-JP" altLang="en-US" sz="900" dirty="0" smtClean="0">
                <a:latin typeface="+mn-ea"/>
              </a:rPr>
              <a:t>手順</a:t>
            </a:r>
            <a:r>
              <a:rPr lang="ja-JP" altLang="en-US" sz="900" dirty="0">
                <a:latin typeface="+mn-ea"/>
              </a:rPr>
              <a:t>⑨</a:t>
            </a:r>
            <a:r>
              <a:rPr lang="zh-TW" altLang="en-US" sz="900" dirty="0" smtClean="0">
                <a:latin typeface="+mn-ea"/>
              </a:rPr>
              <a:t> </a:t>
            </a:r>
            <a:r>
              <a:rPr lang="zh-TW" altLang="en-US" sz="900" dirty="0">
                <a:latin typeface="+mn-ea"/>
              </a:rPr>
              <a:t>（請求支払）</a:t>
            </a:r>
            <a:endParaRPr lang="en-US" altLang="ja-JP" sz="900" dirty="0" smtClean="0">
              <a:latin typeface="+mn-ea"/>
            </a:endParaRPr>
          </a:p>
          <a:p>
            <a:r>
              <a:rPr lang="en-US" altLang="ja-JP" sz="900" dirty="0">
                <a:latin typeface="+mn-ea"/>
              </a:rPr>
              <a:t>【 </a:t>
            </a:r>
            <a:r>
              <a:rPr lang="ja-JP" altLang="en-US" sz="900" dirty="0">
                <a:latin typeface="+mn-ea"/>
              </a:rPr>
              <a:t>９．過誤登録・修正・削除画面</a:t>
            </a:r>
            <a:r>
              <a:rPr lang="en-US" altLang="ja-JP" sz="900" dirty="0">
                <a:latin typeface="+mn-ea"/>
              </a:rPr>
              <a:t>】</a:t>
            </a:r>
          </a:p>
        </p:txBody>
      </p:sp>
      <p:sp>
        <p:nvSpPr>
          <p:cNvPr id="72" name="角丸四角形 71"/>
          <p:cNvSpPr/>
          <p:nvPr/>
        </p:nvSpPr>
        <p:spPr>
          <a:xfrm>
            <a:off x="463420" y="5128524"/>
            <a:ext cx="2376264" cy="408623"/>
          </a:xfrm>
          <a:prstGeom prst="roundRect">
            <a:avLst/>
          </a:prstGeom>
          <a:solidFill>
            <a:schemeClr val="accent3">
              <a:lumMod val="20000"/>
              <a:lumOff val="80000"/>
            </a:schemeClr>
          </a:solidFill>
          <a:ln w="19050">
            <a:solidFill>
              <a:schemeClr val="tx1"/>
            </a:solidFill>
          </a:ln>
        </p:spPr>
        <p:txBody>
          <a:bodyPr wrap="square">
            <a:spAutoFit/>
          </a:bodyPr>
          <a:lstStyle/>
          <a:p>
            <a:r>
              <a:rPr lang="ja-JP" altLang="en-US" sz="900" dirty="0">
                <a:latin typeface="+mn-ea"/>
              </a:rPr>
              <a:t>処理</a:t>
            </a:r>
            <a:r>
              <a:rPr lang="ja-JP" altLang="en-US" sz="900" dirty="0" smtClean="0">
                <a:latin typeface="+mn-ea"/>
              </a:rPr>
              <a:t>手順</a:t>
            </a:r>
            <a:r>
              <a:rPr lang="ja-JP" altLang="en-US" sz="900" dirty="0">
                <a:latin typeface="+mn-ea"/>
              </a:rPr>
              <a:t>⑩</a:t>
            </a:r>
            <a:r>
              <a:rPr lang="zh-TW" altLang="en-US" sz="900" dirty="0" smtClean="0">
                <a:latin typeface="+mn-ea"/>
              </a:rPr>
              <a:t> </a:t>
            </a:r>
            <a:r>
              <a:rPr lang="zh-TW" altLang="en-US" sz="900" dirty="0">
                <a:latin typeface="+mn-ea"/>
              </a:rPr>
              <a:t>（請求支払）</a:t>
            </a:r>
            <a:endParaRPr lang="en-US" altLang="ja-JP" sz="900" dirty="0" smtClean="0">
              <a:latin typeface="+mn-ea"/>
            </a:endParaRPr>
          </a:p>
          <a:p>
            <a:r>
              <a:rPr lang="en-US" altLang="ja-JP" sz="900" dirty="0" smtClean="0">
                <a:latin typeface="+mn-ea"/>
              </a:rPr>
              <a:t>【 </a:t>
            </a:r>
            <a:r>
              <a:rPr lang="ja-JP" altLang="en-US" sz="900" dirty="0" smtClean="0">
                <a:latin typeface="+mn-ea"/>
              </a:rPr>
              <a:t>１０．</a:t>
            </a:r>
            <a:r>
              <a:rPr lang="ja-JP" altLang="en-US" sz="900" dirty="0">
                <a:latin typeface="+mn-ea"/>
              </a:rPr>
              <a:t>レセプト確定（委託自県分） </a:t>
            </a:r>
            <a:r>
              <a:rPr lang="en-US" altLang="ja-JP" sz="900" dirty="0">
                <a:latin typeface="+mn-ea"/>
              </a:rPr>
              <a:t>】</a:t>
            </a:r>
          </a:p>
        </p:txBody>
      </p:sp>
      <p:sp>
        <p:nvSpPr>
          <p:cNvPr id="73" name="角丸四角形 72"/>
          <p:cNvSpPr/>
          <p:nvPr/>
        </p:nvSpPr>
        <p:spPr>
          <a:xfrm>
            <a:off x="463420" y="5756671"/>
            <a:ext cx="2376264" cy="408623"/>
          </a:xfrm>
          <a:prstGeom prst="roundRect">
            <a:avLst/>
          </a:prstGeom>
          <a:solidFill>
            <a:schemeClr val="accent6">
              <a:lumMod val="20000"/>
              <a:lumOff val="80000"/>
            </a:schemeClr>
          </a:solidFill>
          <a:ln w="19050">
            <a:solidFill>
              <a:schemeClr val="tx1"/>
            </a:solidFill>
          </a:ln>
        </p:spPr>
        <p:txBody>
          <a:bodyPr wrap="square">
            <a:spAutoFit/>
          </a:bodyPr>
          <a:lstStyle/>
          <a:p>
            <a:r>
              <a:rPr lang="ja-JP" altLang="en-US" sz="900" dirty="0">
                <a:latin typeface="+mn-ea"/>
              </a:rPr>
              <a:t>処理</a:t>
            </a:r>
            <a:r>
              <a:rPr lang="ja-JP" altLang="en-US" sz="900" dirty="0" smtClean="0">
                <a:latin typeface="+mn-ea"/>
              </a:rPr>
              <a:t>手順</a:t>
            </a:r>
            <a:r>
              <a:rPr lang="ja-JP" altLang="en-US" sz="900" dirty="0">
                <a:latin typeface="+mn-ea"/>
              </a:rPr>
              <a:t>⑬</a:t>
            </a:r>
            <a:r>
              <a:rPr lang="ja-JP" altLang="en-US" sz="900" b="1" dirty="0" smtClean="0">
                <a:latin typeface="+mn-ea"/>
              </a:rPr>
              <a:t> </a:t>
            </a:r>
            <a:r>
              <a:rPr lang="ja-JP" altLang="en-US" sz="900" dirty="0">
                <a:latin typeface="+mn-ea"/>
              </a:rPr>
              <a:t>（レセ電）</a:t>
            </a:r>
            <a:endParaRPr lang="en-US" altLang="ja-JP" sz="900" dirty="0" smtClean="0">
              <a:latin typeface="+mn-ea"/>
            </a:endParaRPr>
          </a:p>
          <a:p>
            <a:r>
              <a:rPr lang="en-US" altLang="ja-JP" sz="900" dirty="0" smtClean="0">
                <a:latin typeface="+mn-ea"/>
              </a:rPr>
              <a:t>【 </a:t>
            </a:r>
            <a:r>
              <a:rPr lang="ja-JP" altLang="en-US" sz="900" dirty="0" smtClean="0">
                <a:latin typeface="+mn-ea"/>
              </a:rPr>
              <a:t>１３．</a:t>
            </a:r>
            <a:r>
              <a:rPr lang="ja-JP" altLang="en-US" sz="900" dirty="0">
                <a:latin typeface="+mn-ea"/>
              </a:rPr>
              <a:t>結果返却 </a:t>
            </a:r>
            <a:r>
              <a:rPr lang="en-US" altLang="ja-JP" sz="900" dirty="0">
                <a:latin typeface="+mn-ea"/>
              </a:rPr>
              <a:t>】</a:t>
            </a:r>
          </a:p>
        </p:txBody>
      </p:sp>
      <p:cxnSp>
        <p:nvCxnSpPr>
          <p:cNvPr id="74" name="直線矢印コネクタ 73"/>
          <p:cNvCxnSpPr>
            <a:stCxn id="68" idx="3"/>
            <a:endCxn id="75" idx="1"/>
          </p:cNvCxnSpPr>
          <p:nvPr/>
        </p:nvCxnSpPr>
        <p:spPr>
          <a:xfrm>
            <a:off x="2843695" y="4097771"/>
            <a:ext cx="571821" cy="0"/>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5" name="角丸四角形 74"/>
          <p:cNvSpPr/>
          <p:nvPr/>
        </p:nvSpPr>
        <p:spPr>
          <a:xfrm>
            <a:off x="3415516" y="3816843"/>
            <a:ext cx="2304256" cy="561856"/>
          </a:xfrm>
          <a:prstGeom prst="roundRect">
            <a:avLst/>
          </a:prstGeom>
          <a:solidFill>
            <a:schemeClr val="accent6">
              <a:lumMod val="20000"/>
              <a:lumOff val="80000"/>
            </a:schemeClr>
          </a:solidFill>
          <a:ln w="19050">
            <a:solidFill>
              <a:schemeClr val="tx1"/>
            </a:solidFill>
          </a:ln>
        </p:spPr>
        <p:txBody>
          <a:bodyPr wrap="square">
            <a:spAutoFit/>
          </a:bodyPr>
          <a:lstStyle/>
          <a:p>
            <a:r>
              <a:rPr lang="ja-JP" altLang="en-US" sz="900" dirty="0">
                <a:latin typeface="+mn-ea"/>
              </a:rPr>
              <a:t>処理</a:t>
            </a:r>
            <a:r>
              <a:rPr lang="ja-JP" altLang="en-US" sz="900" dirty="0" smtClean="0">
                <a:latin typeface="+mn-ea"/>
              </a:rPr>
              <a:t>手順</a:t>
            </a:r>
            <a:r>
              <a:rPr lang="ja-JP" altLang="en-US" sz="900" dirty="0">
                <a:latin typeface="+mn-ea"/>
              </a:rPr>
              <a:t>⑦</a:t>
            </a:r>
            <a:r>
              <a:rPr lang="ja-JP" altLang="en-US" sz="900" b="1" dirty="0" smtClean="0">
                <a:latin typeface="+mn-ea"/>
              </a:rPr>
              <a:t> </a:t>
            </a:r>
            <a:r>
              <a:rPr lang="ja-JP" altLang="en-US" sz="900" dirty="0">
                <a:latin typeface="+mn-ea"/>
              </a:rPr>
              <a:t>（レセ電）</a:t>
            </a:r>
            <a:endParaRPr lang="en-US" altLang="ja-JP" sz="900" dirty="0" smtClean="0">
              <a:latin typeface="+mn-ea"/>
            </a:endParaRPr>
          </a:p>
          <a:p>
            <a:r>
              <a:rPr lang="en-US" altLang="ja-JP" sz="900" dirty="0" smtClean="0">
                <a:latin typeface="+mn-ea"/>
              </a:rPr>
              <a:t>【 </a:t>
            </a:r>
            <a:r>
              <a:rPr lang="ja-JP" altLang="en-US" sz="900" dirty="0">
                <a:latin typeface="+mn-ea"/>
              </a:rPr>
              <a:t>７</a:t>
            </a:r>
            <a:r>
              <a:rPr lang="ja-JP" altLang="en-US" sz="900" dirty="0" smtClean="0">
                <a:latin typeface="+mn-ea"/>
              </a:rPr>
              <a:t>．</a:t>
            </a:r>
            <a:r>
              <a:rPr lang="ja-JP" altLang="en-US" sz="900" dirty="0">
                <a:latin typeface="+mn-ea"/>
              </a:rPr>
              <a:t>他県データ</a:t>
            </a:r>
            <a:r>
              <a:rPr lang="ja-JP" altLang="en-US" sz="900" dirty="0" smtClean="0">
                <a:latin typeface="+mn-ea"/>
              </a:rPr>
              <a:t>交換</a:t>
            </a:r>
            <a:endParaRPr lang="en-US" altLang="ja-JP" sz="900" dirty="0" smtClean="0">
              <a:latin typeface="+mn-ea"/>
            </a:endParaRPr>
          </a:p>
          <a:p>
            <a:r>
              <a:rPr lang="ja-JP" altLang="en-US" sz="900" dirty="0" smtClean="0">
                <a:latin typeface="+mn-ea"/>
              </a:rPr>
              <a:t>（</a:t>
            </a:r>
            <a:r>
              <a:rPr lang="ja-JP" altLang="en-US" sz="900" dirty="0">
                <a:latin typeface="+mn-ea"/>
              </a:rPr>
              <a:t>一次審査委託分受信） </a:t>
            </a:r>
            <a:r>
              <a:rPr lang="en-US" altLang="ja-JP" sz="900" dirty="0">
                <a:latin typeface="+mn-ea"/>
              </a:rPr>
              <a:t>】</a:t>
            </a:r>
          </a:p>
        </p:txBody>
      </p:sp>
      <p:sp>
        <p:nvSpPr>
          <p:cNvPr id="76" name="角丸四角形 75"/>
          <p:cNvSpPr/>
          <p:nvPr/>
        </p:nvSpPr>
        <p:spPr>
          <a:xfrm>
            <a:off x="3419523" y="4549590"/>
            <a:ext cx="2304256" cy="408623"/>
          </a:xfrm>
          <a:prstGeom prst="roundRect">
            <a:avLst/>
          </a:prstGeom>
          <a:solidFill>
            <a:schemeClr val="accent3">
              <a:lumMod val="20000"/>
              <a:lumOff val="80000"/>
            </a:schemeClr>
          </a:solidFill>
          <a:ln w="19050">
            <a:solidFill>
              <a:schemeClr val="tx1"/>
            </a:solidFill>
          </a:ln>
        </p:spPr>
        <p:txBody>
          <a:bodyPr wrap="square">
            <a:spAutoFit/>
          </a:bodyPr>
          <a:lstStyle/>
          <a:p>
            <a:r>
              <a:rPr lang="ja-JP" altLang="en-US" sz="900" dirty="0">
                <a:latin typeface="+mn-ea"/>
              </a:rPr>
              <a:t>処理</a:t>
            </a:r>
            <a:r>
              <a:rPr lang="ja-JP" altLang="en-US" sz="900" dirty="0" smtClean="0">
                <a:latin typeface="+mn-ea"/>
              </a:rPr>
              <a:t>手順</a:t>
            </a:r>
            <a:r>
              <a:rPr lang="ja-JP" altLang="en-US" sz="900" dirty="0">
                <a:latin typeface="+mn-ea"/>
              </a:rPr>
              <a:t>⑧</a:t>
            </a:r>
            <a:r>
              <a:rPr lang="zh-TW" altLang="en-US" sz="900" dirty="0" smtClean="0">
                <a:latin typeface="+mn-ea"/>
              </a:rPr>
              <a:t> </a:t>
            </a:r>
            <a:r>
              <a:rPr lang="zh-TW" altLang="en-US" sz="900" dirty="0">
                <a:latin typeface="+mn-ea"/>
              </a:rPr>
              <a:t>（請求支払）</a:t>
            </a:r>
            <a:endParaRPr lang="en-US" altLang="ja-JP" sz="900" dirty="0" smtClean="0">
              <a:latin typeface="+mn-ea"/>
            </a:endParaRPr>
          </a:p>
          <a:p>
            <a:r>
              <a:rPr lang="en-US" altLang="ja-JP" sz="900" dirty="0" smtClean="0">
                <a:latin typeface="+mn-ea"/>
              </a:rPr>
              <a:t>【 </a:t>
            </a:r>
            <a:r>
              <a:rPr lang="ja-JP" altLang="en-US" sz="900" dirty="0" smtClean="0">
                <a:latin typeface="+mn-ea"/>
              </a:rPr>
              <a:t>８</a:t>
            </a:r>
            <a:r>
              <a:rPr lang="ja-JP" altLang="en-US" sz="900" dirty="0">
                <a:latin typeface="+mn-ea"/>
              </a:rPr>
              <a:t>．レセプト登録・修正・削除画面</a:t>
            </a:r>
            <a:r>
              <a:rPr lang="en-US" altLang="ja-JP" sz="900" dirty="0">
                <a:latin typeface="+mn-ea"/>
              </a:rPr>
              <a:t>】</a:t>
            </a:r>
          </a:p>
        </p:txBody>
      </p:sp>
      <p:cxnSp>
        <p:nvCxnSpPr>
          <p:cNvPr id="77" name="直線矢印コネクタ 76"/>
          <p:cNvCxnSpPr>
            <a:stCxn id="75" idx="2"/>
            <a:endCxn id="76" idx="0"/>
          </p:cNvCxnSpPr>
          <p:nvPr/>
        </p:nvCxnSpPr>
        <p:spPr>
          <a:xfrm>
            <a:off x="4567644" y="4378699"/>
            <a:ext cx="4007" cy="170891"/>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a:stCxn id="76" idx="2"/>
            <a:endCxn id="79" idx="0"/>
          </p:cNvCxnSpPr>
          <p:nvPr/>
        </p:nvCxnSpPr>
        <p:spPr>
          <a:xfrm>
            <a:off x="4571651" y="4958213"/>
            <a:ext cx="3913" cy="170891"/>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9" name="角丸四角形 78"/>
          <p:cNvSpPr/>
          <p:nvPr/>
        </p:nvSpPr>
        <p:spPr>
          <a:xfrm>
            <a:off x="3423436" y="5129104"/>
            <a:ext cx="2304256" cy="408623"/>
          </a:xfrm>
          <a:prstGeom prst="roundRect">
            <a:avLst/>
          </a:prstGeom>
          <a:solidFill>
            <a:schemeClr val="accent3">
              <a:lumMod val="20000"/>
              <a:lumOff val="80000"/>
            </a:schemeClr>
          </a:solidFill>
          <a:ln w="19050">
            <a:solidFill>
              <a:schemeClr val="tx1"/>
            </a:solidFill>
          </a:ln>
        </p:spPr>
        <p:txBody>
          <a:bodyPr wrap="square">
            <a:spAutoFit/>
          </a:bodyPr>
          <a:lstStyle/>
          <a:p>
            <a:r>
              <a:rPr lang="ja-JP" altLang="en-US" sz="900" dirty="0">
                <a:latin typeface="+mn-ea"/>
              </a:rPr>
              <a:t>処理</a:t>
            </a:r>
            <a:r>
              <a:rPr lang="ja-JP" altLang="en-US" sz="900" dirty="0" smtClean="0">
                <a:latin typeface="+mn-ea"/>
              </a:rPr>
              <a:t>手順</a:t>
            </a:r>
            <a:r>
              <a:rPr lang="ja-JP" altLang="en-US" sz="900" dirty="0">
                <a:latin typeface="+mn-ea"/>
              </a:rPr>
              <a:t>⑩</a:t>
            </a:r>
            <a:r>
              <a:rPr lang="zh-TW" altLang="en-US" sz="900" dirty="0" smtClean="0">
                <a:latin typeface="+mn-ea"/>
              </a:rPr>
              <a:t> </a:t>
            </a:r>
            <a:r>
              <a:rPr lang="zh-TW" altLang="en-US" sz="900" dirty="0">
                <a:latin typeface="+mn-ea"/>
              </a:rPr>
              <a:t>（請求支払）</a:t>
            </a:r>
            <a:endParaRPr lang="en-US" altLang="ja-JP" sz="900" dirty="0" smtClean="0">
              <a:latin typeface="+mn-ea"/>
            </a:endParaRPr>
          </a:p>
          <a:p>
            <a:r>
              <a:rPr lang="en-US" altLang="ja-JP" sz="900" dirty="0" smtClean="0">
                <a:latin typeface="+mn-ea"/>
              </a:rPr>
              <a:t>【 </a:t>
            </a:r>
            <a:r>
              <a:rPr lang="ja-JP" altLang="en-US" sz="900" dirty="0" smtClean="0">
                <a:latin typeface="+mn-ea"/>
              </a:rPr>
              <a:t>１０．</a:t>
            </a:r>
            <a:r>
              <a:rPr lang="ja-JP" altLang="en-US" sz="900" dirty="0">
                <a:latin typeface="+mn-ea"/>
              </a:rPr>
              <a:t>レセプト確定（委託自県分） </a:t>
            </a:r>
            <a:r>
              <a:rPr lang="en-US" altLang="ja-JP" sz="900" dirty="0">
                <a:latin typeface="+mn-ea"/>
              </a:rPr>
              <a:t>】</a:t>
            </a:r>
          </a:p>
        </p:txBody>
      </p:sp>
    </p:spTree>
    <p:extLst>
      <p:ext uri="{BB962C8B-B14F-4D97-AF65-F5344CB8AC3E}">
        <p14:creationId xmlns:p14="http://schemas.microsoft.com/office/powerpoint/2010/main" val="285492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09204D71-56B5-4F68-92E6-59BDCBD5DDB0}" type="slidenum">
              <a:rPr kumimoji="1" lang="ja-JP" altLang="en-US" smtClean="0"/>
              <a:pPr/>
              <a:t>15</a:t>
            </a:fld>
            <a:endParaRPr kumimoji="1" lang="ja-JP" altLang="en-US"/>
          </a:p>
        </p:txBody>
      </p:sp>
      <p:sp>
        <p:nvSpPr>
          <p:cNvPr id="52" name="対角する 2 つの角を丸めた四角形 51"/>
          <p:cNvSpPr/>
          <p:nvPr/>
        </p:nvSpPr>
        <p:spPr>
          <a:xfrm>
            <a:off x="3140526" y="1628800"/>
            <a:ext cx="603170" cy="340519"/>
          </a:xfrm>
          <a:prstGeom prst="round2DiagRect">
            <a:avLst/>
          </a:prstGeom>
          <a:solidFill>
            <a:schemeClr val="accent5">
              <a:lumMod val="20000"/>
              <a:lumOff val="80000"/>
            </a:schemeClr>
          </a:solidFill>
          <a:ln w="12700">
            <a:solidFill>
              <a:schemeClr val="tx1"/>
            </a:solidFill>
          </a:ln>
        </p:spPr>
        <p:txBody>
          <a:bodyPr wrap="square">
            <a:spAutoFit/>
          </a:bodyPr>
          <a:lstStyle/>
          <a:p>
            <a:pPr algn="ctr"/>
            <a:r>
              <a:rPr lang="ja-JP" altLang="en-US" sz="1400" b="1" dirty="0"/>
              <a:t>Ｂ</a:t>
            </a:r>
            <a:r>
              <a:rPr lang="ja-JP" altLang="en-US" sz="1400" b="1" dirty="0" smtClean="0"/>
              <a:t>県</a:t>
            </a:r>
            <a:endParaRPr lang="ja-JP" altLang="en-US" sz="1400" b="1" dirty="0"/>
          </a:p>
        </p:txBody>
      </p:sp>
      <p:grpSp>
        <p:nvGrpSpPr>
          <p:cNvPr id="4" name="グループ化 3"/>
          <p:cNvGrpSpPr/>
          <p:nvPr/>
        </p:nvGrpSpPr>
        <p:grpSpPr>
          <a:xfrm>
            <a:off x="251520" y="1619508"/>
            <a:ext cx="8640001" cy="4905836"/>
            <a:chOff x="251520" y="1619508"/>
            <a:chExt cx="8640001" cy="4905836"/>
          </a:xfrm>
        </p:grpSpPr>
        <p:sp>
          <p:nvSpPr>
            <p:cNvPr id="69" name="正方形/長方形 68"/>
            <p:cNvSpPr/>
            <p:nvPr/>
          </p:nvSpPr>
          <p:spPr>
            <a:xfrm>
              <a:off x="251521" y="1619508"/>
              <a:ext cx="2880000" cy="49058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p:cNvSpPr/>
            <p:nvPr/>
          </p:nvSpPr>
          <p:spPr>
            <a:xfrm>
              <a:off x="3131521" y="1619508"/>
              <a:ext cx="2880000" cy="49058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p:cNvSpPr/>
            <p:nvPr/>
          </p:nvSpPr>
          <p:spPr>
            <a:xfrm>
              <a:off x="6011521" y="1619508"/>
              <a:ext cx="2880000" cy="49058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対角する 2 つの角を丸めた四角形 50"/>
            <p:cNvSpPr/>
            <p:nvPr/>
          </p:nvSpPr>
          <p:spPr>
            <a:xfrm>
              <a:off x="251520" y="1625212"/>
              <a:ext cx="576064" cy="340519"/>
            </a:xfrm>
            <a:prstGeom prst="round2DiagRect">
              <a:avLst/>
            </a:prstGeom>
            <a:solidFill>
              <a:schemeClr val="accent5">
                <a:lumMod val="20000"/>
                <a:lumOff val="80000"/>
              </a:schemeClr>
            </a:solidFill>
            <a:ln w="12700">
              <a:solidFill>
                <a:schemeClr val="tx1"/>
              </a:solidFill>
            </a:ln>
          </p:spPr>
          <p:txBody>
            <a:bodyPr wrap="square">
              <a:spAutoFit/>
            </a:bodyPr>
            <a:lstStyle/>
            <a:p>
              <a:pPr algn="ctr"/>
              <a:r>
                <a:rPr lang="ja-JP" altLang="en-US" sz="1400" b="1" dirty="0" smtClean="0"/>
                <a:t>Ａ県</a:t>
              </a:r>
              <a:endParaRPr lang="ja-JP" altLang="en-US" sz="1400" b="1" dirty="0"/>
            </a:p>
          </p:txBody>
        </p:sp>
        <p:sp>
          <p:nvSpPr>
            <p:cNvPr id="53" name="対角する 2 つの角を丸めた四角形 52"/>
            <p:cNvSpPr/>
            <p:nvPr/>
          </p:nvSpPr>
          <p:spPr>
            <a:xfrm>
              <a:off x="6011521" y="1628800"/>
              <a:ext cx="554144" cy="340519"/>
            </a:xfrm>
            <a:prstGeom prst="round2DiagRect">
              <a:avLst/>
            </a:prstGeom>
            <a:solidFill>
              <a:schemeClr val="accent5">
                <a:lumMod val="20000"/>
                <a:lumOff val="80000"/>
              </a:schemeClr>
            </a:solidFill>
            <a:ln w="12700">
              <a:solidFill>
                <a:schemeClr val="tx1"/>
              </a:solidFill>
            </a:ln>
          </p:spPr>
          <p:txBody>
            <a:bodyPr wrap="square" lIns="36000" rIns="36000">
              <a:spAutoFit/>
            </a:bodyPr>
            <a:lstStyle/>
            <a:p>
              <a:pPr algn="ctr"/>
              <a:r>
                <a:rPr lang="ja-JP" altLang="en-US" sz="1400" b="1" dirty="0" smtClean="0"/>
                <a:t>Ｃ県</a:t>
              </a:r>
              <a:endParaRPr lang="ja-JP" altLang="en-US" sz="1400" b="1" dirty="0"/>
            </a:p>
          </p:txBody>
        </p:sp>
      </p:grpSp>
      <p:sp>
        <p:nvSpPr>
          <p:cNvPr id="24" name="タイトル 1"/>
          <p:cNvSpPr>
            <a:spLocks noGrp="1"/>
          </p:cNvSpPr>
          <p:nvPr>
            <p:ph type="title"/>
          </p:nvPr>
        </p:nvSpPr>
        <p:spPr/>
        <p:txBody>
          <a:bodyPr/>
          <a:lstStyle/>
          <a:p>
            <a:pPr marL="285750" indent="-285750">
              <a:buFont typeface="Meiryo UI" panose="020B0604030504040204" pitchFamily="50" charset="-128"/>
              <a:buChar char="○"/>
            </a:pPr>
            <a:r>
              <a:rPr lang="ja-JP" altLang="en-US" dirty="0"/>
              <a:t>国保総合システムの振替機能を活用した保険者間</a:t>
            </a:r>
            <a:r>
              <a:rPr kumimoji="1" lang="ja-JP" altLang="en-US" dirty="0" smtClean="0"/>
              <a:t>調整処理ケース④の業務フロー</a:t>
            </a:r>
            <a:endParaRPr kumimoji="1" lang="ja-JP" altLang="en-US" dirty="0"/>
          </a:p>
        </p:txBody>
      </p:sp>
      <p:graphicFrame>
        <p:nvGraphicFramePr>
          <p:cNvPr id="25" name="コンテンツ プレースホルダー 3"/>
          <p:cNvGraphicFramePr>
            <a:graphicFrameLocks/>
          </p:cNvGraphicFramePr>
          <p:nvPr>
            <p:extLst>
              <p:ext uri="{D42A27DB-BD31-4B8C-83A1-F6EECF244321}">
                <p14:modId xmlns:p14="http://schemas.microsoft.com/office/powerpoint/2010/main" val="3939714396"/>
              </p:ext>
            </p:extLst>
          </p:nvPr>
        </p:nvGraphicFramePr>
        <p:xfrm>
          <a:off x="251520" y="573921"/>
          <a:ext cx="3617750" cy="967740"/>
        </p:xfrm>
        <a:graphic>
          <a:graphicData uri="http://schemas.openxmlformats.org/drawingml/2006/table">
            <a:tbl>
              <a:tblPr firstRow="1" bandRow="1">
                <a:tableStyleId>{5C22544A-7EE6-4342-B048-85BDC9FD1C3A}</a:tableStyleId>
              </a:tblPr>
              <a:tblGrid>
                <a:gridCol w="1080000"/>
                <a:gridCol w="1080000"/>
                <a:gridCol w="377750"/>
                <a:gridCol w="1080000"/>
              </a:tblGrid>
              <a:tr h="322580">
                <a:tc>
                  <a:txBody>
                    <a:bodyPr/>
                    <a:lstStyle/>
                    <a:p>
                      <a:pPr algn="ctr">
                        <a:lnSpc>
                          <a:spcPts val="1800"/>
                        </a:lnSpc>
                      </a:pPr>
                      <a:r>
                        <a:rPr kumimoji="1" lang="ja-JP" altLang="en-US" sz="1400" dirty="0" smtClean="0"/>
                        <a:t>ケース④</a:t>
                      </a:r>
                      <a:endParaRPr kumimoji="1" lang="ja-JP" altLang="en-US" sz="1400"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r>
                        <a:rPr kumimoji="1" lang="ja-JP" altLang="en-US" sz="1400" dirty="0" smtClean="0"/>
                        <a:t>振替前</a:t>
                      </a:r>
                      <a:endParaRPr kumimoji="1" lang="ja-JP" altLang="en-US" sz="1400"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endParaRPr kumimoji="1" lang="ja-JP" altLang="en-US" sz="1400"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r>
                        <a:rPr kumimoji="1" lang="ja-JP" altLang="en-US" sz="1400" dirty="0" smtClean="0"/>
                        <a:t>振替後</a:t>
                      </a:r>
                      <a:endParaRPr kumimoji="1" lang="ja-JP" altLang="en-US" sz="1400"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2580">
                <a:tc>
                  <a:txBody>
                    <a:bodyPr/>
                    <a:lstStyle/>
                    <a:p>
                      <a:pPr>
                        <a:lnSpc>
                          <a:spcPts val="1800"/>
                        </a:lnSpc>
                      </a:pPr>
                      <a:r>
                        <a:rPr kumimoji="1" lang="ja-JP" altLang="en-US" sz="1400" b="1" dirty="0" smtClean="0"/>
                        <a:t>保険者</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kumimoji="1" lang="ja-JP" altLang="en-US" sz="1400" b="1" dirty="0" smtClean="0"/>
                        <a:t>Ａ県</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r>
                        <a:rPr kumimoji="1" lang="ja-JP" altLang="en-US" sz="1400" b="1" dirty="0" smtClean="0"/>
                        <a:t>⇒</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kumimoji="1" lang="ja-JP" altLang="en-US" sz="1400" b="1" dirty="0" smtClean="0"/>
                        <a:t>Ｂ県</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2580">
                <a:tc>
                  <a:txBody>
                    <a:bodyPr/>
                    <a:lstStyle/>
                    <a:p>
                      <a:pPr>
                        <a:lnSpc>
                          <a:spcPts val="1800"/>
                        </a:lnSpc>
                      </a:pPr>
                      <a:r>
                        <a:rPr kumimoji="1" lang="ja-JP" altLang="en-US" sz="1400" b="1" dirty="0" smtClean="0"/>
                        <a:t>医療機関</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kumimoji="1" lang="ja-JP" altLang="en-US" sz="1400" b="1" dirty="0" smtClean="0"/>
                        <a:t>Ｂ県</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r>
                        <a:rPr kumimoji="1" lang="ja-JP" altLang="en-US" sz="1400" b="1" dirty="0" smtClean="0"/>
                        <a:t>⇒</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kumimoji="1" lang="ja-JP" altLang="en-US" sz="1400" b="1" dirty="0" smtClean="0"/>
                        <a:t>Ｂ県</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1" name="角丸四角形 30"/>
          <p:cNvSpPr/>
          <p:nvPr/>
        </p:nvSpPr>
        <p:spPr>
          <a:xfrm>
            <a:off x="467544" y="2028715"/>
            <a:ext cx="2327038" cy="408623"/>
          </a:xfrm>
          <a:prstGeom prst="roundRect">
            <a:avLst/>
          </a:prstGeom>
          <a:solidFill>
            <a:schemeClr val="accent6">
              <a:lumMod val="20000"/>
              <a:lumOff val="80000"/>
            </a:schemeClr>
          </a:solidFill>
          <a:ln w="19050">
            <a:solidFill>
              <a:schemeClr val="tx1"/>
            </a:solidFill>
          </a:ln>
        </p:spPr>
        <p:txBody>
          <a:bodyPr wrap="square">
            <a:spAutoFit/>
          </a:bodyPr>
          <a:lstStyle/>
          <a:p>
            <a:r>
              <a:rPr lang="ja-JP" altLang="en-US" sz="900" dirty="0">
                <a:latin typeface="+mn-ea"/>
              </a:rPr>
              <a:t>処理</a:t>
            </a:r>
            <a:r>
              <a:rPr lang="ja-JP" altLang="en-US" sz="900" dirty="0" smtClean="0">
                <a:latin typeface="+mn-ea"/>
              </a:rPr>
              <a:t>手順</a:t>
            </a:r>
            <a:r>
              <a:rPr lang="ja-JP" altLang="en-US" sz="900" dirty="0">
                <a:latin typeface="+mn-ea"/>
              </a:rPr>
              <a:t>①</a:t>
            </a:r>
            <a:r>
              <a:rPr lang="ja-JP" altLang="en-US" sz="900" b="1" dirty="0" smtClean="0">
                <a:latin typeface="+mn-ea"/>
              </a:rPr>
              <a:t> </a:t>
            </a:r>
            <a:r>
              <a:rPr lang="ja-JP" altLang="en-US" sz="900" dirty="0">
                <a:latin typeface="+mn-ea"/>
              </a:rPr>
              <a:t>（レセ電）</a:t>
            </a:r>
            <a:endParaRPr lang="en-US" altLang="ja-JP" sz="900" dirty="0" smtClean="0">
              <a:latin typeface="+mn-ea"/>
            </a:endParaRPr>
          </a:p>
          <a:p>
            <a:r>
              <a:rPr lang="en-US" altLang="ja-JP" sz="900" dirty="0" smtClean="0">
                <a:latin typeface="+mn-ea"/>
              </a:rPr>
              <a:t>【 </a:t>
            </a:r>
            <a:r>
              <a:rPr lang="ja-JP" altLang="en-US" sz="900" dirty="0">
                <a:latin typeface="+mn-ea"/>
              </a:rPr>
              <a:t>１</a:t>
            </a:r>
            <a:r>
              <a:rPr lang="ja-JP" altLang="en-US" sz="900" dirty="0" smtClean="0">
                <a:latin typeface="+mn-ea"/>
              </a:rPr>
              <a:t>．</a:t>
            </a:r>
            <a:r>
              <a:rPr lang="ja-JP" altLang="en-US" sz="900" dirty="0">
                <a:latin typeface="+mn-ea"/>
              </a:rPr>
              <a:t>過誤</a:t>
            </a:r>
            <a:r>
              <a:rPr lang="ja-JP" altLang="en-US" sz="900" dirty="0" smtClean="0">
                <a:latin typeface="+mn-ea"/>
              </a:rPr>
              <a:t>再審査申出取込 </a:t>
            </a:r>
            <a:r>
              <a:rPr lang="en-US" altLang="ja-JP" sz="900" dirty="0">
                <a:latin typeface="+mn-ea"/>
              </a:rPr>
              <a:t>】</a:t>
            </a:r>
          </a:p>
        </p:txBody>
      </p:sp>
      <p:sp>
        <p:nvSpPr>
          <p:cNvPr id="32" name="角丸四角形 31"/>
          <p:cNvSpPr/>
          <p:nvPr/>
        </p:nvSpPr>
        <p:spPr>
          <a:xfrm>
            <a:off x="3414884" y="2692285"/>
            <a:ext cx="2381251" cy="408623"/>
          </a:xfrm>
          <a:prstGeom prst="roundRect">
            <a:avLst/>
          </a:prstGeom>
          <a:solidFill>
            <a:schemeClr val="accent6">
              <a:lumMod val="20000"/>
              <a:lumOff val="80000"/>
            </a:schemeClr>
          </a:solidFill>
          <a:ln w="19050">
            <a:solidFill>
              <a:schemeClr val="tx1"/>
            </a:solidFill>
          </a:ln>
        </p:spPr>
        <p:txBody>
          <a:bodyPr wrap="square">
            <a:spAutoFit/>
          </a:bodyPr>
          <a:lstStyle/>
          <a:p>
            <a:r>
              <a:rPr lang="ja-JP" altLang="en-US" sz="900" dirty="0">
                <a:latin typeface="+mn-ea"/>
              </a:rPr>
              <a:t>処理</a:t>
            </a:r>
            <a:r>
              <a:rPr lang="ja-JP" altLang="en-US" sz="900" dirty="0" smtClean="0">
                <a:latin typeface="+mn-ea"/>
              </a:rPr>
              <a:t>手順</a:t>
            </a:r>
            <a:r>
              <a:rPr lang="ja-JP" altLang="en-US" sz="900" dirty="0">
                <a:latin typeface="+mn-ea"/>
              </a:rPr>
              <a:t>④</a:t>
            </a:r>
            <a:r>
              <a:rPr lang="ja-JP" altLang="en-US" sz="900" b="1" dirty="0" smtClean="0">
                <a:latin typeface="+mn-ea"/>
              </a:rPr>
              <a:t> </a:t>
            </a:r>
            <a:r>
              <a:rPr lang="ja-JP" altLang="en-US" sz="900" dirty="0">
                <a:latin typeface="+mn-ea"/>
              </a:rPr>
              <a:t>（レセ電）</a:t>
            </a:r>
            <a:endParaRPr lang="en-US" altLang="ja-JP" sz="900" dirty="0" smtClean="0">
              <a:latin typeface="+mn-ea"/>
            </a:endParaRPr>
          </a:p>
          <a:p>
            <a:r>
              <a:rPr lang="en-US" altLang="ja-JP" sz="900" dirty="0" smtClean="0">
                <a:latin typeface="+mn-ea"/>
              </a:rPr>
              <a:t>【 </a:t>
            </a:r>
            <a:r>
              <a:rPr lang="ja-JP" altLang="en-US" sz="900" dirty="0">
                <a:latin typeface="+mn-ea"/>
              </a:rPr>
              <a:t>４</a:t>
            </a:r>
            <a:r>
              <a:rPr lang="ja-JP" altLang="en-US" sz="900" dirty="0" smtClean="0">
                <a:latin typeface="+mn-ea"/>
              </a:rPr>
              <a:t>．原審レセプト作成 </a:t>
            </a:r>
            <a:r>
              <a:rPr lang="en-US" altLang="ja-JP" sz="900" dirty="0">
                <a:latin typeface="+mn-ea"/>
              </a:rPr>
              <a:t>】</a:t>
            </a:r>
          </a:p>
        </p:txBody>
      </p:sp>
      <p:cxnSp>
        <p:nvCxnSpPr>
          <p:cNvPr id="33" name="直線矢印コネクタ 32"/>
          <p:cNvCxnSpPr>
            <a:stCxn id="31" idx="2"/>
            <a:endCxn id="41" idx="0"/>
          </p:cNvCxnSpPr>
          <p:nvPr/>
        </p:nvCxnSpPr>
        <p:spPr>
          <a:xfrm>
            <a:off x="1631063" y="2437338"/>
            <a:ext cx="0" cy="254946"/>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a:stCxn id="54" idx="2"/>
            <a:endCxn id="55" idx="0"/>
          </p:cNvCxnSpPr>
          <p:nvPr/>
        </p:nvCxnSpPr>
        <p:spPr>
          <a:xfrm>
            <a:off x="4605510" y="4451204"/>
            <a:ext cx="0" cy="266525"/>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a:stCxn id="47" idx="2"/>
            <a:endCxn id="38" idx="0"/>
          </p:cNvCxnSpPr>
          <p:nvPr/>
        </p:nvCxnSpPr>
        <p:spPr>
          <a:xfrm>
            <a:off x="1631063" y="5801499"/>
            <a:ext cx="0" cy="219789"/>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a:stCxn id="32" idx="2"/>
            <a:endCxn id="39" idx="0"/>
          </p:cNvCxnSpPr>
          <p:nvPr/>
        </p:nvCxnSpPr>
        <p:spPr>
          <a:xfrm>
            <a:off x="4605510" y="3100908"/>
            <a:ext cx="0" cy="266525"/>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7" name="角丸四角形 36"/>
          <p:cNvSpPr/>
          <p:nvPr/>
        </p:nvSpPr>
        <p:spPr>
          <a:xfrm>
            <a:off x="3414884" y="6021288"/>
            <a:ext cx="2381251" cy="408623"/>
          </a:xfrm>
          <a:prstGeom prst="roundRect">
            <a:avLst/>
          </a:prstGeom>
          <a:solidFill>
            <a:schemeClr val="accent3">
              <a:lumMod val="20000"/>
              <a:lumOff val="80000"/>
            </a:schemeClr>
          </a:solidFill>
          <a:ln w="19050">
            <a:solidFill>
              <a:schemeClr val="tx1"/>
            </a:solidFill>
          </a:ln>
        </p:spPr>
        <p:txBody>
          <a:bodyPr wrap="square">
            <a:spAutoFit/>
          </a:bodyPr>
          <a:lstStyle/>
          <a:p>
            <a:r>
              <a:rPr lang="ja-JP" altLang="en-US" sz="900" dirty="0">
                <a:latin typeface="+mn-ea"/>
              </a:rPr>
              <a:t>処理</a:t>
            </a:r>
            <a:r>
              <a:rPr lang="ja-JP" altLang="en-US" sz="900" dirty="0" smtClean="0">
                <a:latin typeface="+mn-ea"/>
              </a:rPr>
              <a:t>手順</a:t>
            </a:r>
            <a:r>
              <a:rPr lang="ja-JP" altLang="en-US" sz="900" dirty="0">
                <a:latin typeface="+mn-ea"/>
              </a:rPr>
              <a:t>⑩</a:t>
            </a:r>
            <a:r>
              <a:rPr lang="zh-TW" altLang="en-US" sz="900" dirty="0" smtClean="0">
                <a:latin typeface="+mn-ea"/>
              </a:rPr>
              <a:t> </a:t>
            </a:r>
            <a:r>
              <a:rPr lang="zh-TW" altLang="en-US" sz="900" dirty="0">
                <a:latin typeface="+mn-ea"/>
              </a:rPr>
              <a:t>（請求支払）</a:t>
            </a:r>
            <a:endParaRPr lang="en-US" altLang="ja-JP" sz="900" dirty="0" smtClean="0">
              <a:latin typeface="+mn-ea"/>
            </a:endParaRPr>
          </a:p>
          <a:p>
            <a:r>
              <a:rPr lang="en-US" altLang="ja-JP" sz="900" dirty="0" smtClean="0">
                <a:latin typeface="+mn-ea"/>
              </a:rPr>
              <a:t>【 </a:t>
            </a:r>
            <a:r>
              <a:rPr lang="ja-JP" altLang="en-US" sz="900" dirty="0">
                <a:latin typeface="+mn-ea"/>
              </a:rPr>
              <a:t>１０</a:t>
            </a:r>
            <a:r>
              <a:rPr lang="ja-JP" altLang="en-US" sz="900" dirty="0" smtClean="0">
                <a:latin typeface="+mn-ea"/>
              </a:rPr>
              <a:t>．</a:t>
            </a:r>
            <a:r>
              <a:rPr lang="ja-JP" altLang="en-US" sz="900" dirty="0">
                <a:latin typeface="+mn-ea"/>
              </a:rPr>
              <a:t>レセプト確定（委託自県分） </a:t>
            </a:r>
            <a:r>
              <a:rPr lang="en-US" altLang="ja-JP" sz="900" dirty="0">
                <a:latin typeface="+mn-ea"/>
              </a:rPr>
              <a:t>】</a:t>
            </a:r>
          </a:p>
        </p:txBody>
      </p:sp>
      <p:sp>
        <p:nvSpPr>
          <p:cNvPr id="38" name="角丸四角形 37"/>
          <p:cNvSpPr/>
          <p:nvPr/>
        </p:nvSpPr>
        <p:spPr>
          <a:xfrm>
            <a:off x="467544" y="6021288"/>
            <a:ext cx="2327038" cy="408623"/>
          </a:xfrm>
          <a:prstGeom prst="roundRect">
            <a:avLst/>
          </a:prstGeom>
          <a:solidFill>
            <a:schemeClr val="accent6">
              <a:lumMod val="20000"/>
              <a:lumOff val="80000"/>
            </a:schemeClr>
          </a:solidFill>
          <a:ln w="19050">
            <a:solidFill>
              <a:schemeClr val="tx1"/>
            </a:solidFill>
          </a:ln>
        </p:spPr>
        <p:txBody>
          <a:bodyPr wrap="square">
            <a:spAutoFit/>
          </a:bodyPr>
          <a:lstStyle/>
          <a:p>
            <a:r>
              <a:rPr lang="ja-JP" altLang="en-US" sz="900" dirty="0">
                <a:latin typeface="+mn-ea"/>
              </a:rPr>
              <a:t>処理</a:t>
            </a:r>
            <a:r>
              <a:rPr lang="ja-JP" altLang="en-US" sz="900" dirty="0" smtClean="0">
                <a:latin typeface="+mn-ea"/>
              </a:rPr>
              <a:t>手順</a:t>
            </a:r>
            <a:r>
              <a:rPr lang="ja-JP" altLang="en-US" sz="900" dirty="0">
                <a:latin typeface="+mn-ea"/>
              </a:rPr>
              <a:t>⑬</a:t>
            </a:r>
            <a:r>
              <a:rPr lang="ja-JP" altLang="en-US" sz="900" b="1" dirty="0" smtClean="0">
                <a:latin typeface="+mn-ea"/>
              </a:rPr>
              <a:t> </a:t>
            </a:r>
            <a:r>
              <a:rPr lang="ja-JP" altLang="en-US" sz="900" dirty="0">
                <a:latin typeface="+mn-ea"/>
              </a:rPr>
              <a:t>（レセ電）</a:t>
            </a:r>
            <a:endParaRPr lang="en-US" altLang="ja-JP" sz="900" dirty="0" smtClean="0">
              <a:latin typeface="+mn-ea"/>
            </a:endParaRPr>
          </a:p>
          <a:p>
            <a:r>
              <a:rPr lang="en-US" altLang="ja-JP" sz="900" dirty="0" smtClean="0">
                <a:latin typeface="+mn-ea"/>
              </a:rPr>
              <a:t>【 </a:t>
            </a:r>
            <a:r>
              <a:rPr lang="ja-JP" altLang="en-US" sz="900" dirty="0" smtClean="0">
                <a:latin typeface="+mn-ea"/>
              </a:rPr>
              <a:t>１３．</a:t>
            </a:r>
            <a:r>
              <a:rPr lang="ja-JP" altLang="en-US" sz="900" dirty="0">
                <a:latin typeface="+mn-ea"/>
              </a:rPr>
              <a:t>結果返却 </a:t>
            </a:r>
            <a:r>
              <a:rPr lang="en-US" altLang="ja-JP" sz="900" dirty="0">
                <a:latin typeface="+mn-ea"/>
              </a:rPr>
              <a:t>】</a:t>
            </a:r>
          </a:p>
        </p:txBody>
      </p:sp>
      <p:sp>
        <p:nvSpPr>
          <p:cNvPr id="39" name="角丸四角形 38"/>
          <p:cNvSpPr/>
          <p:nvPr/>
        </p:nvSpPr>
        <p:spPr>
          <a:xfrm>
            <a:off x="3414884" y="3367433"/>
            <a:ext cx="2381251" cy="408623"/>
          </a:xfrm>
          <a:prstGeom prst="roundRect">
            <a:avLst/>
          </a:prstGeom>
          <a:solidFill>
            <a:schemeClr val="accent3">
              <a:lumMod val="20000"/>
              <a:lumOff val="80000"/>
            </a:schemeClr>
          </a:solidFill>
          <a:ln w="19050">
            <a:solidFill>
              <a:schemeClr val="tx1"/>
            </a:solidFill>
          </a:ln>
        </p:spPr>
        <p:txBody>
          <a:bodyPr wrap="square">
            <a:spAutoFit/>
          </a:bodyPr>
          <a:lstStyle/>
          <a:p>
            <a:r>
              <a:rPr lang="ja-JP" altLang="en-US" sz="900" dirty="0">
                <a:latin typeface="+mn-ea"/>
              </a:rPr>
              <a:t>処理</a:t>
            </a:r>
            <a:r>
              <a:rPr lang="ja-JP" altLang="en-US" sz="900" dirty="0" smtClean="0">
                <a:latin typeface="+mn-ea"/>
              </a:rPr>
              <a:t>手順</a:t>
            </a:r>
            <a:r>
              <a:rPr lang="ja-JP" altLang="en-US" sz="900" dirty="0">
                <a:latin typeface="+mn-ea"/>
              </a:rPr>
              <a:t>⑧</a:t>
            </a:r>
            <a:r>
              <a:rPr lang="zh-TW" altLang="en-US" sz="900" dirty="0" smtClean="0">
                <a:latin typeface="+mn-ea"/>
              </a:rPr>
              <a:t>（</a:t>
            </a:r>
            <a:r>
              <a:rPr lang="zh-TW" altLang="en-US" sz="900" dirty="0">
                <a:latin typeface="+mn-ea"/>
              </a:rPr>
              <a:t>請求支払</a:t>
            </a:r>
            <a:r>
              <a:rPr lang="zh-TW" altLang="en-US" sz="900" dirty="0" smtClean="0">
                <a:latin typeface="+mn-ea"/>
              </a:rPr>
              <a:t>）</a:t>
            </a:r>
            <a:endParaRPr lang="en-US" altLang="ja-JP" sz="900" dirty="0" smtClean="0">
              <a:latin typeface="+mn-ea"/>
            </a:endParaRPr>
          </a:p>
          <a:p>
            <a:r>
              <a:rPr lang="en-US" altLang="ja-JP" sz="900" dirty="0" smtClean="0">
                <a:latin typeface="+mn-ea"/>
              </a:rPr>
              <a:t>【 </a:t>
            </a:r>
            <a:r>
              <a:rPr lang="ja-JP" altLang="en-US" sz="900" dirty="0" smtClean="0">
                <a:latin typeface="+mn-ea"/>
              </a:rPr>
              <a:t>８</a:t>
            </a:r>
            <a:r>
              <a:rPr lang="ja-JP" altLang="en-US" sz="900" dirty="0">
                <a:latin typeface="+mn-ea"/>
              </a:rPr>
              <a:t>．レセプト登録・修正・削除画面</a:t>
            </a:r>
            <a:r>
              <a:rPr lang="en-US" altLang="ja-JP" sz="900" dirty="0">
                <a:latin typeface="+mn-ea"/>
              </a:rPr>
              <a:t>】</a:t>
            </a:r>
          </a:p>
        </p:txBody>
      </p:sp>
      <p:cxnSp>
        <p:nvCxnSpPr>
          <p:cNvPr id="40" name="直線矢印コネクタ 39"/>
          <p:cNvCxnSpPr>
            <a:stCxn id="45" idx="2"/>
            <a:endCxn id="37" idx="0"/>
          </p:cNvCxnSpPr>
          <p:nvPr/>
        </p:nvCxnSpPr>
        <p:spPr>
          <a:xfrm>
            <a:off x="4605510" y="5801500"/>
            <a:ext cx="0" cy="219788"/>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41" name="角丸四角形 40"/>
          <p:cNvSpPr/>
          <p:nvPr/>
        </p:nvSpPr>
        <p:spPr>
          <a:xfrm>
            <a:off x="467544" y="2692284"/>
            <a:ext cx="2327038" cy="408623"/>
          </a:xfrm>
          <a:prstGeom prst="roundRect">
            <a:avLst/>
          </a:prstGeom>
          <a:solidFill>
            <a:schemeClr val="accent6">
              <a:lumMod val="20000"/>
              <a:lumOff val="80000"/>
            </a:schemeClr>
          </a:solidFill>
          <a:ln w="19050">
            <a:solidFill>
              <a:schemeClr val="tx1"/>
            </a:solidFill>
          </a:ln>
        </p:spPr>
        <p:txBody>
          <a:bodyPr wrap="square">
            <a:spAutoFit/>
          </a:bodyPr>
          <a:lstStyle/>
          <a:p>
            <a:r>
              <a:rPr lang="ja-JP" altLang="en-US" sz="900" dirty="0">
                <a:latin typeface="+mn-ea"/>
              </a:rPr>
              <a:t>処理</a:t>
            </a:r>
            <a:r>
              <a:rPr lang="ja-JP" altLang="en-US" sz="900" dirty="0" smtClean="0">
                <a:latin typeface="+mn-ea"/>
              </a:rPr>
              <a:t>手順</a:t>
            </a:r>
            <a:r>
              <a:rPr lang="ja-JP" altLang="en-US" sz="900" dirty="0">
                <a:latin typeface="+mn-ea"/>
              </a:rPr>
              <a:t>②</a:t>
            </a:r>
            <a:r>
              <a:rPr lang="ja-JP" altLang="en-US" sz="900" b="1" dirty="0" smtClean="0">
                <a:latin typeface="+mn-ea"/>
              </a:rPr>
              <a:t> </a:t>
            </a:r>
            <a:r>
              <a:rPr lang="ja-JP" altLang="en-US" sz="900" dirty="0">
                <a:latin typeface="+mn-ea"/>
              </a:rPr>
              <a:t>（レセ電）</a:t>
            </a:r>
            <a:endParaRPr lang="en-US" altLang="ja-JP" sz="900" dirty="0" smtClean="0">
              <a:latin typeface="+mn-ea"/>
            </a:endParaRPr>
          </a:p>
          <a:p>
            <a:r>
              <a:rPr lang="en-US" altLang="ja-JP" sz="900" dirty="0" smtClean="0">
                <a:latin typeface="+mn-ea"/>
              </a:rPr>
              <a:t>【 </a:t>
            </a:r>
            <a:r>
              <a:rPr lang="ja-JP" altLang="en-US" sz="900" dirty="0">
                <a:latin typeface="+mn-ea"/>
              </a:rPr>
              <a:t>２</a:t>
            </a:r>
            <a:r>
              <a:rPr lang="ja-JP" altLang="en-US" sz="900" dirty="0" smtClean="0">
                <a:latin typeface="+mn-ea"/>
              </a:rPr>
              <a:t>．</a:t>
            </a:r>
            <a:r>
              <a:rPr lang="ja-JP" altLang="en-US" sz="900" dirty="0">
                <a:latin typeface="+mn-ea"/>
              </a:rPr>
              <a:t>過誤再審査</a:t>
            </a:r>
            <a:r>
              <a:rPr lang="ja-JP" altLang="en-US" sz="900" dirty="0" smtClean="0">
                <a:latin typeface="+mn-ea"/>
              </a:rPr>
              <a:t>委託分申出送信 </a:t>
            </a:r>
            <a:r>
              <a:rPr lang="en-US" altLang="ja-JP" sz="900" dirty="0">
                <a:latin typeface="+mn-ea"/>
              </a:rPr>
              <a:t>】</a:t>
            </a:r>
          </a:p>
        </p:txBody>
      </p:sp>
      <p:sp>
        <p:nvSpPr>
          <p:cNvPr id="42" name="角丸四角形 41"/>
          <p:cNvSpPr/>
          <p:nvPr/>
        </p:nvSpPr>
        <p:spPr>
          <a:xfrm>
            <a:off x="3414884" y="2017137"/>
            <a:ext cx="2381251" cy="408623"/>
          </a:xfrm>
          <a:prstGeom prst="roundRect">
            <a:avLst/>
          </a:prstGeom>
          <a:solidFill>
            <a:schemeClr val="accent6">
              <a:lumMod val="20000"/>
              <a:lumOff val="80000"/>
            </a:schemeClr>
          </a:solidFill>
          <a:ln w="19050">
            <a:solidFill>
              <a:schemeClr val="tx1"/>
            </a:solidFill>
          </a:ln>
        </p:spPr>
        <p:txBody>
          <a:bodyPr wrap="square">
            <a:spAutoFit/>
          </a:bodyPr>
          <a:lstStyle/>
          <a:p>
            <a:r>
              <a:rPr lang="ja-JP" altLang="en-US" sz="900" dirty="0">
                <a:latin typeface="+mn-ea"/>
              </a:rPr>
              <a:t>処理</a:t>
            </a:r>
            <a:r>
              <a:rPr lang="ja-JP" altLang="en-US" sz="900" dirty="0" smtClean="0">
                <a:latin typeface="+mn-ea"/>
              </a:rPr>
              <a:t>手順</a:t>
            </a:r>
            <a:r>
              <a:rPr lang="ja-JP" altLang="en-US" sz="900" dirty="0">
                <a:latin typeface="+mn-ea"/>
              </a:rPr>
              <a:t>③</a:t>
            </a:r>
            <a:r>
              <a:rPr lang="ja-JP" altLang="en-US" sz="900" b="1" dirty="0" smtClean="0">
                <a:latin typeface="+mn-ea"/>
              </a:rPr>
              <a:t> </a:t>
            </a:r>
            <a:r>
              <a:rPr lang="ja-JP" altLang="en-US" sz="900" dirty="0">
                <a:latin typeface="+mn-ea"/>
              </a:rPr>
              <a:t>（レセ電）</a:t>
            </a:r>
            <a:endParaRPr lang="en-US" altLang="ja-JP" sz="900" dirty="0" smtClean="0">
              <a:latin typeface="+mn-ea"/>
            </a:endParaRPr>
          </a:p>
          <a:p>
            <a:r>
              <a:rPr lang="en-US" altLang="ja-JP" sz="900" dirty="0" smtClean="0">
                <a:latin typeface="+mn-ea"/>
              </a:rPr>
              <a:t>【 </a:t>
            </a:r>
            <a:r>
              <a:rPr lang="ja-JP" altLang="en-US" sz="900" dirty="0">
                <a:latin typeface="+mn-ea"/>
              </a:rPr>
              <a:t>３</a:t>
            </a:r>
            <a:r>
              <a:rPr lang="ja-JP" altLang="en-US" sz="900" dirty="0" smtClean="0">
                <a:latin typeface="+mn-ea"/>
              </a:rPr>
              <a:t>．</a:t>
            </a:r>
            <a:r>
              <a:rPr lang="ja-JP" altLang="en-US" sz="900" dirty="0">
                <a:latin typeface="+mn-ea"/>
              </a:rPr>
              <a:t>過誤再審査</a:t>
            </a:r>
            <a:r>
              <a:rPr lang="ja-JP" altLang="en-US" sz="900" dirty="0" smtClean="0">
                <a:latin typeface="+mn-ea"/>
              </a:rPr>
              <a:t>受託分申出受信 </a:t>
            </a:r>
            <a:r>
              <a:rPr lang="en-US" altLang="ja-JP" sz="900" dirty="0">
                <a:latin typeface="+mn-ea"/>
              </a:rPr>
              <a:t>】</a:t>
            </a:r>
          </a:p>
        </p:txBody>
      </p:sp>
      <p:cxnSp>
        <p:nvCxnSpPr>
          <p:cNvPr id="43" name="直線矢印コネクタ 42"/>
          <p:cNvCxnSpPr>
            <a:stCxn id="42" idx="2"/>
            <a:endCxn id="32" idx="0"/>
          </p:cNvCxnSpPr>
          <p:nvPr/>
        </p:nvCxnSpPr>
        <p:spPr>
          <a:xfrm>
            <a:off x="4605510" y="2425760"/>
            <a:ext cx="0" cy="266525"/>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45" name="角丸四角形 44"/>
          <p:cNvSpPr/>
          <p:nvPr/>
        </p:nvSpPr>
        <p:spPr>
          <a:xfrm>
            <a:off x="3414884" y="5392877"/>
            <a:ext cx="2381251" cy="408623"/>
          </a:xfrm>
          <a:prstGeom prst="roundRect">
            <a:avLst/>
          </a:prstGeom>
          <a:solidFill>
            <a:schemeClr val="accent6">
              <a:lumMod val="20000"/>
              <a:lumOff val="80000"/>
            </a:schemeClr>
          </a:solidFill>
          <a:ln w="19050">
            <a:solidFill>
              <a:schemeClr val="tx1"/>
            </a:solidFill>
          </a:ln>
        </p:spPr>
        <p:txBody>
          <a:bodyPr wrap="square">
            <a:spAutoFit/>
          </a:bodyPr>
          <a:lstStyle/>
          <a:p>
            <a:r>
              <a:rPr lang="ja-JP" altLang="en-US" sz="900" dirty="0">
                <a:latin typeface="+mn-ea"/>
              </a:rPr>
              <a:t>処理</a:t>
            </a:r>
            <a:r>
              <a:rPr lang="ja-JP" altLang="en-US" sz="900" dirty="0" smtClean="0">
                <a:latin typeface="+mn-ea"/>
              </a:rPr>
              <a:t>手順</a:t>
            </a:r>
            <a:r>
              <a:rPr lang="ja-JP" altLang="en-US" sz="900" dirty="0">
                <a:latin typeface="+mn-ea"/>
              </a:rPr>
              <a:t>⑪</a:t>
            </a:r>
            <a:r>
              <a:rPr lang="ja-JP" altLang="en-US" sz="900" b="1" dirty="0" smtClean="0">
                <a:latin typeface="+mn-ea"/>
              </a:rPr>
              <a:t> </a:t>
            </a:r>
            <a:r>
              <a:rPr lang="ja-JP" altLang="en-US" sz="900" dirty="0">
                <a:latin typeface="+mn-ea"/>
              </a:rPr>
              <a:t>（レセ電）</a:t>
            </a:r>
            <a:endParaRPr lang="en-US" altLang="ja-JP" sz="900" dirty="0" smtClean="0">
              <a:latin typeface="+mn-ea"/>
            </a:endParaRPr>
          </a:p>
          <a:p>
            <a:r>
              <a:rPr lang="en-US" altLang="ja-JP" sz="900" dirty="0" smtClean="0">
                <a:latin typeface="+mn-ea"/>
              </a:rPr>
              <a:t>【 </a:t>
            </a:r>
            <a:r>
              <a:rPr lang="ja-JP" altLang="en-US" sz="900" dirty="0" smtClean="0">
                <a:latin typeface="+mn-ea"/>
              </a:rPr>
              <a:t>１１．</a:t>
            </a:r>
            <a:r>
              <a:rPr lang="ja-JP" altLang="en-US" sz="900" dirty="0">
                <a:latin typeface="+mn-ea"/>
              </a:rPr>
              <a:t>過誤再審査受託分結果送信 </a:t>
            </a:r>
            <a:r>
              <a:rPr lang="en-US" altLang="ja-JP" sz="900" dirty="0">
                <a:latin typeface="+mn-ea"/>
              </a:rPr>
              <a:t>】</a:t>
            </a:r>
          </a:p>
        </p:txBody>
      </p:sp>
      <p:sp>
        <p:nvSpPr>
          <p:cNvPr id="47" name="角丸四角形 46"/>
          <p:cNvSpPr/>
          <p:nvPr/>
        </p:nvSpPr>
        <p:spPr>
          <a:xfrm>
            <a:off x="467544" y="5392876"/>
            <a:ext cx="2327038" cy="408623"/>
          </a:xfrm>
          <a:prstGeom prst="roundRect">
            <a:avLst/>
          </a:prstGeom>
          <a:solidFill>
            <a:schemeClr val="accent6">
              <a:lumMod val="20000"/>
              <a:lumOff val="80000"/>
            </a:schemeClr>
          </a:solidFill>
          <a:ln w="19050">
            <a:solidFill>
              <a:schemeClr val="tx1"/>
            </a:solidFill>
          </a:ln>
        </p:spPr>
        <p:txBody>
          <a:bodyPr wrap="square">
            <a:spAutoFit/>
          </a:bodyPr>
          <a:lstStyle/>
          <a:p>
            <a:r>
              <a:rPr lang="ja-JP" altLang="en-US" sz="900" dirty="0">
                <a:latin typeface="+mn-ea"/>
              </a:rPr>
              <a:t>処理</a:t>
            </a:r>
            <a:r>
              <a:rPr lang="ja-JP" altLang="en-US" sz="900" dirty="0" smtClean="0">
                <a:latin typeface="+mn-ea"/>
              </a:rPr>
              <a:t>手順</a:t>
            </a:r>
            <a:r>
              <a:rPr lang="ja-JP" altLang="en-US" sz="900" dirty="0">
                <a:latin typeface="+mn-ea"/>
              </a:rPr>
              <a:t>⑫</a:t>
            </a:r>
            <a:r>
              <a:rPr lang="ja-JP" altLang="en-US" sz="900" b="1" dirty="0" smtClean="0">
                <a:latin typeface="+mn-ea"/>
              </a:rPr>
              <a:t> </a:t>
            </a:r>
            <a:r>
              <a:rPr lang="ja-JP" altLang="en-US" sz="900" dirty="0">
                <a:latin typeface="+mn-ea"/>
              </a:rPr>
              <a:t>（レセ電）</a:t>
            </a:r>
            <a:endParaRPr lang="en-US" altLang="ja-JP" sz="900" dirty="0" smtClean="0">
              <a:latin typeface="+mn-ea"/>
            </a:endParaRPr>
          </a:p>
          <a:p>
            <a:r>
              <a:rPr lang="en-US" altLang="ja-JP" sz="900" dirty="0" smtClean="0">
                <a:latin typeface="+mn-ea"/>
              </a:rPr>
              <a:t>【 </a:t>
            </a:r>
            <a:r>
              <a:rPr lang="ja-JP" altLang="en-US" sz="900" dirty="0" smtClean="0">
                <a:latin typeface="+mn-ea"/>
              </a:rPr>
              <a:t>１２．</a:t>
            </a:r>
            <a:r>
              <a:rPr lang="ja-JP" altLang="en-US" sz="900" dirty="0">
                <a:latin typeface="+mn-ea"/>
              </a:rPr>
              <a:t>過誤再審査委託分結果受信 </a:t>
            </a:r>
            <a:r>
              <a:rPr lang="en-US" altLang="ja-JP" sz="900" dirty="0">
                <a:latin typeface="+mn-ea"/>
              </a:rPr>
              <a:t>】</a:t>
            </a:r>
          </a:p>
        </p:txBody>
      </p:sp>
      <p:cxnSp>
        <p:nvCxnSpPr>
          <p:cNvPr id="50" name="直線矢印コネクタ 49"/>
          <p:cNvCxnSpPr>
            <a:stCxn id="39" idx="2"/>
            <a:endCxn id="54" idx="0"/>
          </p:cNvCxnSpPr>
          <p:nvPr/>
        </p:nvCxnSpPr>
        <p:spPr>
          <a:xfrm>
            <a:off x="4605510" y="3776056"/>
            <a:ext cx="0" cy="266525"/>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54" name="角丸四角形 53"/>
          <p:cNvSpPr/>
          <p:nvPr/>
        </p:nvSpPr>
        <p:spPr>
          <a:xfrm>
            <a:off x="3414884" y="4042581"/>
            <a:ext cx="2381251" cy="408623"/>
          </a:xfrm>
          <a:prstGeom prst="roundRect">
            <a:avLst/>
          </a:prstGeom>
          <a:solidFill>
            <a:schemeClr val="accent3">
              <a:lumMod val="20000"/>
              <a:lumOff val="80000"/>
            </a:schemeClr>
          </a:solidFill>
          <a:ln w="19050">
            <a:solidFill>
              <a:schemeClr val="tx1"/>
            </a:solidFill>
          </a:ln>
        </p:spPr>
        <p:txBody>
          <a:bodyPr wrap="square">
            <a:spAutoFit/>
          </a:bodyPr>
          <a:lstStyle/>
          <a:p>
            <a:r>
              <a:rPr lang="ja-JP" altLang="en-US" sz="900" dirty="0">
                <a:latin typeface="+mn-ea"/>
              </a:rPr>
              <a:t>処理</a:t>
            </a:r>
            <a:r>
              <a:rPr lang="ja-JP" altLang="en-US" sz="900" dirty="0" smtClean="0">
                <a:latin typeface="+mn-ea"/>
              </a:rPr>
              <a:t>手順</a:t>
            </a:r>
            <a:r>
              <a:rPr lang="ja-JP" altLang="en-US" sz="900" dirty="0">
                <a:latin typeface="+mn-ea"/>
              </a:rPr>
              <a:t>⑨</a:t>
            </a:r>
            <a:r>
              <a:rPr lang="zh-TW" altLang="en-US" sz="900" dirty="0" smtClean="0">
                <a:latin typeface="+mn-ea"/>
              </a:rPr>
              <a:t> </a:t>
            </a:r>
            <a:r>
              <a:rPr lang="zh-TW" altLang="en-US" sz="900" dirty="0">
                <a:latin typeface="+mn-ea"/>
              </a:rPr>
              <a:t>（請求支払）</a:t>
            </a:r>
            <a:endParaRPr lang="en-US" altLang="ja-JP" sz="900" dirty="0" smtClean="0">
              <a:latin typeface="+mn-ea"/>
            </a:endParaRPr>
          </a:p>
          <a:p>
            <a:r>
              <a:rPr lang="en-US" altLang="ja-JP" sz="900" dirty="0">
                <a:latin typeface="+mn-ea"/>
              </a:rPr>
              <a:t>【 </a:t>
            </a:r>
            <a:r>
              <a:rPr lang="ja-JP" altLang="en-US" sz="900" dirty="0">
                <a:latin typeface="+mn-ea"/>
              </a:rPr>
              <a:t>９．過誤登録・修正・削除画面</a:t>
            </a:r>
            <a:r>
              <a:rPr lang="en-US" altLang="ja-JP" sz="900" dirty="0">
                <a:latin typeface="+mn-ea"/>
              </a:rPr>
              <a:t>】</a:t>
            </a:r>
          </a:p>
        </p:txBody>
      </p:sp>
      <p:sp>
        <p:nvSpPr>
          <p:cNvPr id="55" name="角丸四角形 54"/>
          <p:cNvSpPr/>
          <p:nvPr/>
        </p:nvSpPr>
        <p:spPr>
          <a:xfrm>
            <a:off x="3414884" y="4717729"/>
            <a:ext cx="2381251" cy="408623"/>
          </a:xfrm>
          <a:prstGeom prst="roundRect">
            <a:avLst/>
          </a:prstGeom>
          <a:solidFill>
            <a:schemeClr val="accent3">
              <a:lumMod val="20000"/>
              <a:lumOff val="80000"/>
            </a:schemeClr>
          </a:solidFill>
          <a:ln w="19050">
            <a:solidFill>
              <a:schemeClr val="tx1"/>
            </a:solidFill>
          </a:ln>
        </p:spPr>
        <p:txBody>
          <a:bodyPr wrap="square">
            <a:spAutoFit/>
          </a:bodyPr>
          <a:lstStyle/>
          <a:p>
            <a:r>
              <a:rPr lang="ja-JP" altLang="en-US" sz="900" dirty="0">
                <a:latin typeface="+mn-ea"/>
              </a:rPr>
              <a:t>処理</a:t>
            </a:r>
            <a:r>
              <a:rPr lang="ja-JP" altLang="en-US" sz="900" dirty="0" smtClean="0">
                <a:latin typeface="+mn-ea"/>
              </a:rPr>
              <a:t>手順</a:t>
            </a:r>
            <a:r>
              <a:rPr lang="ja-JP" altLang="en-US" sz="900" dirty="0">
                <a:latin typeface="+mn-ea"/>
              </a:rPr>
              <a:t>⑤</a:t>
            </a:r>
            <a:r>
              <a:rPr lang="zh-TW" altLang="en-US" sz="900" dirty="0" smtClean="0">
                <a:latin typeface="+mn-ea"/>
              </a:rPr>
              <a:t> </a:t>
            </a:r>
            <a:r>
              <a:rPr lang="zh-TW" altLang="en-US" sz="900" dirty="0">
                <a:latin typeface="+mn-ea"/>
              </a:rPr>
              <a:t>（請求支払）</a:t>
            </a:r>
            <a:endParaRPr lang="en-US" altLang="ja-JP" sz="900" dirty="0" smtClean="0">
              <a:latin typeface="+mn-ea"/>
            </a:endParaRPr>
          </a:p>
          <a:p>
            <a:r>
              <a:rPr lang="en-US" altLang="ja-JP" sz="900" dirty="0" smtClean="0">
                <a:latin typeface="+mn-ea"/>
              </a:rPr>
              <a:t>【 </a:t>
            </a:r>
            <a:r>
              <a:rPr lang="ja-JP" altLang="en-US" sz="900" dirty="0">
                <a:latin typeface="+mn-ea"/>
              </a:rPr>
              <a:t>５</a:t>
            </a:r>
            <a:r>
              <a:rPr lang="ja-JP" altLang="en-US" sz="900" dirty="0" smtClean="0">
                <a:latin typeface="+mn-ea"/>
              </a:rPr>
              <a:t>．</a:t>
            </a:r>
            <a:r>
              <a:rPr lang="ja-JP" altLang="en-US" sz="900" dirty="0">
                <a:latin typeface="+mn-ea"/>
              </a:rPr>
              <a:t>レセプト確定（受託分） </a:t>
            </a:r>
            <a:r>
              <a:rPr lang="en-US" altLang="ja-JP" sz="900" dirty="0">
                <a:latin typeface="+mn-ea"/>
              </a:rPr>
              <a:t>】</a:t>
            </a:r>
          </a:p>
        </p:txBody>
      </p:sp>
      <p:cxnSp>
        <p:nvCxnSpPr>
          <p:cNvPr id="56" name="直線矢印コネクタ 55"/>
          <p:cNvCxnSpPr>
            <a:stCxn id="55" idx="2"/>
            <a:endCxn id="45" idx="0"/>
          </p:cNvCxnSpPr>
          <p:nvPr/>
        </p:nvCxnSpPr>
        <p:spPr>
          <a:xfrm>
            <a:off x="4605510" y="5126352"/>
            <a:ext cx="0" cy="266525"/>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7" name="カギ線コネクタ 56"/>
          <p:cNvCxnSpPr>
            <a:stCxn id="41" idx="3"/>
            <a:endCxn id="42" idx="1"/>
          </p:cNvCxnSpPr>
          <p:nvPr/>
        </p:nvCxnSpPr>
        <p:spPr>
          <a:xfrm flipV="1">
            <a:off x="2794582" y="2221449"/>
            <a:ext cx="620302" cy="675147"/>
          </a:xfrm>
          <a:prstGeom prst="bentConnector3">
            <a:avLst>
              <a:gd name="adj1" fmla="val 3362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a:stCxn id="45" idx="1"/>
            <a:endCxn id="47" idx="3"/>
          </p:cNvCxnSpPr>
          <p:nvPr/>
        </p:nvCxnSpPr>
        <p:spPr>
          <a:xfrm flipH="1" flipV="1">
            <a:off x="2794582" y="5597188"/>
            <a:ext cx="620302" cy="1"/>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13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09204D71-56B5-4F68-92E6-59BDCBD5DDB0}" type="slidenum">
              <a:rPr kumimoji="1" lang="ja-JP" altLang="en-US" smtClean="0"/>
              <a:pPr/>
              <a:t>16</a:t>
            </a:fld>
            <a:endParaRPr kumimoji="1" lang="ja-JP" altLang="en-US"/>
          </a:p>
        </p:txBody>
      </p:sp>
      <p:sp>
        <p:nvSpPr>
          <p:cNvPr id="52" name="対角する 2 つの角を丸めた四角形 51"/>
          <p:cNvSpPr/>
          <p:nvPr/>
        </p:nvSpPr>
        <p:spPr>
          <a:xfrm>
            <a:off x="3140526" y="1628800"/>
            <a:ext cx="603170" cy="340519"/>
          </a:xfrm>
          <a:prstGeom prst="round2DiagRect">
            <a:avLst/>
          </a:prstGeom>
          <a:solidFill>
            <a:schemeClr val="accent5">
              <a:lumMod val="20000"/>
              <a:lumOff val="80000"/>
            </a:schemeClr>
          </a:solidFill>
          <a:ln w="12700">
            <a:solidFill>
              <a:schemeClr val="tx1"/>
            </a:solidFill>
          </a:ln>
        </p:spPr>
        <p:txBody>
          <a:bodyPr wrap="square">
            <a:spAutoFit/>
          </a:bodyPr>
          <a:lstStyle/>
          <a:p>
            <a:pPr algn="ctr"/>
            <a:r>
              <a:rPr lang="ja-JP" altLang="en-US" sz="1400" b="1" dirty="0"/>
              <a:t>Ｂ</a:t>
            </a:r>
            <a:r>
              <a:rPr lang="ja-JP" altLang="en-US" sz="1400" b="1" dirty="0" smtClean="0"/>
              <a:t>県</a:t>
            </a:r>
            <a:endParaRPr lang="ja-JP" altLang="en-US" sz="1400" b="1" dirty="0"/>
          </a:p>
        </p:txBody>
      </p:sp>
      <p:grpSp>
        <p:nvGrpSpPr>
          <p:cNvPr id="4" name="グループ化 3"/>
          <p:cNvGrpSpPr/>
          <p:nvPr/>
        </p:nvGrpSpPr>
        <p:grpSpPr>
          <a:xfrm>
            <a:off x="251520" y="1619508"/>
            <a:ext cx="8640001" cy="4905836"/>
            <a:chOff x="251520" y="1619508"/>
            <a:chExt cx="8640001" cy="4905836"/>
          </a:xfrm>
        </p:grpSpPr>
        <p:sp>
          <p:nvSpPr>
            <p:cNvPr id="69" name="正方形/長方形 68"/>
            <p:cNvSpPr/>
            <p:nvPr/>
          </p:nvSpPr>
          <p:spPr>
            <a:xfrm>
              <a:off x="251521" y="1619508"/>
              <a:ext cx="2880000" cy="49058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p:cNvSpPr/>
            <p:nvPr/>
          </p:nvSpPr>
          <p:spPr>
            <a:xfrm>
              <a:off x="3131521" y="1619508"/>
              <a:ext cx="2880000" cy="49058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p:cNvSpPr/>
            <p:nvPr/>
          </p:nvSpPr>
          <p:spPr>
            <a:xfrm>
              <a:off x="6011521" y="1619508"/>
              <a:ext cx="2880000" cy="49058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対角する 2 つの角を丸めた四角形 50"/>
            <p:cNvSpPr/>
            <p:nvPr/>
          </p:nvSpPr>
          <p:spPr>
            <a:xfrm>
              <a:off x="251520" y="1625212"/>
              <a:ext cx="576064" cy="340519"/>
            </a:xfrm>
            <a:prstGeom prst="round2DiagRect">
              <a:avLst/>
            </a:prstGeom>
            <a:solidFill>
              <a:schemeClr val="accent5">
                <a:lumMod val="20000"/>
                <a:lumOff val="80000"/>
              </a:schemeClr>
            </a:solidFill>
            <a:ln w="12700">
              <a:solidFill>
                <a:schemeClr val="tx1"/>
              </a:solidFill>
            </a:ln>
          </p:spPr>
          <p:txBody>
            <a:bodyPr wrap="square">
              <a:spAutoFit/>
            </a:bodyPr>
            <a:lstStyle/>
            <a:p>
              <a:pPr algn="ctr"/>
              <a:r>
                <a:rPr lang="ja-JP" altLang="en-US" sz="1400" b="1" dirty="0" smtClean="0"/>
                <a:t>Ａ県</a:t>
              </a:r>
              <a:endParaRPr lang="ja-JP" altLang="en-US" sz="1400" b="1" dirty="0"/>
            </a:p>
          </p:txBody>
        </p:sp>
        <p:sp>
          <p:nvSpPr>
            <p:cNvPr id="53" name="対角する 2 つの角を丸めた四角形 52"/>
            <p:cNvSpPr/>
            <p:nvPr/>
          </p:nvSpPr>
          <p:spPr>
            <a:xfrm>
              <a:off x="6011521" y="1628800"/>
              <a:ext cx="554144" cy="340519"/>
            </a:xfrm>
            <a:prstGeom prst="round2DiagRect">
              <a:avLst/>
            </a:prstGeom>
            <a:solidFill>
              <a:schemeClr val="accent5">
                <a:lumMod val="20000"/>
                <a:lumOff val="80000"/>
              </a:schemeClr>
            </a:solidFill>
            <a:ln w="12700">
              <a:solidFill>
                <a:schemeClr val="tx1"/>
              </a:solidFill>
            </a:ln>
          </p:spPr>
          <p:txBody>
            <a:bodyPr wrap="square" lIns="36000" rIns="36000">
              <a:spAutoFit/>
            </a:bodyPr>
            <a:lstStyle/>
            <a:p>
              <a:pPr algn="ctr"/>
              <a:r>
                <a:rPr lang="ja-JP" altLang="en-US" sz="1400" b="1" dirty="0" smtClean="0"/>
                <a:t>Ｃ県</a:t>
              </a:r>
              <a:endParaRPr lang="ja-JP" altLang="en-US" sz="1400" b="1" dirty="0"/>
            </a:p>
          </p:txBody>
        </p:sp>
      </p:grpSp>
      <p:sp>
        <p:nvSpPr>
          <p:cNvPr id="24" name="タイトル 1"/>
          <p:cNvSpPr>
            <a:spLocks noGrp="1"/>
          </p:cNvSpPr>
          <p:nvPr>
            <p:ph type="title"/>
          </p:nvPr>
        </p:nvSpPr>
        <p:spPr/>
        <p:txBody>
          <a:bodyPr/>
          <a:lstStyle/>
          <a:p>
            <a:pPr marL="285750" indent="-285750">
              <a:buFont typeface="Meiryo UI" panose="020B0604030504040204" pitchFamily="50" charset="-128"/>
              <a:buChar char="○"/>
            </a:pPr>
            <a:r>
              <a:rPr lang="ja-JP" altLang="en-US" dirty="0"/>
              <a:t>国保総合システムの振替機能を活用した保険者間</a:t>
            </a:r>
            <a:r>
              <a:rPr kumimoji="1" lang="ja-JP" altLang="en-US" dirty="0" smtClean="0"/>
              <a:t>調整処理ケース⑤の業務フロー</a:t>
            </a:r>
            <a:endParaRPr kumimoji="1" lang="ja-JP" altLang="en-US" dirty="0"/>
          </a:p>
        </p:txBody>
      </p:sp>
      <p:graphicFrame>
        <p:nvGraphicFramePr>
          <p:cNvPr id="25" name="コンテンツ プレースホルダー 3"/>
          <p:cNvGraphicFramePr>
            <a:graphicFrameLocks/>
          </p:cNvGraphicFramePr>
          <p:nvPr>
            <p:extLst>
              <p:ext uri="{D42A27DB-BD31-4B8C-83A1-F6EECF244321}">
                <p14:modId xmlns:p14="http://schemas.microsoft.com/office/powerpoint/2010/main" val="3184735672"/>
              </p:ext>
            </p:extLst>
          </p:nvPr>
        </p:nvGraphicFramePr>
        <p:xfrm>
          <a:off x="251520" y="573921"/>
          <a:ext cx="3617750" cy="967740"/>
        </p:xfrm>
        <a:graphic>
          <a:graphicData uri="http://schemas.openxmlformats.org/drawingml/2006/table">
            <a:tbl>
              <a:tblPr firstRow="1" bandRow="1">
                <a:tableStyleId>{5C22544A-7EE6-4342-B048-85BDC9FD1C3A}</a:tableStyleId>
              </a:tblPr>
              <a:tblGrid>
                <a:gridCol w="1080000"/>
                <a:gridCol w="1080000"/>
                <a:gridCol w="377750"/>
                <a:gridCol w="1080000"/>
              </a:tblGrid>
              <a:tr h="322580">
                <a:tc>
                  <a:txBody>
                    <a:bodyPr/>
                    <a:lstStyle/>
                    <a:p>
                      <a:pPr algn="ctr">
                        <a:lnSpc>
                          <a:spcPts val="1800"/>
                        </a:lnSpc>
                      </a:pPr>
                      <a:r>
                        <a:rPr kumimoji="1" lang="ja-JP" altLang="en-US" sz="1400" dirty="0" smtClean="0"/>
                        <a:t>ケース⑤</a:t>
                      </a:r>
                      <a:endParaRPr kumimoji="1" lang="ja-JP" altLang="en-US" sz="1400"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r>
                        <a:rPr kumimoji="1" lang="ja-JP" altLang="en-US" sz="1400" dirty="0" smtClean="0"/>
                        <a:t>振替前</a:t>
                      </a:r>
                      <a:endParaRPr kumimoji="1" lang="ja-JP" altLang="en-US" sz="1400"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endParaRPr kumimoji="1" lang="ja-JP" altLang="en-US" sz="1400"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r>
                        <a:rPr kumimoji="1" lang="ja-JP" altLang="en-US" sz="1400" dirty="0" smtClean="0"/>
                        <a:t>振替後</a:t>
                      </a:r>
                      <a:endParaRPr kumimoji="1" lang="ja-JP" altLang="en-US" sz="1400"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2580">
                <a:tc>
                  <a:txBody>
                    <a:bodyPr/>
                    <a:lstStyle/>
                    <a:p>
                      <a:pPr>
                        <a:lnSpc>
                          <a:spcPts val="1800"/>
                        </a:lnSpc>
                      </a:pPr>
                      <a:r>
                        <a:rPr kumimoji="1" lang="ja-JP" altLang="en-US" sz="1400" b="1" dirty="0" smtClean="0"/>
                        <a:t>保険者</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kumimoji="1" lang="ja-JP" altLang="en-US" sz="1400" b="1" dirty="0" smtClean="0"/>
                        <a:t>Ａ県</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r>
                        <a:rPr kumimoji="1" lang="ja-JP" altLang="en-US" sz="1400" b="1" dirty="0" smtClean="0"/>
                        <a:t>⇒</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kumimoji="1" lang="ja-JP" altLang="en-US" sz="1400" b="1" dirty="0" smtClean="0"/>
                        <a:t>Ｂ県</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2580">
                <a:tc>
                  <a:txBody>
                    <a:bodyPr/>
                    <a:lstStyle/>
                    <a:p>
                      <a:pPr>
                        <a:lnSpc>
                          <a:spcPts val="1800"/>
                        </a:lnSpc>
                      </a:pPr>
                      <a:r>
                        <a:rPr kumimoji="1" lang="ja-JP" altLang="en-US" sz="1400" b="1" dirty="0" smtClean="0"/>
                        <a:t>医療機関</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kumimoji="1" lang="ja-JP" altLang="en-US" sz="1400" b="1" dirty="0" smtClean="0"/>
                        <a:t>Ｃ県</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r>
                        <a:rPr kumimoji="1" lang="ja-JP" altLang="en-US" sz="1400" b="1" dirty="0" smtClean="0"/>
                        <a:t>⇒</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kumimoji="1" lang="ja-JP" altLang="en-US" sz="1400" b="1" dirty="0" smtClean="0"/>
                        <a:t>Ｃ県</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4" name="角丸四角形 43"/>
          <p:cNvSpPr/>
          <p:nvPr/>
        </p:nvSpPr>
        <p:spPr>
          <a:xfrm>
            <a:off x="467544" y="2024661"/>
            <a:ext cx="2329048" cy="408623"/>
          </a:xfrm>
          <a:prstGeom prst="roundRect">
            <a:avLst/>
          </a:prstGeom>
          <a:solidFill>
            <a:schemeClr val="accent6">
              <a:lumMod val="20000"/>
              <a:lumOff val="80000"/>
            </a:schemeClr>
          </a:solidFill>
          <a:ln w="19050">
            <a:solidFill>
              <a:schemeClr val="tx1"/>
            </a:solidFill>
          </a:ln>
        </p:spPr>
        <p:txBody>
          <a:bodyPr wrap="square">
            <a:spAutoFit/>
          </a:bodyPr>
          <a:lstStyle/>
          <a:p>
            <a:r>
              <a:rPr lang="ja-JP" altLang="en-US" sz="900" dirty="0">
                <a:latin typeface="+mn-ea"/>
              </a:rPr>
              <a:t>処理</a:t>
            </a:r>
            <a:r>
              <a:rPr lang="ja-JP" altLang="en-US" sz="900" dirty="0" smtClean="0">
                <a:latin typeface="+mn-ea"/>
              </a:rPr>
              <a:t>手順</a:t>
            </a:r>
            <a:r>
              <a:rPr lang="ja-JP" altLang="en-US" sz="900" dirty="0">
                <a:latin typeface="+mn-ea"/>
              </a:rPr>
              <a:t>①</a:t>
            </a:r>
            <a:r>
              <a:rPr lang="ja-JP" altLang="en-US" sz="900" b="1" dirty="0" smtClean="0">
                <a:latin typeface="+mn-ea"/>
              </a:rPr>
              <a:t> </a:t>
            </a:r>
            <a:r>
              <a:rPr lang="ja-JP" altLang="en-US" sz="900" dirty="0">
                <a:latin typeface="+mn-ea"/>
              </a:rPr>
              <a:t>（レセ電）</a:t>
            </a:r>
            <a:endParaRPr lang="en-US" altLang="ja-JP" sz="900" dirty="0" smtClean="0">
              <a:latin typeface="+mn-ea"/>
            </a:endParaRPr>
          </a:p>
          <a:p>
            <a:r>
              <a:rPr lang="en-US" altLang="ja-JP" sz="900" dirty="0" smtClean="0">
                <a:latin typeface="+mn-ea"/>
              </a:rPr>
              <a:t>【 </a:t>
            </a:r>
            <a:r>
              <a:rPr lang="ja-JP" altLang="en-US" sz="900" dirty="0">
                <a:latin typeface="+mn-ea"/>
              </a:rPr>
              <a:t>１</a:t>
            </a:r>
            <a:r>
              <a:rPr lang="ja-JP" altLang="en-US" sz="900" dirty="0" smtClean="0">
                <a:latin typeface="+mn-ea"/>
              </a:rPr>
              <a:t>．</a:t>
            </a:r>
            <a:r>
              <a:rPr lang="ja-JP" altLang="en-US" sz="900" dirty="0">
                <a:latin typeface="+mn-ea"/>
              </a:rPr>
              <a:t>過誤</a:t>
            </a:r>
            <a:r>
              <a:rPr lang="ja-JP" altLang="en-US" sz="900" dirty="0" smtClean="0">
                <a:latin typeface="+mn-ea"/>
              </a:rPr>
              <a:t>再審査申出取込 </a:t>
            </a:r>
            <a:r>
              <a:rPr lang="en-US" altLang="ja-JP" sz="900" dirty="0">
                <a:latin typeface="+mn-ea"/>
              </a:rPr>
              <a:t>】</a:t>
            </a:r>
          </a:p>
        </p:txBody>
      </p:sp>
      <p:sp>
        <p:nvSpPr>
          <p:cNvPr id="46" name="角丸四角形 45"/>
          <p:cNvSpPr/>
          <p:nvPr/>
        </p:nvSpPr>
        <p:spPr>
          <a:xfrm>
            <a:off x="6299234" y="2666526"/>
            <a:ext cx="2377222" cy="408623"/>
          </a:xfrm>
          <a:prstGeom prst="roundRect">
            <a:avLst/>
          </a:prstGeom>
          <a:solidFill>
            <a:schemeClr val="accent6">
              <a:lumMod val="20000"/>
              <a:lumOff val="80000"/>
            </a:schemeClr>
          </a:solidFill>
          <a:ln w="19050">
            <a:solidFill>
              <a:schemeClr val="tx1"/>
            </a:solidFill>
          </a:ln>
        </p:spPr>
        <p:txBody>
          <a:bodyPr wrap="square">
            <a:spAutoFit/>
          </a:bodyPr>
          <a:lstStyle/>
          <a:p>
            <a:r>
              <a:rPr lang="ja-JP" altLang="en-US" sz="900" dirty="0">
                <a:latin typeface="+mn-ea"/>
              </a:rPr>
              <a:t>処理</a:t>
            </a:r>
            <a:r>
              <a:rPr lang="ja-JP" altLang="en-US" sz="900" dirty="0" smtClean="0">
                <a:latin typeface="+mn-ea"/>
              </a:rPr>
              <a:t>手順</a:t>
            </a:r>
            <a:r>
              <a:rPr lang="ja-JP" altLang="en-US" sz="900" dirty="0">
                <a:latin typeface="+mn-ea"/>
              </a:rPr>
              <a:t>④</a:t>
            </a:r>
            <a:r>
              <a:rPr lang="ja-JP" altLang="en-US" sz="900" b="1" dirty="0" smtClean="0">
                <a:latin typeface="+mn-ea"/>
              </a:rPr>
              <a:t> </a:t>
            </a:r>
            <a:r>
              <a:rPr lang="ja-JP" altLang="en-US" sz="900" dirty="0">
                <a:latin typeface="+mn-ea"/>
              </a:rPr>
              <a:t>（レセ電）</a:t>
            </a:r>
            <a:endParaRPr lang="en-US" altLang="ja-JP" sz="900" dirty="0" smtClean="0">
              <a:latin typeface="+mn-ea"/>
            </a:endParaRPr>
          </a:p>
          <a:p>
            <a:r>
              <a:rPr lang="en-US" altLang="ja-JP" sz="900" dirty="0" smtClean="0">
                <a:latin typeface="+mn-ea"/>
              </a:rPr>
              <a:t>【 </a:t>
            </a:r>
            <a:r>
              <a:rPr lang="ja-JP" altLang="en-US" sz="900" dirty="0">
                <a:latin typeface="+mn-ea"/>
              </a:rPr>
              <a:t>４</a:t>
            </a:r>
            <a:r>
              <a:rPr lang="ja-JP" altLang="en-US" sz="900" dirty="0" smtClean="0">
                <a:latin typeface="+mn-ea"/>
              </a:rPr>
              <a:t>．原審レセプト作成 </a:t>
            </a:r>
            <a:r>
              <a:rPr lang="en-US" altLang="ja-JP" sz="900" dirty="0">
                <a:latin typeface="+mn-ea"/>
              </a:rPr>
              <a:t>】</a:t>
            </a:r>
          </a:p>
        </p:txBody>
      </p:sp>
      <p:cxnSp>
        <p:nvCxnSpPr>
          <p:cNvPr id="48" name="直線矢印コネクタ 47"/>
          <p:cNvCxnSpPr>
            <a:stCxn id="44" idx="2"/>
            <a:endCxn id="67" idx="0"/>
          </p:cNvCxnSpPr>
          <p:nvPr/>
        </p:nvCxnSpPr>
        <p:spPr>
          <a:xfrm>
            <a:off x="1632068" y="2433284"/>
            <a:ext cx="0" cy="128150"/>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a:stCxn id="79" idx="2"/>
            <a:endCxn id="81" idx="0"/>
          </p:cNvCxnSpPr>
          <p:nvPr/>
        </p:nvCxnSpPr>
        <p:spPr>
          <a:xfrm>
            <a:off x="7487845" y="3717014"/>
            <a:ext cx="0" cy="233242"/>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a:stCxn id="64" idx="2"/>
            <a:endCxn id="62" idx="0"/>
          </p:cNvCxnSpPr>
          <p:nvPr/>
        </p:nvCxnSpPr>
        <p:spPr>
          <a:xfrm>
            <a:off x="4569291" y="5507018"/>
            <a:ext cx="0" cy="514270"/>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a:stCxn id="73" idx="2"/>
            <a:endCxn id="63" idx="0"/>
          </p:cNvCxnSpPr>
          <p:nvPr/>
        </p:nvCxnSpPr>
        <p:spPr>
          <a:xfrm>
            <a:off x="1632068" y="5878058"/>
            <a:ext cx="0" cy="143230"/>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a:stCxn id="81" idx="2"/>
            <a:endCxn id="82" idx="0"/>
          </p:cNvCxnSpPr>
          <p:nvPr/>
        </p:nvCxnSpPr>
        <p:spPr>
          <a:xfrm>
            <a:off x="7487845" y="4358879"/>
            <a:ext cx="0" cy="233242"/>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2" name="角丸四角形 61"/>
          <p:cNvSpPr/>
          <p:nvPr/>
        </p:nvSpPr>
        <p:spPr>
          <a:xfrm>
            <a:off x="3414454" y="6021288"/>
            <a:ext cx="2309674" cy="408623"/>
          </a:xfrm>
          <a:prstGeom prst="roundRect">
            <a:avLst/>
          </a:prstGeom>
          <a:solidFill>
            <a:schemeClr val="accent3">
              <a:lumMod val="20000"/>
              <a:lumOff val="80000"/>
            </a:schemeClr>
          </a:solidFill>
          <a:ln w="19050">
            <a:solidFill>
              <a:schemeClr val="tx1"/>
            </a:solidFill>
          </a:ln>
        </p:spPr>
        <p:txBody>
          <a:bodyPr wrap="square">
            <a:spAutoFit/>
          </a:bodyPr>
          <a:lstStyle/>
          <a:p>
            <a:r>
              <a:rPr lang="ja-JP" altLang="en-US" sz="900" dirty="0">
                <a:latin typeface="+mn-ea"/>
              </a:rPr>
              <a:t>処理</a:t>
            </a:r>
            <a:r>
              <a:rPr lang="ja-JP" altLang="en-US" sz="900" dirty="0" smtClean="0">
                <a:latin typeface="+mn-ea"/>
              </a:rPr>
              <a:t>手順</a:t>
            </a:r>
            <a:r>
              <a:rPr lang="ja-JP" altLang="en-US" sz="900" dirty="0">
                <a:latin typeface="+mn-ea"/>
              </a:rPr>
              <a:t>⑩</a:t>
            </a:r>
            <a:r>
              <a:rPr lang="zh-TW" altLang="en-US" sz="900" dirty="0" smtClean="0">
                <a:latin typeface="+mn-ea"/>
              </a:rPr>
              <a:t> </a:t>
            </a:r>
            <a:r>
              <a:rPr lang="zh-TW" altLang="en-US" sz="900" dirty="0">
                <a:latin typeface="+mn-ea"/>
              </a:rPr>
              <a:t>（請求支払）</a:t>
            </a:r>
            <a:endParaRPr lang="en-US" altLang="ja-JP" sz="900" dirty="0" smtClean="0">
              <a:latin typeface="+mn-ea"/>
            </a:endParaRPr>
          </a:p>
          <a:p>
            <a:r>
              <a:rPr lang="en-US" altLang="ja-JP" sz="900" dirty="0" smtClean="0">
                <a:latin typeface="+mn-ea"/>
              </a:rPr>
              <a:t>【 </a:t>
            </a:r>
            <a:r>
              <a:rPr lang="ja-JP" altLang="en-US" sz="900" dirty="0">
                <a:latin typeface="+mn-ea"/>
              </a:rPr>
              <a:t>１０</a:t>
            </a:r>
            <a:r>
              <a:rPr lang="ja-JP" altLang="en-US" sz="900" dirty="0" smtClean="0">
                <a:latin typeface="+mn-ea"/>
              </a:rPr>
              <a:t>．</a:t>
            </a:r>
            <a:r>
              <a:rPr lang="ja-JP" altLang="en-US" sz="900" dirty="0">
                <a:latin typeface="+mn-ea"/>
              </a:rPr>
              <a:t>レセプト確定（委託自県分） </a:t>
            </a:r>
            <a:r>
              <a:rPr lang="en-US" altLang="ja-JP" sz="900" dirty="0">
                <a:latin typeface="+mn-ea"/>
              </a:rPr>
              <a:t>】</a:t>
            </a:r>
          </a:p>
        </p:txBody>
      </p:sp>
      <p:sp>
        <p:nvSpPr>
          <p:cNvPr id="63" name="角丸四角形 62"/>
          <p:cNvSpPr/>
          <p:nvPr/>
        </p:nvSpPr>
        <p:spPr>
          <a:xfrm>
            <a:off x="467544" y="6021288"/>
            <a:ext cx="2329048" cy="408623"/>
          </a:xfrm>
          <a:prstGeom prst="roundRect">
            <a:avLst/>
          </a:prstGeom>
          <a:solidFill>
            <a:schemeClr val="accent6">
              <a:lumMod val="20000"/>
              <a:lumOff val="80000"/>
            </a:schemeClr>
          </a:solidFill>
          <a:ln w="19050">
            <a:solidFill>
              <a:schemeClr val="tx1"/>
            </a:solidFill>
          </a:ln>
        </p:spPr>
        <p:txBody>
          <a:bodyPr wrap="square">
            <a:spAutoFit/>
          </a:bodyPr>
          <a:lstStyle/>
          <a:p>
            <a:r>
              <a:rPr lang="ja-JP" altLang="en-US" sz="900" dirty="0">
                <a:latin typeface="+mn-ea"/>
              </a:rPr>
              <a:t>処理</a:t>
            </a:r>
            <a:r>
              <a:rPr lang="ja-JP" altLang="en-US" sz="900" dirty="0" smtClean="0">
                <a:latin typeface="+mn-ea"/>
              </a:rPr>
              <a:t>手順</a:t>
            </a:r>
            <a:r>
              <a:rPr lang="ja-JP" altLang="en-US" sz="900" dirty="0">
                <a:latin typeface="+mn-ea"/>
              </a:rPr>
              <a:t>⑬</a:t>
            </a:r>
            <a:r>
              <a:rPr lang="ja-JP" altLang="en-US" sz="900" b="1" dirty="0" smtClean="0">
                <a:latin typeface="+mn-ea"/>
              </a:rPr>
              <a:t> </a:t>
            </a:r>
            <a:r>
              <a:rPr lang="ja-JP" altLang="en-US" sz="900" dirty="0">
                <a:latin typeface="+mn-ea"/>
              </a:rPr>
              <a:t>（レセ電）</a:t>
            </a:r>
            <a:endParaRPr lang="en-US" altLang="ja-JP" sz="900" dirty="0" smtClean="0">
              <a:latin typeface="+mn-ea"/>
            </a:endParaRPr>
          </a:p>
          <a:p>
            <a:r>
              <a:rPr lang="en-US" altLang="ja-JP" sz="900" dirty="0" smtClean="0">
                <a:latin typeface="+mn-ea"/>
              </a:rPr>
              <a:t>【 </a:t>
            </a:r>
            <a:r>
              <a:rPr lang="ja-JP" altLang="en-US" sz="900" dirty="0">
                <a:latin typeface="+mn-ea"/>
              </a:rPr>
              <a:t>１３</a:t>
            </a:r>
            <a:r>
              <a:rPr lang="ja-JP" altLang="en-US" sz="900" dirty="0" smtClean="0">
                <a:latin typeface="+mn-ea"/>
              </a:rPr>
              <a:t>．</a:t>
            </a:r>
            <a:r>
              <a:rPr lang="ja-JP" altLang="en-US" sz="900" dirty="0">
                <a:latin typeface="+mn-ea"/>
              </a:rPr>
              <a:t>結果返却 </a:t>
            </a:r>
            <a:r>
              <a:rPr lang="en-US" altLang="ja-JP" sz="900" dirty="0">
                <a:latin typeface="+mn-ea"/>
              </a:rPr>
              <a:t>】</a:t>
            </a:r>
          </a:p>
        </p:txBody>
      </p:sp>
      <p:sp>
        <p:nvSpPr>
          <p:cNvPr id="64" name="角丸四角形 63"/>
          <p:cNvSpPr/>
          <p:nvPr/>
        </p:nvSpPr>
        <p:spPr>
          <a:xfrm>
            <a:off x="3414454" y="5098395"/>
            <a:ext cx="2309674" cy="408623"/>
          </a:xfrm>
          <a:prstGeom prst="roundRect">
            <a:avLst/>
          </a:prstGeom>
          <a:solidFill>
            <a:schemeClr val="accent3">
              <a:lumMod val="20000"/>
              <a:lumOff val="80000"/>
            </a:schemeClr>
          </a:solidFill>
          <a:ln w="19050">
            <a:solidFill>
              <a:schemeClr val="tx1"/>
            </a:solidFill>
          </a:ln>
        </p:spPr>
        <p:txBody>
          <a:bodyPr wrap="square">
            <a:spAutoFit/>
          </a:bodyPr>
          <a:lstStyle/>
          <a:p>
            <a:r>
              <a:rPr lang="ja-JP" altLang="en-US" sz="900" dirty="0">
                <a:latin typeface="+mn-ea"/>
              </a:rPr>
              <a:t>処理</a:t>
            </a:r>
            <a:r>
              <a:rPr lang="ja-JP" altLang="en-US" sz="900" dirty="0" smtClean="0">
                <a:latin typeface="+mn-ea"/>
              </a:rPr>
              <a:t>手順</a:t>
            </a:r>
            <a:r>
              <a:rPr lang="ja-JP" altLang="en-US" sz="900" dirty="0">
                <a:latin typeface="+mn-ea"/>
              </a:rPr>
              <a:t>⑧</a:t>
            </a:r>
            <a:r>
              <a:rPr lang="zh-TW" altLang="en-US" sz="900" dirty="0" smtClean="0">
                <a:latin typeface="+mn-ea"/>
              </a:rPr>
              <a:t> </a:t>
            </a:r>
            <a:r>
              <a:rPr lang="zh-TW" altLang="en-US" sz="900" dirty="0">
                <a:latin typeface="+mn-ea"/>
              </a:rPr>
              <a:t>（請求支払）</a:t>
            </a:r>
            <a:endParaRPr lang="en-US" altLang="ja-JP" sz="900" dirty="0" smtClean="0">
              <a:latin typeface="+mn-ea"/>
            </a:endParaRPr>
          </a:p>
          <a:p>
            <a:r>
              <a:rPr lang="en-US" altLang="ja-JP" sz="900" dirty="0" smtClean="0">
                <a:latin typeface="+mn-ea"/>
              </a:rPr>
              <a:t>【 </a:t>
            </a:r>
            <a:r>
              <a:rPr lang="ja-JP" altLang="en-US" sz="900" dirty="0" smtClean="0">
                <a:latin typeface="+mn-ea"/>
              </a:rPr>
              <a:t>８</a:t>
            </a:r>
            <a:r>
              <a:rPr lang="ja-JP" altLang="en-US" sz="900" dirty="0">
                <a:latin typeface="+mn-ea"/>
              </a:rPr>
              <a:t>．レセプト登録・修正・削除画面</a:t>
            </a:r>
            <a:r>
              <a:rPr lang="en-US" altLang="ja-JP" sz="900" dirty="0">
                <a:latin typeface="+mn-ea"/>
              </a:rPr>
              <a:t>】</a:t>
            </a:r>
          </a:p>
        </p:txBody>
      </p:sp>
      <p:cxnSp>
        <p:nvCxnSpPr>
          <p:cNvPr id="65" name="直線矢印コネクタ 64"/>
          <p:cNvCxnSpPr>
            <a:stCxn id="74" idx="2"/>
            <a:endCxn id="72" idx="0"/>
          </p:cNvCxnSpPr>
          <p:nvPr/>
        </p:nvCxnSpPr>
        <p:spPr>
          <a:xfrm>
            <a:off x="7487845" y="5795842"/>
            <a:ext cx="0" cy="233240"/>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a:stCxn id="75" idx="2"/>
            <a:endCxn id="64" idx="0"/>
          </p:cNvCxnSpPr>
          <p:nvPr/>
        </p:nvCxnSpPr>
        <p:spPr>
          <a:xfrm>
            <a:off x="4569291" y="4857406"/>
            <a:ext cx="0" cy="240989"/>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7" name="角丸四角形 66"/>
          <p:cNvSpPr/>
          <p:nvPr/>
        </p:nvSpPr>
        <p:spPr>
          <a:xfrm>
            <a:off x="467544" y="2561434"/>
            <a:ext cx="2329048" cy="408623"/>
          </a:xfrm>
          <a:prstGeom prst="roundRect">
            <a:avLst/>
          </a:prstGeom>
          <a:solidFill>
            <a:schemeClr val="accent6">
              <a:lumMod val="20000"/>
              <a:lumOff val="80000"/>
            </a:schemeClr>
          </a:solidFill>
          <a:ln w="19050">
            <a:solidFill>
              <a:schemeClr val="tx1"/>
            </a:solidFill>
          </a:ln>
        </p:spPr>
        <p:txBody>
          <a:bodyPr wrap="square">
            <a:spAutoFit/>
          </a:bodyPr>
          <a:lstStyle/>
          <a:p>
            <a:r>
              <a:rPr lang="ja-JP" altLang="en-US" sz="900" dirty="0">
                <a:latin typeface="+mn-ea"/>
              </a:rPr>
              <a:t>処理</a:t>
            </a:r>
            <a:r>
              <a:rPr lang="ja-JP" altLang="en-US" sz="900" dirty="0" smtClean="0">
                <a:latin typeface="+mn-ea"/>
              </a:rPr>
              <a:t>手順</a:t>
            </a:r>
            <a:r>
              <a:rPr lang="ja-JP" altLang="en-US" sz="900" dirty="0">
                <a:latin typeface="+mn-ea"/>
              </a:rPr>
              <a:t>②</a:t>
            </a:r>
            <a:r>
              <a:rPr lang="ja-JP" altLang="en-US" sz="900" b="1" dirty="0" smtClean="0">
                <a:latin typeface="+mn-ea"/>
              </a:rPr>
              <a:t> </a:t>
            </a:r>
            <a:r>
              <a:rPr lang="ja-JP" altLang="en-US" sz="900" dirty="0">
                <a:latin typeface="+mn-ea"/>
              </a:rPr>
              <a:t>（レセ電）</a:t>
            </a:r>
            <a:endParaRPr lang="en-US" altLang="ja-JP" sz="900" dirty="0" smtClean="0">
              <a:latin typeface="+mn-ea"/>
            </a:endParaRPr>
          </a:p>
          <a:p>
            <a:r>
              <a:rPr lang="en-US" altLang="ja-JP" sz="900" dirty="0" smtClean="0">
                <a:latin typeface="+mn-ea"/>
              </a:rPr>
              <a:t>【 </a:t>
            </a:r>
            <a:r>
              <a:rPr lang="ja-JP" altLang="en-US" sz="900" dirty="0">
                <a:latin typeface="+mn-ea"/>
              </a:rPr>
              <a:t>２</a:t>
            </a:r>
            <a:r>
              <a:rPr lang="ja-JP" altLang="en-US" sz="900" dirty="0" smtClean="0">
                <a:latin typeface="+mn-ea"/>
              </a:rPr>
              <a:t>．</a:t>
            </a:r>
            <a:r>
              <a:rPr lang="ja-JP" altLang="en-US" sz="900" dirty="0">
                <a:latin typeface="+mn-ea"/>
              </a:rPr>
              <a:t>過誤再審査</a:t>
            </a:r>
            <a:r>
              <a:rPr lang="ja-JP" altLang="en-US" sz="900" dirty="0" smtClean="0">
                <a:latin typeface="+mn-ea"/>
              </a:rPr>
              <a:t>委託分申出送信 </a:t>
            </a:r>
            <a:r>
              <a:rPr lang="en-US" altLang="ja-JP" sz="900" dirty="0">
                <a:latin typeface="+mn-ea"/>
              </a:rPr>
              <a:t>】</a:t>
            </a:r>
          </a:p>
        </p:txBody>
      </p:sp>
      <p:sp>
        <p:nvSpPr>
          <p:cNvPr id="68" name="角丸四角形 67"/>
          <p:cNvSpPr/>
          <p:nvPr/>
        </p:nvSpPr>
        <p:spPr>
          <a:xfrm>
            <a:off x="6299234" y="2024661"/>
            <a:ext cx="2377222" cy="408623"/>
          </a:xfrm>
          <a:prstGeom prst="roundRect">
            <a:avLst/>
          </a:prstGeom>
          <a:solidFill>
            <a:schemeClr val="accent6">
              <a:lumMod val="20000"/>
              <a:lumOff val="80000"/>
            </a:schemeClr>
          </a:solidFill>
          <a:ln w="19050">
            <a:solidFill>
              <a:schemeClr val="tx1"/>
            </a:solidFill>
          </a:ln>
        </p:spPr>
        <p:txBody>
          <a:bodyPr wrap="square">
            <a:spAutoFit/>
          </a:bodyPr>
          <a:lstStyle/>
          <a:p>
            <a:r>
              <a:rPr lang="ja-JP" altLang="en-US" sz="900" dirty="0">
                <a:latin typeface="+mn-ea"/>
              </a:rPr>
              <a:t>処理</a:t>
            </a:r>
            <a:r>
              <a:rPr lang="ja-JP" altLang="en-US" sz="900" dirty="0" smtClean="0">
                <a:latin typeface="+mn-ea"/>
              </a:rPr>
              <a:t>手順</a:t>
            </a:r>
            <a:r>
              <a:rPr lang="ja-JP" altLang="en-US" sz="900" dirty="0">
                <a:latin typeface="+mn-ea"/>
              </a:rPr>
              <a:t>③</a:t>
            </a:r>
            <a:r>
              <a:rPr lang="ja-JP" altLang="en-US" sz="900" b="1" dirty="0" smtClean="0">
                <a:latin typeface="+mn-ea"/>
              </a:rPr>
              <a:t> </a:t>
            </a:r>
            <a:r>
              <a:rPr lang="ja-JP" altLang="en-US" sz="900" dirty="0">
                <a:latin typeface="+mn-ea"/>
              </a:rPr>
              <a:t>（レセ電）</a:t>
            </a:r>
            <a:endParaRPr lang="en-US" altLang="ja-JP" sz="900" dirty="0" smtClean="0">
              <a:latin typeface="+mn-ea"/>
            </a:endParaRPr>
          </a:p>
          <a:p>
            <a:r>
              <a:rPr lang="en-US" altLang="ja-JP" sz="900" dirty="0" smtClean="0">
                <a:latin typeface="+mn-ea"/>
              </a:rPr>
              <a:t>【 </a:t>
            </a:r>
            <a:r>
              <a:rPr lang="ja-JP" altLang="en-US" sz="900" dirty="0">
                <a:latin typeface="+mn-ea"/>
              </a:rPr>
              <a:t>３</a:t>
            </a:r>
            <a:r>
              <a:rPr lang="ja-JP" altLang="en-US" sz="900" dirty="0" smtClean="0">
                <a:latin typeface="+mn-ea"/>
              </a:rPr>
              <a:t>．</a:t>
            </a:r>
            <a:r>
              <a:rPr lang="ja-JP" altLang="en-US" sz="900" dirty="0">
                <a:latin typeface="+mn-ea"/>
              </a:rPr>
              <a:t>過誤再審査</a:t>
            </a:r>
            <a:r>
              <a:rPr lang="ja-JP" altLang="en-US" sz="900" dirty="0" smtClean="0">
                <a:latin typeface="+mn-ea"/>
              </a:rPr>
              <a:t>受託分申出受信 </a:t>
            </a:r>
            <a:r>
              <a:rPr lang="en-US" altLang="ja-JP" sz="900" dirty="0">
                <a:latin typeface="+mn-ea"/>
              </a:rPr>
              <a:t>】</a:t>
            </a:r>
          </a:p>
        </p:txBody>
      </p:sp>
      <p:cxnSp>
        <p:nvCxnSpPr>
          <p:cNvPr id="70" name="直線矢印コネクタ 69"/>
          <p:cNvCxnSpPr>
            <a:stCxn id="68" idx="2"/>
            <a:endCxn id="46" idx="0"/>
          </p:cNvCxnSpPr>
          <p:nvPr/>
        </p:nvCxnSpPr>
        <p:spPr>
          <a:xfrm>
            <a:off x="7487845" y="2433284"/>
            <a:ext cx="0" cy="233242"/>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a:stCxn id="82" idx="2"/>
            <a:endCxn id="74" idx="0"/>
          </p:cNvCxnSpPr>
          <p:nvPr/>
        </p:nvCxnSpPr>
        <p:spPr>
          <a:xfrm>
            <a:off x="7487845" y="5000744"/>
            <a:ext cx="0" cy="233242"/>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2" name="角丸四角形 71"/>
          <p:cNvSpPr/>
          <p:nvPr/>
        </p:nvSpPr>
        <p:spPr>
          <a:xfrm>
            <a:off x="6299234" y="6029082"/>
            <a:ext cx="2377222" cy="408623"/>
          </a:xfrm>
          <a:prstGeom prst="roundRect">
            <a:avLst/>
          </a:prstGeom>
          <a:solidFill>
            <a:schemeClr val="accent6">
              <a:lumMod val="20000"/>
              <a:lumOff val="80000"/>
            </a:schemeClr>
          </a:solidFill>
          <a:ln w="19050">
            <a:solidFill>
              <a:schemeClr val="tx1"/>
            </a:solidFill>
          </a:ln>
        </p:spPr>
        <p:txBody>
          <a:bodyPr wrap="square">
            <a:spAutoFit/>
          </a:bodyPr>
          <a:lstStyle/>
          <a:p>
            <a:r>
              <a:rPr lang="ja-JP" altLang="en-US" sz="900" dirty="0">
                <a:latin typeface="+mn-ea"/>
              </a:rPr>
              <a:t>処理</a:t>
            </a:r>
            <a:r>
              <a:rPr lang="ja-JP" altLang="en-US" sz="900" dirty="0" smtClean="0">
                <a:latin typeface="+mn-ea"/>
              </a:rPr>
              <a:t>手順</a:t>
            </a:r>
            <a:r>
              <a:rPr lang="ja-JP" altLang="en-US" sz="900" dirty="0">
                <a:latin typeface="+mn-ea"/>
              </a:rPr>
              <a:t>⑪</a:t>
            </a:r>
            <a:r>
              <a:rPr lang="ja-JP" altLang="en-US" sz="900" b="1" dirty="0" smtClean="0">
                <a:latin typeface="+mn-ea"/>
              </a:rPr>
              <a:t> </a:t>
            </a:r>
            <a:r>
              <a:rPr lang="ja-JP" altLang="en-US" sz="900" dirty="0">
                <a:latin typeface="+mn-ea"/>
              </a:rPr>
              <a:t>（レセ電）</a:t>
            </a:r>
            <a:endParaRPr lang="en-US" altLang="ja-JP" sz="900" dirty="0" smtClean="0">
              <a:latin typeface="+mn-ea"/>
            </a:endParaRPr>
          </a:p>
          <a:p>
            <a:r>
              <a:rPr lang="en-US" altLang="ja-JP" sz="900" dirty="0" smtClean="0">
                <a:latin typeface="+mn-ea"/>
              </a:rPr>
              <a:t>【 </a:t>
            </a:r>
            <a:r>
              <a:rPr lang="ja-JP" altLang="en-US" sz="900" dirty="0">
                <a:latin typeface="+mn-ea"/>
              </a:rPr>
              <a:t>１１</a:t>
            </a:r>
            <a:r>
              <a:rPr lang="ja-JP" altLang="en-US" sz="900" dirty="0" smtClean="0">
                <a:latin typeface="+mn-ea"/>
              </a:rPr>
              <a:t>．</a:t>
            </a:r>
            <a:r>
              <a:rPr lang="ja-JP" altLang="en-US" sz="900" dirty="0">
                <a:latin typeface="+mn-ea"/>
              </a:rPr>
              <a:t>過誤再審査受託分結果送信 </a:t>
            </a:r>
            <a:r>
              <a:rPr lang="en-US" altLang="ja-JP" sz="900" dirty="0">
                <a:latin typeface="+mn-ea"/>
              </a:rPr>
              <a:t>】</a:t>
            </a:r>
          </a:p>
        </p:txBody>
      </p:sp>
      <p:sp>
        <p:nvSpPr>
          <p:cNvPr id="73" name="角丸四角形 72"/>
          <p:cNvSpPr/>
          <p:nvPr/>
        </p:nvSpPr>
        <p:spPr>
          <a:xfrm>
            <a:off x="467544" y="5469435"/>
            <a:ext cx="2329048" cy="408623"/>
          </a:xfrm>
          <a:prstGeom prst="roundRect">
            <a:avLst/>
          </a:prstGeom>
          <a:solidFill>
            <a:schemeClr val="accent6">
              <a:lumMod val="20000"/>
              <a:lumOff val="80000"/>
            </a:schemeClr>
          </a:solidFill>
          <a:ln w="19050">
            <a:solidFill>
              <a:schemeClr val="tx1"/>
            </a:solidFill>
          </a:ln>
        </p:spPr>
        <p:txBody>
          <a:bodyPr wrap="square">
            <a:spAutoFit/>
          </a:bodyPr>
          <a:lstStyle/>
          <a:p>
            <a:r>
              <a:rPr lang="ja-JP" altLang="en-US" sz="900" dirty="0">
                <a:latin typeface="+mn-ea"/>
              </a:rPr>
              <a:t>処理</a:t>
            </a:r>
            <a:r>
              <a:rPr lang="ja-JP" altLang="en-US" sz="900" dirty="0" smtClean="0">
                <a:latin typeface="+mn-ea"/>
              </a:rPr>
              <a:t>手順</a:t>
            </a:r>
            <a:r>
              <a:rPr lang="ja-JP" altLang="en-US" sz="900" dirty="0">
                <a:latin typeface="+mn-ea"/>
              </a:rPr>
              <a:t>⑫</a:t>
            </a:r>
            <a:r>
              <a:rPr lang="ja-JP" altLang="en-US" sz="900" dirty="0" smtClean="0">
                <a:latin typeface="+mn-ea"/>
              </a:rPr>
              <a:t>（</a:t>
            </a:r>
            <a:r>
              <a:rPr lang="ja-JP" altLang="en-US" sz="900" dirty="0">
                <a:latin typeface="+mn-ea"/>
              </a:rPr>
              <a:t>レセ電</a:t>
            </a:r>
            <a:r>
              <a:rPr lang="ja-JP" altLang="en-US" sz="900" dirty="0" smtClean="0">
                <a:latin typeface="+mn-ea"/>
              </a:rPr>
              <a:t>）</a:t>
            </a:r>
            <a:endParaRPr lang="en-US" altLang="ja-JP" sz="900" dirty="0" smtClean="0">
              <a:latin typeface="+mn-ea"/>
            </a:endParaRPr>
          </a:p>
          <a:p>
            <a:r>
              <a:rPr lang="en-US" altLang="ja-JP" sz="900" dirty="0" smtClean="0">
                <a:latin typeface="+mn-ea"/>
              </a:rPr>
              <a:t>【 </a:t>
            </a:r>
            <a:r>
              <a:rPr lang="ja-JP" altLang="en-US" sz="900" dirty="0">
                <a:latin typeface="+mn-ea"/>
              </a:rPr>
              <a:t>１２</a:t>
            </a:r>
            <a:r>
              <a:rPr lang="ja-JP" altLang="en-US" sz="900" dirty="0" smtClean="0">
                <a:latin typeface="+mn-ea"/>
              </a:rPr>
              <a:t>．</a:t>
            </a:r>
            <a:r>
              <a:rPr lang="ja-JP" altLang="en-US" sz="900" dirty="0">
                <a:latin typeface="+mn-ea"/>
              </a:rPr>
              <a:t>過誤再審査委託分結果受信 </a:t>
            </a:r>
            <a:r>
              <a:rPr lang="en-US" altLang="ja-JP" sz="900" dirty="0">
                <a:latin typeface="+mn-ea"/>
              </a:rPr>
              <a:t>】</a:t>
            </a:r>
          </a:p>
        </p:txBody>
      </p:sp>
      <p:sp>
        <p:nvSpPr>
          <p:cNvPr id="74" name="角丸四角形 73"/>
          <p:cNvSpPr/>
          <p:nvPr/>
        </p:nvSpPr>
        <p:spPr>
          <a:xfrm>
            <a:off x="6299234" y="5233986"/>
            <a:ext cx="2377222" cy="561856"/>
          </a:xfrm>
          <a:prstGeom prst="roundRect">
            <a:avLst/>
          </a:prstGeom>
          <a:solidFill>
            <a:schemeClr val="accent6">
              <a:lumMod val="20000"/>
              <a:lumOff val="80000"/>
            </a:schemeClr>
          </a:solidFill>
          <a:ln w="19050">
            <a:solidFill>
              <a:schemeClr val="tx1"/>
            </a:solidFill>
          </a:ln>
        </p:spPr>
        <p:txBody>
          <a:bodyPr wrap="square">
            <a:spAutoFit/>
          </a:bodyPr>
          <a:lstStyle/>
          <a:p>
            <a:r>
              <a:rPr lang="ja-JP" altLang="en-US" sz="900" dirty="0">
                <a:latin typeface="+mn-ea"/>
              </a:rPr>
              <a:t>処理</a:t>
            </a:r>
            <a:r>
              <a:rPr lang="ja-JP" altLang="en-US" sz="900" dirty="0" smtClean="0">
                <a:latin typeface="+mn-ea"/>
              </a:rPr>
              <a:t>手順</a:t>
            </a:r>
            <a:r>
              <a:rPr lang="ja-JP" altLang="en-US" sz="900" dirty="0">
                <a:latin typeface="+mn-ea"/>
              </a:rPr>
              <a:t>⑥</a:t>
            </a:r>
            <a:r>
              <a:rPr lang="ja-JP" altLang="en-US" sz="900" b="1" dirty="0" smtClean="0">
                <a:latin typeface="+mn-ea"/>
              </a:rPr>
              <a:t> </a:t>
            </a:r>
            <a:r>
              <a:rPr lang="ja-JP" altLang="en-US" sz="900" dirty="0">
                <a:latin typeface="+mn-ea"/>
              </a:rPr>
              <a:t>（レセ電）</a:t>
            </a:r>
            <a:endParaRPr lang="en-US" altLang="ja-JP" sz="900" dirty="0" smtClean="0">
              <a:latin typeface="+mn-ea"/>
            </a:endParaRPr>
          </a:p>
          <a:p>
            <a:r>
              <a:rPr lang="ja-JP" altLang="en-US" sz="900" dirty="0" smtClean="0">
                <a:latin typeface="+mn-ea"/>
              </a:rPr>
              <a:t> </a:t>
            </a:r>
            <a:r>
              <a:rPr lang="en-US" altLang="ja-JP" sz="900" dirty="0" smtClean="0">
                <a:latin typeface="+mn-ea"/>
              </a:rPr>
              <a:t>【</a:t>
            </a:r>
            <a:r>
              <a:rPr lang="ja-JP" altLang="en-US" sz="900" dirty="0">
                <a:latin typeface="+mn-ea"/>
              </a:rPr>
              <a:t>６</a:t>
            </a:r>
            <a:r>
              <a:rPr lang="ja-JP" altLang="en-US" sz="900" dirty="0" smtClean="0">
                <a:latin typeface="+mn-ea"/>
              </a:rPr>
              <a:t>．</a:t>
            </a:r>
            <a:r>
              <a:rPr lang="ja-JP" altLang="en-US" sz="900" dirty="0">
                <a:latin typeface="+mn-ea"/>
              </a:rPr>
              <a:t>他県データ</a:t>
            </a:r>
            <a:r>
              <a:rPr lang="ja-JP" altLang="en-US" sz="900" dirty="0" smtClean="0">
                <a:latin typeface="+mn-ea"/>
              </a:rPr>
              <a:t>交換</a:t>
            </a:r>
            <a:endParaRPr lang="en-US" altLang="ja-JP" sz="900" dirty="0" smtClean="0">
              <a:latin typeface="+mn-ea"/>
            </a:endParaRPr>
          </a:p>
          <a:p>
            <a:r>
              <a:rPr lang="ja-JP" altLang="en-US" sz="900" dirty="0" smtClean="0">
                <a:latin typeface="+mn-ea"/>
              </a:rPr>
              <a:t>（</a:t>
            </a:r>
            <a:r>
              <a:rPr lang="ja-JP" altLang="en-US" sz="900" dirty="0">
                <a:latin typeface="+mn-ea"/>
              </a:rPr>
              <a:t>一次審査受託分送信</a:t>
            </a:r>
            <a:r>
              <a:rPr lang="ja-JP" altLang="en-US" sz="900" dirty="0" smtClean="0">
                <a:latin typeface="+mn-ea"/>
              </a:rPr>
              <a:t>）</a:t>
            </a:r>
            <a:r>
              <a:rPr lang="ja-JP" altLang="en-US" sz="900" dirty="0">
                <a:latin typeface="+mn-ea"/>
              </a:rPr>
              <a:t> </a:t>
            </a:r>
            <a:r>
              <a:rPr lang="en-US" altLang="ja-JP" sz="900" dirty="0" smtClean="0">
                <a:latin typeface="+mn-ea"/>
              </a:rPr>
              <a:t>】</a:t>
            </a:r>
            <a:endParaRPr lang="en-US" altLang="ja-JP" sz="900" dirty="0">
              <a:latin typeface="+mn-ea"/>
            </a:endParaRPr>
          </a:p>
        </p:txBody>
      </p:sp>
      <p:sp>
        <p:nvSpPr>
          <p:cNvPr id="75" name="角丸四角形 74"/>
          <p:cNvSpPr/>
          <p:nvPr/>
        </p:nvSpPr>
        <p:spPr>
          <a:xfrm>
            <a:off x="3414454" y="4295550"/>
            <a:ext cx="2309674" cy="561856"/>
          </a:xfrm>
          <a:prstGeom prst="roundRect">
            <a:avLst/>
          </a:prstGeom>
          <a:solidFill>
            <a:schemeClr val="accent6">
              <a:lumMod val="20000"/>
              <a:lumOff val="80000"/>
            </a:schemeClr>
          </a:solidFill>
          <a:ln w="19050">
            <a:solidFill>
              <a:schemeClr val="tx1"/>
            </a:solidFill>
          </a:ln>
        </p:spPr>
        <p:txBody>
          <a:bodyPr wrap="square">
            <a:spAutoFit/>
          </a:bodyPr>
          <a:lstStyle/>
          <a:p>
            <a:r>
              <a:rPr lang="ja-JP" altLang="en-US" sz="900" dirty="0">
                <a:latin typeface="+mn-ea"/>
              </a:rPr>
              <a:t>処理</a:t>
            </a:r>
            <a:r>
              <a:rPr lang="ja-JP" altLang="en-US" sz="900" dirty="0" smtClean="0">
                <a:latin typeface="+mn-ea"/>
              </a:rPr>
              <a:t>手順</a:t>
            </a:r>
            <a:r>
              <a:rPr lang="ja-JP" altLang="en-US" sz="900" dirty="0">
                <a:latin typeface="+mn-ea"/>
              </a:rPr>
              <a:t>⑦</a:t>
            </a:r>
            <a:r>
              <a:rPr lang="ja-JP" altLang="en-US" sz="900" b="1" dirty="0" smtClean="0">
                <a:latin typeface="+mn-ea"/>
              </a:rPr>
              <a:t> </a:t>
            </a:r>
            <a:r>
              <a:rPr lang="ja-JP" altLang="en-US" sz="900" dirty="0">
                <a:latin typeface="+mn-ea"/>
              </a:rPr>
              <a:t>（レセ電）</a:t>
            </a:r>
            <a:endParaRPr lang="en-US" altLang="ja-JP" sz="900" dirty="0" smtClean="0">
              <a:latin typeface="+mn-ea"/>
            </a:endParaRPr>
          </a:p>
          <a:p>
            <a:r>
              <a:rPr lang="en-US" altLang="ja-JP" sz="900" dirty="0" smtClean="0">
                <a:latin typeface="+mn-ea"/>
              </a:rPr>
              <a:t>【 </a:t>
            </a:r>
            <a:r>
              <a:rPr lang="ja-JP" altLang="en-US" sz="900" dirty="0" smtClean="0">
                <a:latin typeface="+mn-ea"/>
              </a:rPr>
              <a:t>７．</a:t>
            </a:r>
            <a:r>
              <a:rPr lang="ja-JP" altLang="en-US" sz="900" dirty="0">
                <a:latin typeface="+mn-ea"/>
              </a:rPr>
              <a:t>他県データ</a:t>
            </a:r>
            <a:r>
              <a:rPr lang="ja-JP" altLang="en-US" sz="900" dirty="0" smtClean="0">
                <a:latin typeface="+mn-ea"/>
              </a:rPr>
              <a:t>交換</a:t>
            </a:r>
            <a:endParaRPr lang="en-US" altLang="ja-JP" sz="900" dirty="0" smtClean="0">
              <a:latin typeface="+mn-ea"/>
            </a:endParaRPr>
          </a:p>
          <a:p>
            <a:r>
              <a:rPr lang="ja-JP" altLang="en-US" sz="900" dirty="0" smtClean="0">
                <a:latin typeface="+mn-ea"/>
              </a:rPr>
              <a:t>（</a:t>
            </a:r>
            <a:r>
              <a:rPr lang="ja-JP" altLang="en-US" sz="900" dirty="0">
                <a:latin typeface="+mn-ea"/>
              </a:rPr>
              <a:t>一次審査委託分受信） </a:t>
            </a:r>
            <a:r>
              <a:rPr lang="en-US" altLang="ja-JP" sz="900" dirty="0">
                <a:latin typeface="+mn-ea"/>
              </a:rPr>
              <a:t>】</a:t>
            </a:r>
          </a:p>
        </p:txBody>
      </p:sp>
      <p:cxnSp>
        <p:nvCxnSpPr>
          <p:cNvPr id="76" name="直線矢印コネクタ 75"/>
          <p:cNvCxnSpPr>
            <a:stCxn id="46" idx="2"/>
            <a:endCxn id="79" idx="0"/>
          </p:cNvCxnSpPr>
          <p:nvPr/>
        </p:nvCxnSpPr>
        <p:spPr>
          <a:xfrm>
            <a:off x="7487845" y="3075149"/>
            <a:ext cx="0" cy="233242"/>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77" name="カギ線コネクタ 76"/>
          <p:cNvCxnSpPr>
            <a:stCxn id="74" idx="1"/>
            <a:endCxn id="75" idx="3"/>
          </p:cNvCxnSpPr>
          <p:nvPr/>
        </p:nvCxnSpPr>
        <p:spPr>
          <a:xfrm rot="10800000">
            <a:off x="5724128" y="4576478"/>
            <a:ext cx="575106" cy="938436"/>
          </a:xfrm>
          <a:prstGeom prst="bentConnector3">
            <a:avLst>
              <a:gd name="adj1" fmla="val 7061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カギ線コネクタ 77"/>
          <p:cNvCxnSpPr>
            <a:stCxn id="67" idx="3"/>
            <a:endCxn id="68" idx="1"/>
          </p:cNvCxnSpPr>
          <p:nvPr/>
        </p:nvCxnSpPr>
        <p:spPr>
          <a:xfrm flipV="1">
            <a:off x="2796592" y="2228973"/>
            <a:ext cx="3502642" cy="536773"/>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9" name="角丸四角形 78"/>
          <p:cNvSpPr/>
          <p:nvPr/>
        </p:nvSpPr>
        <p:spPr>
          <a:xfrm>
            <a:off x="6299234" y="3308391"/>
            <a:ext cx="2377222" cy="408623"/>
          </a:xfrm>
          <a:prstGeom prst="roundRect">
            <a:avLst/>
          </a:prstGeom>
          <a:solidFill>
            <a:schemeClr val="accent3">
              <a:lumMod val="20000"/>
              <a:lumOff val="80000"/>
            </a:schemeClr>
          </a:solidFill>
          <a:ln w="19050">
            <a:solidFill>
              <a:schemeClr val="tx1"/>
            </a:solidFill>
          </a:ln>
        </p:spPr>
        <p:txBody>
          <a:bodyPr wrap="square">
            <a:spAutoFit/>
          </a:bodyPr>
          <a:lstStyle/>
          <a:p>
            <a:pPr lvl="0"/>
            <a:r>
              <a:rPr lang="ja-JP" altLang="en-US" sz="900" dirty="0">
                <a:latin typeface="+mn-ea"/>
              </a:rPr>
              <a:t>処理</a:t>
            </a:r>
            <a:r>
              <a:rPr lang="ja-JP" altLang="en-US" sz="900" dirty="0" smtClean="0">
                <a:latin typeface="+mn-ea"/>
              </a:rPr>
              <a:t>手順</a:t>
            </a:r>
            <a:r>
              <a:rPr lang="ja-JP" altLang="en-US" sz="900" dirty="0">
                <a:latin typeface="+mn-ea"/>
              </a:rPr>
              <a:t>⑧</a:t>
            </a:r>
            <a:r>
              <a:rPr lang="zh-TW" altLang="en-US" sz="900" dirty="0" smtClean="0">
                <a:latin typeface="+mn-ea"/>
              </a:rPr>
              <a:t>（</a:t>
            </a:r>
            <a:r>
              <a:rPr lang="zh-TW" altLang="en-US" sz="900" dirty="0">
                <a:latin typeface="+mn-ea"/>
              </a:rPr>
              <a:t>請求支払</a:t>
            </a:r>
            <a:r>
              <a:rPr lang="zh-TW" altLang="en-US" sz="900" dirty="0" smtClean="0">
                <a:latin typeface="+mn-ea"/>
              </a:rPr>
              <a:t>）</a:t>
            </a:r>
            <a:endParaRPr lang="en-US" altLang="ja-JP" sz="900" dirty="0" smtClean="0">
              <a:latin typeface="+mn-ea"/>
            </a:endParaRPr>
          </a:p>
          <a:p>
            <a:r>
              <a:rPr lang="en-US" altLang="ja-JP" sz="900" dirty="0" smtClean="0">
                <a:latin typeface="+mn-ea"/>
              </a:rPr>
              <a:t>【 </a:t>
            </a:r>
            <a:r>
              <a:rPr lang="ja-JP" altLang="en-US" sz="900" dirty="0" smtClean="0">
                <a:latin typeface="+mn-ea"/>
              </a:rPr>
              <a:t>８</a:t>
            </a:r>
            <a:r>
              <a:rPr lang="ja-JP" altLang="en-US" sz="900" dirty="0">
                <a:latin typeface="+mn-ea"/>
              </a:rPr>
              <a:t>．レセプト登録・修正・削除画面</a:t>
            </a:r>
            <a:r>
              <a:rPr lang="en-US" altLang="ja-JP" sz="900" dirty="0">
                <a:latin typeface="+mn-ea"/>
              </a:rPr>
              <a:t>】</a:t>
            </a:r>
          </a:p>
        </p:txBody>
      </p:sp>
      <p:cxnSp>
        <p:nvCxnSpPr>
          <p:cNvPr id="80" name="カギ線コネクタ 79"/>
          <p:cNvCxnSpPr>
            <a:stCxn id="72" idx="1"/>
            <a:endCxn id="73" idx="3"/>
          </p:cNvCxnSpPr>
          <p:nvPr/>
        </p:nvCxnSpPr>
        <p:spPr>
          <a:xfrm rot="10800000">
            <a:off x="2796592" y="5673748"/>
            <a:ext cx="3502642" cy="559647"/>
          </a:xfrm>
          <a:prstGeom prst="bentConnector3">
            <a:avLst>
              <a:gd name="adj1" fmla="val 11566"/>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 name="角丸四角形 80"/>
          <p:cNvSpPr/>
          <p:nvPr/>
        </p:nvSpPr>
        <p:spPr>
          <a:xfrm>
            <a:off x="6299234" y="3950256"/>
            <a:ext cx="2377222" cy="408623"/>
          </a:xfrm>
          <a:prstGeom prst="roundRect">
            <a:avLst/>
          </a:prstGeom>
          <a:solidFill>
            <a:schemeClr val="accent3">
              <a:lumMod val="20000"/>
              <a:lumOff val="80000"/>
            </a:schemeClr>
          </a:solidFill>
          <a:ln w="19050">
            <a:solidFill>
              <a:schemeClr val="tx1"/>
            </a:solidFill>
          </a:ln>
        </p:spPr>
        <p:txBody>
          <a:bodyPr wrap="square">
            <a:spAutoFit/>
          </a:bodyPr>
          <a:lstStyle/>
          <a:p>
            <a:r>
              <a:rPr lang="ja-JP" altLang="en-US" sz="900" dirty="0">
                <a:latin typeface="+mn-ea"/>
              </a:rPr>
              <a:t>処理</a:t>
            </a:r>
            <a:r>
              <a:rPr lang="ja-JP" altLang="en-US" sz="900" dirty="0" smtClean="0">
                <a:latin typeface="+mn-ea"/>
              </a:rPr>
              <a:t>手順</a:t>
            </a:r>
            <a:r>
              <a:rPr lang="ja-JP" altLang="en-US" sz="900" dirty="0">
                <a:latin typeface="+mn-ea"/>
              </a:rPr>
              <a:t>⑨</a:t>
            </a:r>
            <a:r>
              <a:rPr lang="zh-TW" altLang="en-US" sz="900" dirty="0" smtClean="0">
                <a:latin typeface="+mn-ea"/>
              </a:rPr>
              <a:t> </a:t>
            </a:r>
            <a:r>
              <a:rPr lang="zh-TW" altLang="en-US" sz="900" dirty="0">
                <a:latin typeface="+mn-ea"/>
              </a:rPr>
              <a:t>（請求支払）</a:t>
            </a:r>
            <a:endParaRPr lang="en-US" altLang="ja-JP" sz="900" dirty="0" smtClean="0">
              <a:latin typeface="+mn-ea"/>
            </a:endParaRPr>
          </a:p>
          <a:p>
            <a:r>
              <a:rPr lang="en-US" altLang="ja-JP" sz="900" dirty="0">
                <a:latin typeface="+mn-ea"/>
              </a:rPr>
              <a:t>【 </a:t>
            </a:r>
            <a:r>
              <a:rPr lang="ja-JP" altLang="en-US" sz="900" dirty="0">
                <a:latin typeface="+mn-ea"/>
              </a:rPr>
              <a:t>９．過誤登録・修正・削除画面</a:t>
            </a:r>
            <a:r>
              <a:rPr lang="en-US" altLang="ja-JP" sz="900" dirty="0">
                <a:latin typeface="+mn-ea"/>
              </a:rPr>
              <a:t>】</a:t>
            </a:r>
          </a:p>
        </p:txBody>
      </p:sp>
      <p:sp>
        <p:nvSpPr>
          <p:cNvPr id="82" name="角丸四角形 81"/>
          <p:cNvSpPr/>
          <p:nvPr/>
        </p:nvSpPr>
        <p:spPr>
          <a:xfrm>
            <a:off x="6299234" y="4592121"/>
            <a:ext cx="2377222" cy="408623"/>
          </a:xfrm>
          <a:prstGeom prst="roundRect">
            <a:avLst/>
          </a:prstGeom>
          <a:solidFill>
            <a:schemeClr val="accent3">
              <a:lumMod val="20000"/>
              <a:lumOff val="80000"/>
            </a:schemeClr>
          </a:solidFill>
          <a:ln w="19050">
            <a:solidFill>
              <a:schemeClr val="tx1"/>
            </a:solidFill>
          </a:ln>
        </p:spPr>
        <p:txBody>
          <a:bodyPr wrap="square">
            <a:spAutoFit/>
          </a:bodyPr>
          <a:lstStyle/>
          <a:p>
            <a:r>
              <a:rPr lang="ja-JP" altLang="en-US" sz="900" dirty="0">
                <a:latin typeface="+mn-ea"/>
              </a:rPr>
              <a:t>処理</a:t>
            </a:r>
            <a:r>
              <a:rPr lang="ja-JP" altLang="en-US" sz="900" dirty="0" smtClean="0">
                <a:latin typeface="+mn-ea"/>
              </a:rPr>
              <a:t>手順</a:t>
            </a:r>
            <a:r>
              <a:rPr lang="ja-JP" altLang="en-US" sz="900" dirty="0">
                <a:latin typeface="+mn-ea"/>
              </a:rPr>
              <a:t>⑤</a:t>
            </a:r>
            <a:r>
              <a:rPr lang="zh-TW" altLang="en-US" sz="900" dirty="0" smtClean="0">
                <a:latin typeface="+mn-ea"/>
              </a:rPr>
              <a:t> </a:t>
            </a:r>
            <a:r>
              <a:rPr lang="zh-TW" altLang="en-US" sz="900" dirty="0">
                <a:latin typeface="+mn-ea"/>
              </a:rPr>
              <a:t>（請求支払）</a:t>
            </a:r>
            <a:endParaRPr lang="en-US" altLang="ja-JP" sz="900" dirty="0" smtClean="0">
              <a:latin typeface="+mn-ea"/>
            </a:endParaRPr>
          </a:p>
          <a:p>
            <a:r>
              <a:rPr lang="en-US" altLang="ja-JP" sz="900" dirty="0" smtClean="0">
                <a:latin typeface="+mn-ea"/>
              </a:rPr>
              <a:t>【 </a:t>
            </a:r>
            <a:r>
              <a:rPr lang="ja-JP" altLang="en-US" sz="900" dirty="0">
                <a:latin typeface="+mn-ea"/>
              </a:rPr>
              <a:t>５</a:t>
            </a:r>
            <a:r>
              <a:rPr lang="ja-JP" altLang="en-US" sz="900" dirty="0" smtClean="0">
                <a:latin typeface="+mn-ea"/>
              </a:rPr>
              <a:t>．</a:t>
            </a:r>
            <a:r>
              <a:rPr lang="ja-JP" altLang="en-US" sz="900" dirty="0">
                <a:latin typeface="+mn-ea"/>
              </a:rPr>
              <a:t>レセプト確定（受託分） </a:t>
            </a:r>
            <a:r>
              <a:rPr lang="en-US" altLang="ja-JP" sz="900" dirty="0">
                <a:latin typeface="+mn-ea"/>
              </a:rPr>
              <a:t>】</a:t>
            </a:r>
          </a:p>
        </p:txBody>
      </p:sp>
    </p:spTree>
    <p:extLst>
      <p:ext uri="{BB962C8B-B14F-4D97-AF65-F5344CB8AC3E}">
        <p14:creationId xmlns:p14="http://schemas.microsoft.com/office/powerpoint/2010/main" val="2886052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98044" y="116632"/>
            <a:ext cx="8938451" cy="1109157"/>
          </a:xfrm>
        </p:spPr>
        <p:txBody>
          <a:bodyPr/>
          <a:lstStyle/>
          <a:p>
            <a:r>
              <a:rPr lang="ja-JP" altLang="en-US" dirty="0"/>
              <a:t>準備①</a:t>
            </a:r>
            <a:r>
              <a:rPr lang="en-US" altLang="ja-JP" dirty="0"/>
              <a:t>【 </a:t>
            </a:r>
            <a:r>
              <a:rPr lang="ja-JP" altLang="en-US" dirty="0"/>
              <a:t>１．連絡調整 </a:t>
            </a:r>
            <a:r>
              <a:rPr lang="en-US" altLang="ja-JP" dirty="0" smtClean="0"/>
              <a:t>】</a:t>
            </a:r>
          </a:p>
          <a:p>
            <a:pPr lvl="1"/>
            <a:r>
              <a:rPr lang="ja-JP" altLang="en-US" dirty="0" smtClean="0"/>
              <a:t>振替元</a:t>
            </a:r>
            <a:r>
              <a:rPr lang="ja-JP" altLang="en-US" dirty="0"/>
              <a:t>保険者は</a:t>
            </a:r>
            <a:r>
              <a:rPr lang="ja-JP" altLang="en-US" dirty="0" smtClean="0"/>
              <a:t>申出</a:t>
            </a:r>
            <a:r>
              <a:rPr lang="ja-JP" altLang="en-US" dirty="0"/>
              <a:t>作成を行うにあたり、該当の医療機関等に対して保険者間調整を実施する旨の</a:t>
            </a:r>
            <a:r>
              <a:rPr lang="ja-JP" altLang="en-US" dirty="0" smtClean="0"/>
              <a:t>連絡調整を</a:t>
            </a:r>
            <a:r>
              <a:rPr lang="ja-JP" altLang="en-US" dirty="0"/>
              <a:t>行います</a:t>
            </a:r>
            <a:r>
              <a:rPr lang="ja-JP" altLang="en-US" dirty="0" smtClean="0"/>
              <a:t>。</a:t>
            </a:r>
            <a:endParaRPr lang="en-US" altLang="ja-JP" dirty="0"/>
          </a:p>
          <a:p>
            <a:pPr lvl="1"/>
            <a:r>
              <a:rPr lang="ja-JP" altLang="en-US" dirty="0" smtClean="0"/>
              <a:t>なお</a:t>
            </a:r>
            <a:r>
              <a:rPr lang="ja-JP" altLang="en-US" dirty="0"/>
              <a:t>、該当の医療機関等が県（都道府）外の場合は、連合会を介在して医療機関等へ連絡調整を行います</a:t>
            </a:r>
            <a:r>
              <a:rPr lang="ja-JP" altLang="en-US" dirty="0" smtClean="0"/>
              <a:t>。</a:t>
            </a:r>
            <a:endParaRPr kumimoji="1" lang="ja-JP" altLang="en-US" dirty="0"/>
          </a:p>
        </p:txBody>
      </p:sp>
      <p:sp>
        <p:nvSpPr>
          <p:cNvPr id="36" name="スライド番号プレースホルダ 35"/>
          <p:cNvSpPr>
            <a:spLocks noGrp="1"/>
          </p:cNvSpPr>
          <p:nvPr>
            <p:ph type="sldNum" sz="quarter" idx="12"/>
          </p:nvPr>
        </p:nvSpPr>
        <p:spPr/>
        <p:txBody>
          <a:bodyPr/>
          <a:lstStyle/>
          <a:p>
            <a:fld id="{09204D71-56B5-4F68-92E6-59BDCBD5DDB0}" type="slidenum">
              <a:rPr kumimoji="1" lang="ja-JP" altLang="en-US" smtClean="0"/>
              <a:pPr/>
              <a:t>17</a:t>
            </a:fld>
            <a:endParaRPr kumimoji="1" lang="ja-JP" altLang="en-US" dirty="0"/>
          </a:p>
        </p:txBody>
      </p:sp>
      <p:sp>
        <p:nvSpPr>
          <p:cNvPr id="43" name="テキスト ボックス 42"/>
          <p:cNvSpPr txBox="1"/>
          <p:nvPr/>
        </p:nvSpPr>
        <p:spPr>
          <a:xfrm>
            <a:off x="2843808" y="1916832"/>
            <a:ext cx="1872208" cy="307777"/>
          </a:xfrm>
          <a:prstGeom prst="rect">
            <a:avLst/>
          </a:prstGeom>
          <a:noFill/>
        </p:spPr>
        <p:txBody>
          <a:bodyPr wrap="square" rtlCol="0">
            <a:spAutoFit/>
          </a:bodyPr>
          <a:lstStyle/>
          <a:p>
            <a:pPr algn="ctr"/>
            <a:r>
              <a:rPr lang="ja-JP" altLang="en-US" sz="1400" dirty="0" smtClean="0"/>
              <a:t>振替元保険者</a:t>
            </a:r>
            <a:endParaRPr kumimoji="1" lang="ja-JP" altLang="en-US" sz="1400" dirty="0"/>
          </a:p>
        </p:txBody>
      </p:sp>
      <p:pic>
        <p:nvPicPr>
          <p:cNvPr id="44" name="Picture 3"/>
          <p:cNvPicPr>
            <a:picLocks noChangeAspect="1" noChangeArrowheads="1"/>
          </p:cNvPicPr>
          <p:nvPr/>
        </p:nvPicPr>
        <p:blipFill>
          <a:blip r:embed="rId2" cstate="print"/>
          <a:srcRect/>
          <a:stretch>
            <a:fillRect/>
          </a:stretch>
        </p:blipFill>
        <p:spPr bwMode="auto">
          <a:xfrm>
            <a:off x="3421386" y="2263180"/>
            <a:ext cx="717053" cy="805780"/>
          </a:xfrm>
          <a:prstGeom prst="rect">
            <a:avLst/>
          </a:prstGeom>
          <a:noFill/>
          <a:ln w="9525">
            <a:noFill/>
            <a:miter lim="800000"/>
            <a:headEnd/>
            <a:tailEnd/>
          </a:ln>
        </p:spPr>
      </p:pic>
      <p:pic>
        <p:nvPicPr>
          <p:cNvPr id="50" name="Picture 2" descr="D:\j_hoshiyama\Desktop\work\あんちょこ\myclipart\00434847.png"/>
          <p:cNvPicPr>
            <a:picLocks noChangeArrowheads="1"/>
          </p:cNvPicPr>
          <p:nvPr/>
        </p:nvPicPr>
        <p:blipFill>
          <a:blip r:embed="rId3" cstate="print"/>
          <a:srcRect/>
          <a:stretch>
            <a:fillRect/>
          </a:stretch>
        </p:blipFill>
        <p:spPr bwMode="auto">
          <a:xfrm>
            <a:off x="744166" y="2257127"/>
            <a:ext cx="864096" cy="864008"/>
          </a:xfrm>
          <a:prstGeom prst="rect">
            <a:avLst/>
          </a:prstGeom>
          <a:noFill/>
        </p:spPr>
      </p:pic>
      <p:sp>
        <p:nvSpPr>
          <p:cNvPr id="51" name="テキスト ボックス 50"/>
          <p:cNvSpPr txBox="1"/>
          <p:nvPr/>
        </p:nvSpPr>
        <p:spPr>
          <a:xfrm>
            <a:off x="144016" y="1916832"/>
            <a:ext cx="1979712" cy="307777"/>
          </a:xfrm>
          <a:prstGeom prst="rect">
            <a:avLst/>
          </a:prstGeom>
          <a:noFill/>
        </p:spPr>
        <p:txBody>
          <a:bodyPr wrap="square" rtlCol="0">
            <a:spAutoFit/>
          </a:bodyPr>
          <a:lstStyle/>
          <a:p>
            <a:pPr algn="ctr"/>
            <a:r>
              <a:rPr kumimoji="1" lang="ja-JP" altLang="en-US" sz="1400" dirty="0" smtClean="0"/>
              <a:t>振替元連合会</a:t>
            </a:r>
            <a:endParaRPr kumimoji="1" lang="en-US" altLang="ja-JP" sz="1400" dirty="0" smtClean="0"/>
          </a:p>
        </p:txBody>
      </p:sp>
      <p:pic>
        <p:nvPicPr>
          <p:cNvPr id="15" name="Picture 2"/>
          <p:cNvPicPr>
            <a:picLocks noChangeAspect="1" noChangeArrowheads="1"/>
          </p:cNvPicPr>
          <p:nvPr/>
        </p:nvPicPr>
        <p:blipFill>
          <a:blip r:embed="rId4" cstate="print"/>
          <a:srcRect/>
          <a:stretch>
            <a:fillRect/>
          </a:stretch>
        </p:blipFill>
        <p:spPr bwMode="auto">
          <a:xfrm>
            <a:off x="7380312" y="2430180"/>
            <a:ext cx="1139123" cy="576065"/>
          </a:xfrm>
          <a:prstGeom prst="rect">
            <a:avLst/>
          </a:prstGeom>
          <a:noFill/>
          <a:ln w="9525">
            <a:noFill/>
            <a:miter lim="800000"/>
            <a:headEnd/>
            <a:tailEnd/>
          </a:ln>
        </p:spPr>
      </p:pic>
      <p:cxnSp>
        <p:nvCxnSpPr>
          <p:cNvPr id="17" name="直線コネクタ 16"/>
          <p:cNvCxnSpPr/>
          <p:nvPr/>
        </p:nvCxnSpPr>
        <p:spPr>
          <a:xfrm>
            <a:off x="323528" y="3717032"/>
            <a:ext cx="8496944" cy="0"/>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79512" y="1340768"/>
            <a:ext cx="5760640" cy="307777"/>
          </a:xfrm>
          <a:prstGeom prst="rect">
            <a:avLst/>
          </a:prstGeom>
          <a:noFill/>
        </p:spPr>
        <p:txBody>
          <a:bodyPr wrap="square" rtlCol="0">
            <a:spAutoFit/>
          </a:bodyPr>
          <a:lstStyle/>
          <a:p>
            <a:r>
              <a:rPr kumimoji="1" lang="ja-JP" altLang="en-US" sz="1400" b="1" dirty="0" smtClean="0"/>
              <a:t>＜振替元保険者と該当医療機関等が所在する都道府県が同一の場合＞</a:t>
            </a:r>
            <a:endParaRPr kumimoji="1" lang="ja-JP" altLang="en-US" sz="1400" b="1" dirty="0"/>
          </a:p>
        </p:txBody>
      </p:sp>
      <p:sp>
        <p:nvSpPr>
          <p:cNvPr id="19" name="テキスト ボックス 18"/>
          <p:cNvSpPr txBox="1"/>
          <p:nvPr/>
        </p:nvSpPr>
        <p:spPr>
          <a:xfrm>
            <a:off x="7092280" y="1926124"/>
            <a:ext cx="1872208" cy="307777"/>
          </a:xfrm>
          <a:prstGeom prst="rect">
            <a:avLst/>
          </a:prstGeom>
          <a:noFill/>
        </p:spPr>
        <p:txBody>
          <a:bodyPr wrap="square" rtlCol="0">
            <a:spAutoFit/>
          </a:bodyPr>
          <a:lstStyle/>
          <a:p>
            <a:pPr algn="ctr"/>
            <a:r>
              <a:rPr kumimoji="1" lang="ja-JP" altLang="en-US" sz="1400" dirty="0" smtClean="0"/>
              <a:t>医療機関等</a:t>
            </a:r>
            <a:endParaRPr kumimoji="1" lang="ja-JP" altLang="en-US" sz="1400" dirty="0"/>
          </a:p>
        </p:txBody>
      </p:sp>
      <p:sp>
        <p:nvSpPr>
          <p:cNvPr id="21" name="テキスト ボックス 20"/>
          <p:cNvSpPr txBox="1"/>
          <p:nvPr/>
        </p:nvSpPr>
        <p:spPr>
          <a:xfrm>
            <a:off x="179512" y="3789040"/>
            <a:ext cx="5760640" cy="307777"/>
          </a:xfrm>
          <a:prstGeom prst="rect">
            <a:avLst/>
          </a:prstGeom>
          <a:noFill/>
        </p:spPr>
        <p:txBody>
          <a:bodyPr wrap="square" rtlCol="0">
            <a:spAutoFit/>
          </a:bodyPr>
          <a:lstStyle/>
          <a:p>
            <a:r>
              <a:rPr kumimoji="1" lang="ja-JP" altLang="en-US" sz="1400" b="1" dirty="0" smtClean="0"/>
              <a:t>＜振替元保険者と該当医療機関等が所在する都道府県が異なる場合＞</a:t>
            </a:r>
            <a:endParaRPr kumimoji="1" lang="ja-JP" altLang="en-US" sz="1400" b="1" dirty="0"/>
          </a:p>
        </p:txBody>
      </p:sp>
      <p:sp>
        <p:nvSpPr>
          <p:cNvPr id="22" name="左右矢印 21"/>
          <p:cNvSpPr/>
          <p:nvPr/>
        </p:nvSpPr>
        <p:spPr>
          <a:xfrm>
            <a:off x="4644008" y="2430180"/>
            <a:ext cx="2448272" cy="360040"/>
          </a:xfrm>
          <a:prstGeom prst="leftRightArrow">
            <a:avLst>
              <a:gd name="adj1" fmla="val 50000"/>
              <a:gd name="adj2" fmla="val 90101"/>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5157689" y="2142148"/>
            <a:ext cx="1440160" cy="307777"/>
          </a:xfrm>
          <a:prstGeom prst="rect">
            <a:avLst/>
          </a:prstGeom>
          <a:noFill/>
        </p:spPr>
        <p:txBody>
          <a:bodyPr wrap="square" rtlCol="0">
            <a:spAutoFit/>
          </a:bodyPr>
          <a:lstStyle/>
          <a:p>
            <a:pPr algn="ctr"/>
            <a:r>
              <a:rPr kumimoji="1" lang="ja-JP" altLang="en-US" sz="1400" dirty="0" smtClean="0"/>
              <a:t>連絡調整</a:t>
            </a:r>
            <a:endParaRPr kumimoji="1" lang="ja-JP" altLang="en-US" sz="1400" dirty="0"/>
          </a:p>
        </p:txBody>
      </p:sp>
      <p:sp>
        <p:nvSpPr>
          <p:cNvPr id="37" name="テキスト ボックス 36"/>
          <p:cNvSpPr txBox="1"/>
          <p:nvPr/>
        </p:nvSpPr>
        <p:spPr>
          <a:xfrm>
            <a:off x="1708112" y="2930360"/>
            <a:ext cx="1440160" cy="307777"/>
          </a:xfrm>
          <a:prstGeom prst="rect">
            <a:avLst/>
          </a:prstGeom>
          <a:noFill/>
        </p:spPr>
        <p:txBody>
          <a:bodyPr wrap="square" rtlCol="0">
            <a:spAutoFit/>
          </a:bodyPr>
          <a:lstStyle/>
          <a:p>
            <a:pPr algn="ctr"/>
            <a:r>
              <a:rPr lang="ja-JP" altLang="en-US" sz="1400" dirty="0" smtClean="0"/>
              <a:t>調整依頼</a:t>
            </a:r>
            <a:endParaRPr kumimoji="1" lang="en-US" altLang="ja-JP" sz="1400" dirty="0" smtClean="0"/>
          </a:p>
        </p:txBody>
      </p:sp>
      <p:cxnSp>
        <p:nvCxnSpPr>
          <p:cNvPr id="41" name="直線コネクタ 40"/>
          <p:cNvCxnSpPr/>
          <p:nvPr/>
        </p:nvCxnSpPr>
        <p:spPr>
          <a:xfrm>
            <a:off x="4519242" y="4149080"/>
            <a:ext cx="0" cy="237626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179512" y="4365104"/>
            <a:ext cx="1872208" cy="307777"/>
          </a:xfrm>
          <a:prstGeom prst="rect">
            <a:avLst/>
          </a:prstGeom>
          <a:noFill/>
        </p:spPr>
        <p:txBody>
          <a:bodyPr wrap="square" rtlCol="0">
            <a:spAutoFit/>
          </a:bodyPr>
          <a:lstStyle/>
          <a:p>
            <a:pPr algn="ctr"/>
            <a:r>
              <a:rPr lang="ja-JP" altLang="en-US" sz="1400" dirty="0" smtClean="0"/>
              <a:t>振替元保険者</a:t>
            </a:r>
            <a:endParaRPr kumimoji="1" lang="ja-JP" altLang="en-US" sz="1400" dirty="0"/>
          </a:p>
        </p:txBody>
      </p:sp>
      <p:pic>
        <p:nvPicPr>
          <p:cNvPr id="45" name="Picture 3"/>
          <p:cNvPicPr>
            <a:picLocks noChangeAspect="1" noChangeArrowheads="1"/>
          </p:cNvPicPr>
          <p:nvPr/>
        </p:nvPicPr>
        <p:blipFill>
          <a:blip r:embed="rId2" cstate="print"/>
          <a:srcRect/>
          <a:stretch>
            <a:fillRect/>
          </a:stretch>
        </p:blipFill>
        <p:spPr bwMode="auto">
          <a:xfrm>
            <a:off x="757090" y="4927476"/>
            <a:ext cx="717053" cy="805780"/>
          </a:xfrm>
          <a:prstGeom prst="rect">
            <a:avLst/>
          </a:prstGeom>
          <a:noFill/>
          <a:ln w="9525">
            <a:noFill/>
            <a:miter lim="800000"/>
            <a:headEnd/>
            <a:tailEnd/>
          </a:ln>
        </p:spPr>
      </p:pic>
      <p:pic>
        <p:nvPicPr>
          <p:cNvPr id="46" name="Picture 2" descr="D:\j_hoshiyama\Desktop\work\あんちょこ\myclipart\00434847.png"/>
          <p:cNvPicPr>
            <a:picLocks noChangeArrowheads="1"/>
          </p:cNvPicPr>
          <p:nvPr/>
        </p:nvPicPr>
        <p:blipFill>
          <a:blip r:embed="rId3" cstate="print"/>
          <a:srcRect/>
          <a:stretch>
            <a:fillRect/>
          </a:stretch>
        </p:blipFill>
        <p:spPr bwMode="auto">
          <a:xfrm>
            <a:off x="3120518" y="4931876"/>
            <a:ext cx="875418" cy="873388"/>
          </a:xfrm>
          <a:prstGeom prst="rect">
            <a:avLst/>
          </a:prstGeom>
          <a:noFill/>
        </p:spPr>
      </p:pic>
      <p:sp>
        <p:nvSpPr>
          <p:cNvPr id="49" name="テキスト ボックス 48"/>
          <p:cNvSpPr txBox="1"/>
          <p:nvPr/>
        </p:nvSpPr>
        <p:spPr>
          <a:xfrm>
            <a:off x="2483768" y="4365104"/>
            <a:ext cx="1979712" cy="307777"/>
          </a:xfrm>
          <a:prstGeom prst="rect">
            <a:avLst/>
          </a:prstGeom>
          <a:noFill/>
        </p:spPr>
        <p:txBody>
          <a:bodyPr wrap="square" rtlCol="0">
            <a:spAutoFit/>
          </a:bodyPr>
          <a:lstStyle/>
          <a:p>
            <a:pPr algn="ctr"/>
            <a:r>
              <a:rPr kumimoji="1" lang="ja-JP" altLang="en-US" sz="1400" dirty="0" smtClean="0"/>
              <a:t>振替元連合会</a:t>
            </a:r>
            <a:endParaRPr kumimoji="1" lang="en-US" altLang="ja-JP" sz="1400" dirty="0" smtClean="0"/>
          </a:p>
        </p:txBody>
      </p:sp>
      <p:sp>
        <p:nvSpPr>
          <p:cNvPr id="52" name="テキスト ボックス 51"/>
          <p:cNvSpPr txBox="1"/>
          <p:nvPr/>
        </p:nvSpPr>
        <p:spPr>
          <a:xfrm>
            <a:off x="4680520" y="4221088"/>
            <a:ext cx="1872208" cy="523220"/>
          </a:xfrm>
          <a:prstGeom prst="rect">
            <a:avLst/>
          </a:prstGeom>
          <a:noFill/>
        </p:spPr>
        <p:txBody>
          <a:bodyPr wrap="square" rtlCol="0">
            <a:spAutoFit/>
          </a:bodyPr>
          <a:lstStyle/>
          <a:p>
            <a:pPr algn="ctr"/>
            <a:r>
              <a:rPr kumimoji="1" lang="ja-JP" altLang="en-US" sz="1400" dirty="0" smtClean="0">
                <a:latin typeface="+mn-ea"/>
              </a:rPr>
              <a:t>医療機関等所在</a:t>
            </a:r>
            <a:endParaRPr kumimoji="1" lang="en-US" altLang="ja-JP" sz="1400" dirty="0" smtClean="0">
              <a:latin typeface="+mn-ea"/>
            </a:endParaRPr>
          </a:p>
          <a:p>
            <a:pPr algn="ctr"/>
            <a:r>
              <a:rPr kumimoji="1" lang="ja-JP" altLang="en-US" sz="1400" dirty="0" smtClean="0">
                <a:latin typeface="+mn-ea"/>
              </a:rPr>
              <a:t>都道府県連合会</a:t>
            </a:r>
            <a:endParaRPr kumimoji="1" lang="ja-JP" altLang="en-US" sz="1400" dirty="0">
              <a:latin typeface="+mn-ea"/>
            </a:endParaRPr>
          </a:p>
        </p:txBody>
      </p:sp>
      <p:pic>
        <p:nvPicPr>
          <p:cNvPr id="54" name="Picture 2" descr="D:\j_hoshiyama\Desktop\work\あんちょこ\myclipart\00434847.png"/>
          <p:cNvPicPr>
            <a:picLocks noChangeArrowheads="1"/>
          </p:cNvPicPr>
          <p:nvPr/>
        </p:nvPicPr>
        <p:blipFill>
          <a:blip r:embed="rId3" cstate="print"/>
          <a:srcRect/>
          <a:stretch>
            <a:fillRect/>
          </a:stretch>
        </p:blipFill>
        <p:spPr bwMode="auto">
          <a:xfrm>
            <a:off x="5208750" y="4931876"/>
            <a:ext cx="875418" cy="873388"/>
          </a:xfrm>
          <a:prstGeom prst="rect">
            <a:avLst/>
          </a:prstGeom>
          <a:noFill/>
        </p:spPr>
      </p:pic>
      <p:sp>
        <p:nvSpPr>
          <p:cNvPr id="55" name="テキスト ボックス 54"/>
          <p:cNvSpPr txBox="1"/>
          <p:nvPr/>
        </p:nvSpPr>
        <p:spPr>
          <a:xfrm>
            <a:off x="7056784" y="4365104"/>
            <a:ext cx="1979712" cy="307777"/>
          </a:xfrm>
          <a:prstGeom prst="rect">
            <a:avLst/>
          </a:prstGeom>
          <a:noFill/>
        </p:spPr>
        <p:txBody>
          <a:bodyPr wrap="square" rtlCol="0">
            <a:spAutoFit/>
          </a:bodyPr>
          <a:lstStyle/>
          <a:p>
            <a:pPr algn="ctr"/>
            <a:r>
              <a:rPr lang="ja-JP" altLang="en-US" sz="1400" dirty="0" smtClean="0"/>
              <a:t>医療機関等</a:t>
            </a:r>
            <a:endParaRPr kumimoji="1" lang="en-US" altLang="ja-JP" sz="1400" dirty="0" smtClean="0"/>
          </a:p>
        </p:txBody>
      </p:sp>
      <p:pic>
        <p:nvPicPr>
          <p:cNvPr id="56" name="Picture 2"/>
          <p:cNvPicPr>
            <a:picLocks noChangeAspect="1" noChangeArrowheads="1"/>
          </p:cNvPicPr>
          <p:nvPr/>
        </p:nvPicPr>
        <p:blipFill>
          <a:blip r:embed="rId4" cstate="print"/>
          <a:srcRect/>
          <a:stretch>
            <a:fillRect/>
          </a:stretch>
        </p:blipFill>
        <p:spPr bwMode="auto">
          <a:xfrm>
            <a:off x="7452320" y="5085184"/>
            <a:ext cx="1139123" cy="576065"/>
          </a:xfrm>
          <a:prstGeom prst="rect">
            <a:avLst/>
          </a:prstGeom>
          <a:noFill/>
          <a:ln w="9525">
            <a:noFill/>
            <a:miter lim="800000"/>
            <a:headEnd/>
            <a:tailEnd/>
          </a:ln>
        </p:spPr>
      </p:pic>
      <p:sp>
        <p:nvSpPr>
          <p:cNvPr id="57" name="左右矢印 56"/>
          <p:cNvSpPr/>
          <p:nvPr/>
        </p:nvSpPr>
        <p:spPr>
          <a:xfrm>
            <a:off x="6012160" y="5085184"/>
            <a:ext cx="1368152" cy="360040"/>
          </a:xfrm>
          <a:prstGeom prst="leftRightArrow">
            <a:avLst>
              <a:gd name="adj1" fmla="val 50000"/>
              <a:gd name="adj2" fmla="val 90101"/>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5992910" y="4777407"/>
            <a:ext cx="1440160" cy="307777"/>
          </a:xfrm>
          <a:prstGeom prst="rect">
            <a:avLst/>
          </a:prstGeom>
          <a:noFill/>
        </p:spPr>
        <p:txBody>
          <a:bodyPr wrap="square" rtlCol="0">
            <a:spAutoFit/>
          </a:bodyPr>
          <a:lstStyle/>
          <a:p>
            <a:pPr algn="ctr"/>
            <a:r>
              <a:rPr kumimoji="1" lang="ja-JP" altLang="en-US" sz="1400" dirty="0" smtClean="0"/>
              <a:t>連絡調整</a:t>
            </a:r>
            <a:endParaRPr kumimoji="1" lang="ja-JP" altLang="en-US" sz="1400" dirty="0"/>
          </a:p>
        </p:txBody>
      </p:sp>
      <p:sp>
        <p:nvSpPr>
          <p:cNvPr id="59" name="右矢印 58"/>
          <p:cNvSpPr/>
          <p:nvPr/>
        </p:nvSpPr>
        <p:spPr>
          <a:xfrm>
            <a:off x="2051720" y="4581128"/>
            <a:ext cx="504056" cy="504056"/>
          </a:xfrm>
          <a:prstGeom prst="rightArrow">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右矢印 59"/>
          <p:cNvSpPr/>
          <p:nvPr/>
        </p:nvSpPr>
        <p:spPr>
          <a:xfrm flipH="1">
            <a:off x="1979712" y="5589240"/>
            <a:ext cx="504056" cy="504056"/>
          </a:xfrm>
          <a:prstGeom prst="rightArrow">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右矢印 60"/>
          <p:cNvSpPr/>
          <p:nvPr/>
        </p:nvSpPr>
        <p:spPr>
          <a:xfrm>
            <a:off x="4312843" y="4581128"/>
            <a:ext cx="504056" cy="504056"/>
          </a:xfrm>
          <a:prstGeom prst="rightArrow">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右矢印 61"/>
          <p:cNvSpPr/>
          <p:nvPr/>
        </p:nvSpPr>
        <p:spPr>
          <a:xfrm flipH="1">
            <a:off x="4317835" y="5589240"/>
            <a:ext cx="504056" cy="504056"/>
          </a:xfrm>
          <a:prstGeom prst="rightArrow">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p:cNvSpPr txBox="1"/>
          <p:nvPr/>
        </p:nvSpPr>
        <p:spPr>
          <a:xfrm>
            <a:off x="1547664" y="5137447"/>
            <a:ext cx="1440160" cy="307777"/>
          </a:xfrm>
          <a:prstGeom prst="rect">
            <a:avLst/>
          </a:prstGeom>
          <a:noFill/>
        </p:spPr>
        <p:txBody>
          <a:bodyPr wrap="square" rtlCol="0">
            <a:spAutoFit/>
          </a:bodyPr>
          <a:lstStyle/>
          <a:p>
            <a:pPr algn="ctr"/>
            <a:r>
              <a:rPr kumimoji="1" lang="ja-JP" altLang="en-US" sz="1400" dirty="0" smtClean="0"/>
              <a:t>調整依頼</a:t>
            </a:r>
            <a:endParaRPr kumimoji="1" lang="ja-JP" altLang="en-US" sz="1400" dirty="0"/>
          </a:p>
        </p:txBody>
      </p:sp>
      <p:sp>
        <p:nvSpPr>
          <p:cNvPr id="66" name="テキスト ボックス 65"/>
          <p:cNvSpPr txBox="1"/>
          <p:nvPr/>
        </p:nvSpPr>
        <p:spPr>
          <a:xfrm>
            <a:off x="1547664" y="6145559"/>
            <a:ext cx="1440160" cy="307777"/>
          </a:xfrm>
          <a:prstGeom prst="rect">
            <a:avLst/>
          </a:prstGeom>
          <a:noFill/>
        </p:spPr>
        <p:txBody>
          <a:bodyPr wrap="square" rtlCol="0">
            <a:spAutoFit/>
          </a:bodyPr>
          <a:lstStyle/>
          <a:p>
            <a:pPr algn="ctr"/>
            <a:r>
              <a:rPr kumimoji="1" lang="ja-JP" altLang="en-US" sz="1400" dirty="0" smtClean="0"/>
              <a:t>結果連絡</a:t>
            </a:r>
            <a:endParaRPr kumimoji="1" lang="ja-JP" altLang="en-US" sz="1400" dirty="0"/>
          </a:p>
        </p:txBody>
      </p:sp>
      <p:sp>
        <p:nvSpPr>
          <p:cNvPr id="67" name="テキスト ボックス 66"/>
          <p:cNvSpPr txBox="1"/>
          <p:nvPr/>
        </p:nvSpPr>
        <p:spPr>
          <a:xfrm>
            <a:off x="4015185" y="5137447"/>
            <a:ext cx="988863" cy="215444"/>
          </a:xfrm>
          <a:prstGeom prst="rect">
            <a:avLst/>
          </a:prstGeom>
          <a:solidFill>
            <a:schemeClr val="bg1"/>
          </a:solidFill>
          <a:ln>
            <a:solidFill>
              <a:schemeClr val="bg1"/>
            </a:solidFill>
          </a:ln>
        </p:spPr>
        <p:txBody>
          <a:bodyPr wrap="square" lIns="0" tIns="0" rIns="0" bIns="0" rtlCol="0">
            <a:spAutoFit/>
          </a:bodyPr>
          <a:lstStyle/>
          <a:p>
            <a:pPr algn="ctr"/>
            <a:r>
              <a:rPr kumimoji="1" lang="ja-JP" altLang="en-US" sz="1400" dirty="0" smtClean="0"/>
              <a:t>調整依頼</a:t>
            </a:r>
            <a:endParaRPr kumimoji="1" lang="ja-JP" altLang="en-US" sz="1400" dirty="0"/>
          </a:p>
        </p:txBody>
      </p:sp>
      <p:sp>
        <p:nvSpPr>
          <p:cNvPr id="68" name="テキスト ボックス 67"/>
          <p:cNvSpPr txBox="1"/>
          <p:nvPr/>
        </p:nvSpPr>
        <p:spPr>
          <a:xfrm>
            <a:off x="4015185" y="6145559"/>
            <a:ext cx="988863" cy="215444"/>
          </a:xfrm>
          <a:prstGeom prst="rect">
            <a:avLst/>
          </a:prstGeom>
          <a:solidFill>
            <a:schemeClr val="bg1"/>
          </a:solidFill>
          <a:ln>
            <a:solidFill>
              <a:schemeClr val="bg1"/>
            </a:solidFill>
          </a:ln>
        </p:spPr>
        <p:txBody>
          <a:bodyPr wrap="square" lIns="0" tIns="0" rIns="0" bIns="0" rtlCol="0">
            <a:spAutoFit/>
          </a:bodyPr>
          <a:lstStyle/>
          <a:p>
            <a:pPr algn="ctr"/>
            <a:r>
              <a:rPr kumimoji="1" lang="ja-JP" altLang="en-US" sz="1400" dirty="0" smtClean="0"/>
              <a:t>結果連絡</a:t>
            </a:r>
            <a:endParaRPr kumimoji="1" lang="ja-JP" altLang="en-US" sz="1400" dirty="0"/>
          </a:p>
        </p:txBody>
      </p:sp>
      <p:sp>
        <p:nvSpPr>
          <p:cNvPr id="75" name="右矢印 74"/>
          <p:cNvSpPr/>
          <p:nvPr/>
        </p:nvSpPr>
        <p:spPr>
          <a:xfrm flipH="1">
            <a:off x="2176164" y="2358172"/>
            <a:ext cx="504056" cy="504056"/>
          </a:xfrm>
          <a:prstGeom prst="rightArrow">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479175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122" y="2708920"/>
            <a:ext cx="2883790" cy="2162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コンテンツ プレースホルダー 1"/>
          <p:cNvSpPr>
            <a:spLocks noGrp="1"/>
          </p:cNvSpPr>
          <p:nvPr>
            <p:ph idx="1"/>
          </p:nvPr>
        </p:nvSpPr>
        <p:spPr>
          <a:xfrm>
            <a:off x="98044" y="116632"/>
            <a:ext cx="8938451" cy="936104"/>
          </a:xfrm>
        </p:spPr>
        <p:txBody>
          <a:bodyPr/>
          <a:lstStyle/>
          <a:p>
            <a:r>
              <a:rPr lang="ja-JP" altLang="en-US" dirty="0"/>
              <a:t>処理手順①</a:t>
            </a:r>
            <a:r>
              <a:rPr lang="en-US" altLang="ja-JP" dirty="0"/>
              <a:t>【 </a:t>
            </a:r>
            <a:r>
              <a:rPr lang="ja-JP" altLang="en-US" dirty="0"/>
              <a:t>１．過誤・再審査申出取込 </a:t>
            </a:r>
            <a:r>
              <a:rPr lang="en-US" altLang="ja-JP" dirty="0"/>
              <a:t>】</a:t>
            </a:r>
            <a:r>
              <a:rPr lang="ja-JP" altLang="en-US" dirty="0"/>
              <a:t>（レセ電</a:t>
            </a:r>
            <a:r>
              <a:rPr lang="ja-JP" altLang="en-US" dirty="0" smtClean="0"/>
              <a:t>）</a:t>
            </a:r>
            <a:endParaRPr lang="en-US" altLang="ja-JP" dirty="0" smtClean="0"/>
          </a:p>
          <a:p>
            <a:pPr lvl="1"/>
            <a:r>
              <a:rPr lang="ja-JP" altLang="en-US" dirty="0" smtClean="0"/>
              <a:t>振替元</a:t>
            </a:r>
            <a:r>
              <a:rPr lang="ja-JP" altLang="en-US" dirty="0"/>
              <a:t>保険者の保険者サービス系システム</a:t>
            </a:r>
            <a:r>
              <a:rPr lang="ja-JP" altLang="en-US" dirty="0" smtClean="0"/>
              <a:t>から過誤</a:t>
            </a:r>
            <a:r>
              <a:rPr lang="ja-JP" altLang="en-US" dirty="0"/>
              <a:t>申出を行います</a:t>
            </a:r>
            <a:r>
              <a:rPr lang="ja-JP" altLang="en-US" dirty="0" smtClean="0"/>
              <a:t>。</a:t>
            </a:r>
            <a:endParaRPr lang="en-US" altLang="ja-JP" dirty="0" smtClean="0"/>
          </a:p>
          <a:p>
            <a:pPr lvl="1"/>
            <a:r>
              <a:rPr lang="ja-JP" altLang="en-US" dirty="0" smtClean="0"/>
              <a:t>振替</a:t>
            </a:r>
            <a:r>
              <a:rPr lang="ja-JP" altLang="en-US" dirty="0"/>
              <a:t>元連合会の審査支払系（レセプト電算処理）システムに</a:t>
            </a:r>
            <a:r>
              <a:rPr lang="ja-JP" altLang="en-US" dirty="0" smtClean="0"/>
              <a:t>、過誤</a:t>
            </a:r>
            <a:r>
              <a:rPr lang="ja-JP" altLang="en-US" dirty="0"/>
              <a:t>申出のレセプトを取込みます。</a:t>
            </a:r>
          </a:p>
          <a:p>
            <a:endParaRPr kumimoji="1" lang="ja-JP" altLang="en-US" dirty="0"/>
          </a:p>
        </p:txBody>
      </p:sp>
      <p:sp>
        <p:nvSpPr>
          <p:cNvPr id="36" name="スライド番号プレースホルダ 35"/>
          <p:cNvSpPr>
            <a:spLocks noGrp="1"/>
          </p:cNvSpPr>
          <p:nvPr>
            <p:ph type="sldNum" sz="quarter" idx="12"/>
          </p:nvPr>
        </p:nvSpPr>
        <p:spPr/>
        <p:txBody>
          <a:bodyPr/>
          <a:lstStyle/>
          <a:p>
            <a:fld id="{09204D71-56B5-4F68-92E6-59BDCBD5DDB0}" type="slidenum">
              <a:rPr kumimoji="1" lang="ja-JP" altLang="en-US" smtClean="0"/>
              <a:pPr/>
              <a:t>18</a:t>
            </a:fld>
            <a:endParaRPr kumimoji="1" lang="ja-JP" altLang="en-US" dirty="0"/>
          </a:p>
        </p:txBody>
      </p:sp>
      <p:sp>
        <p:nvSpPr>
          <p:cNvPr id="20" name="テキスト ボックス 19"/>
          <p:cNvSpPr txBox="1"/>
          <p:nvPr/>
        </p:nvSpPr>
        <p:spPr>
          <a:xfrm>
            <a:off x="282793" y="5528477"/>
            <a:ext cx="8568952" cy="738664"/>
          </a:xfrm>
          <a:prstGeom prst="rect">
            <a:avLst/>
          </a:prstGeom>
          <a:noFill/>
        </p:spPr>
        <p:txBody>
          <a:bodyPr wrap="square" rtlCol="0">
            <a:spAutoFit/>
          </a:bodyPr>
          <a:lstStyle/>
          <a:p>
            <a:pPr marL="177800" indent="-177800" algn="just"/>
            <a:r>
              <a:rPr lang="en-US" altLang="ja-JP" sz="1400" dirty="0" smtClean="0">
                <a:latin typeface="+mn-ea"/>
              </a:rPr>
              <a:t>※</a:t>
            </a:r>
            <a:r>
              <a:rPr lang="ja-JP" altLang="en-US" sz="1400" dirty="0" smtClean="0">
                <a:latin typeface="+mn-ea"/>
              </a:rPr>
              <a:t>　 申出取込を受託分のレセプト確定後、自県分のレセプト確定前のタイミングで行った場合には必ず「保留」とし、確定対象外としてください。当該申出については、翌月に「保留」解除及び、原審レセプト作成にて一次審査レセプトの作成を行ってください。</a:t>
            </a:r>
            <a:endParaRPr lang="en-US" altLang="ja-JP" sz="1400" dirty="0" smtClean="0">
              <a:latin typeface="+mn-ea"/>
            </a:endParaRPr>
          </a:p>
        </p:txBody>
      </p:sp>
      <p:sp>
        <p:nvSpPr>
          <p:cNvPr id="43" name="テキスト ボックス 42"/>
          <p:cNvSpPr txBox="1"/>
          <p:nvPr/>
        </p:nvSpPr>
        <p:spPr>
          <a:xfrm>
            <a:off x="1475656" y="2348880"/>
            <a:ext cx="1872208" cy="369332"/>
          </a:xfrm>
          <a:prstGeom prst="rect">
            <a:avLst/>
          </a:prstGeom>
          <a:noFill/>
        </p:spPr>
        <p:txBody>
          <a:bodyPr wrap="square" rtlCol="0">
            <a:spAutoFit/>
          </a:bodyPr>
          <a:lstStyle/>
          <a:p>
            <a:pPr algn="ctr"/>
            <a:r>
              <a:rPr lang="ja-JP" altLang="en-US" dirty="0" smtClean="0"/>
              <a:t>振替元保険者</a:t>
            </a:r>
            <a:endParaRPr kumimoji="1" lang="ja-JP" altLang="en-US" dirty="0"/>
          </a:p>
        </p:txBody>
      </p:sp>
      <p:pic>
        <p:nvPicPr>
          <p:cNvPr id="44" name="Picture 3"/>
          <p:cNvPicPr>
            <a:picLocks noChangeAspect="1" noChangeArrowheads="1"/>
          </p:cNvPicPr>
          <p:nvPr/>
        </p:nvPicPr>
        <p:blipFill>
          <a:blip r:embed="rId3" cstate="print"/>
          <a:srcRect/>
          <a:stretch>
            <a:fillRect/>
          </a:stretch>
        </p:blipFill>
        <p:spPr bwMode="auto">
          <a:xfrm>
            <a:off x="2053234" y="1399084"/>
            <a:ext cx="717053" cy="805780"/>
          </a:xfrm>
          <a:prstGeom prst="rect">
            <a:avLst/>
          </a:prstGeom>
          <a:noFill/>
          <a:ln w="9525">
            <a:noFill/>
            <a:miter lim="800000"/>
            <a:headEnd/>
            <a:tailEnd/>
          </a:ln>
        </p:spPr>
      </p:pic>
      <p:sp>
        <p:nvSpPr>
          <p:cNvPr id="48" name="右矢印 47"/>
          <p:cNvSpPr/>
          <p:nvPr/>
        </p:nvSpPr>
        <p:spPr>
          <a:xfrm>
            <a:off x="4139952" y="2924944"/>
            <a:ext cx="648072" cy="1512000"/>
          </a:xfrm>
          <a:prstGeom prst="rightArrow">
            <a:avLst>
              <a:gd name="adj1" fmla="val 70157"/>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ja-JP" altLang="en-US" dirty="0" smtClean="0">
                <a:solidFill>
                  <a:srgbClr val="000000"/>
                </a:solidFill>
              </a:rPr>
              <a:t>取込</a:t>
            </a:r>
            <a:endParaRPr kumimoji="1" lang="ja-JP" altLang="en-US" dirty="0">
              <a:solidFill>
                <a:srgbClr val="000000"/>
              </a:solidFill>
            </a:endParaRPr>
          </a:p>
        </p:txBody>
      </p:sp>
      <p:pic>
        <p:nvPicPr>
          <p:cNvPr id="50" name="Picture 2" descr="D:\j_hoshiyama\Desktop\work\あんちょこ\myclipart\00434847.png"/>
          <p:cNvPicPr>
            <a:picLocks noChangeAspect="1" noChangeArrowheads="1"/>
          </p:cNvPicPr>
          <p:nvPr/>
        </p:nvPicPr>
        <p:blipFill>
          <a:blip r:embed="rId4" cstate="print"/>
          <a:srcRect/>
          <a:stretch>
            <a:fillRect/>
          </a:stretch>
        </p:blipFill>
        <p:spPr bwMode="auto">
          <a:xfrm>
            <a:off x="6072758" y="1340768"/>
            <a:ext cx="994420" cy="994420"/>
          </a:xfrm>
          <a:prstGeom prst="rect">
            <a:avLst/>
          </a:prstGeom>
          <a:noFill/>
        </p:spPr>
      </p:pic>
      <p:sp>
        <p:nvSpPr>
          <p:cNvPr id="51" name="テキスト ボックス 50"/>
          <p:cNvSpPr txBox="1"/>
          <p:nvPr/>
        </p:nvSpPr>
        <p:spPr>
          <a:xfrm>
            <a:off x="5580112" y="2348880"/>
            <a:ext cx="1979712" cy="369332"/>
          </a:xfrm>
          <a:prstGeom prst="rect">
            <a:avLst/>
          </a:prstGeom>
          <a:noFill/>
        </p:spPr>
        <p:txBody>
          <a:bodyPr wrap="square" rtlCol="0">
            <a:spAutoFit/>
          </a:bodyPr>
          <a:lstStyle/>
          <a:p>
            <a:pPr algn="ctr"/>
            <a:r>
              <a:rPr kumimoji="1" lang="ja-JP" altLang="en-US" dirty="0" smtClean="0"/>
              <a:t>振替元連合会</a:t>
            </a:r>
            <a:endParaRPr kumimoji="1" lang="en-US" altLang="ja-JP" dirty="0" smtClean="0"/>
          </a:p>
        </p:txBody>
      </p:sp>
      <p:sp>
        <p:nvSpPr>
          <p:cNvPr id="35" name="テキスト ボックス 34"/>
          <p:cNvSpPr txBox="1"/>
          <p:nvPr/>
        </p:nvSpPr>
        <p:spPr>
          <a:xfrm>
            <a:off x="4860032" y="4923238"/>
            <a:ext cx="3168352" cy="369332"/>
          </a:xfrm>
          <a:prstGeom prst="rect">
            <a:avLst/>
          </a:prstGeom>
          <a:noFill/>
        </p:spPr>
        <p:txBody>
          <a:bodyPr wrap="square" rtlCol="0">
            <a:spAutoFit/>
          </a:bodyPr>
          <a:lstStyle/>
          <a:p>
            <a:pPr algn="ctr"/>
            <a:r>
              <a:rPr lang="ja-JP" altLang="en-US" dirty="0" smtClean="0">
                <a:solidFill>
                  <a:srgbClr val="000000"/>
                </a:solidFill>
              </a:rPr>
              <a:t>「過誤・再審査申出取込」</a:t>
            </a:r>
            <a:endParaRPr lang="en-US" altLang="ja-JP" dirty="0" smtClean="0">
              <a:solidFill>
                <a:srgbClr val="000000"/>
              </a:solidFill>
            </a:endParaRPr>
          </a:p>
        </p:txBody>
      </p:sp>
      <p:sp>
        <p:nvSpPr>
          <p:cNvPr id="28" name="メモ 27"/>
          <p:cNvSpPr/>
          <p:nvPr/>
        </p:nvSpPr>
        <p:spPr>
          <a:xfrm>
            <a:off x="2987824" y="3933056"/>
            <a:ext cx="1008112" cy="1008112"/>
          </a:xfrm>
          <a:prstGeom prst="foldedCorner">
            <a:avLst>
              <a:gd name="adj" fmla="val 2308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lstStyle/>
          <a:p>
            <a:pPr algn="ctr"/>
            <a:r>
              <a:rPr lang="ja-JP" altLang="en-US" sz="1200" b="1" dirty="0" smtClean="0">
                <a:solidFill>
                  <a:srgbClr val="000000"/>
                </a:solidFill>
              </a:rPr>
              <a:t>レセプト</a:t>
            </a:r>
            <a:endParaRPr lang="en-US" altLang="ja-JP" sz="1200" b="1" dirty="0" smtClean="0">
              <a:solidFill>
                <a:srgbClr val="000000"/>
              </a:solidFill>
            </a:endParaRPr>
          </a:p>
          <a:p>
            <a:pPr algn="ctr"/>
            <a:endParaRPr lang="en-US" altLang="ja-JP" sz="1200" dirty="0" smtClean="0">
              <a:solidFill>
                <a:srgbClr val="000000"/>
              </a:solidFill>
            </a:endParaRPr>
          </a:p>
          <a:p>
            <a:pPr algn="ctr"/>
            <a:r>
              <a:rPr lang="ja-JP" altLang="en-US" sz="1200" dirty="0" smtClean="0">
                <a:solidFill>
                  <a:srgbClr val="000000"/>
                </a:solidFill>
              </a:rPr>
              <a:t>申出：</a:t>
            </a:r>
            <a:endParaRPr lang="en-US" altLang="ja-JP" sz="1200" dirty="0" smtClean="0">
              <a:solidFill>
                <a:srgbClr val="000000"/>
              </a:solidFill>
            </a:endParaRPr>
          </a:p>
          <a:p>
            <a:pPr algn="ctr"/>
            <a:r>
              <a:rPr lang="ja-JP" altLang="en-US" sz="1200" dirty="0" smtClean="0">
                <a:solidFill>
                  <a:srgbClr val="000000"/>
                </a:solidFill>
              </a:rPr>
              <a:t>包括的合意</a:t>
            </a:r>
            <a:endParaRPr lang="en-US" altLang="ja-JP" sz="1200" dirty="0" smtClean="0">
              <a:solidFill>
                <a:srgbClr val="000000"/>
              </a:solidFill>
            </a:endParaRPr>
          </a:p>
        </p:txBody>
      </p:sp>
      <p:sp>
        <p:nvSpPr>
          <p:cNvPr id="30" name="テキスト ボックス 29"/>
          <p:cNvSpPr txBox="1"/>
          <p:nvPr/>
        </p:nvSpPr>
        <p:spPr>
          <a:xfrm>
            <a:off x="827584" y="4923238"/>
            <a:ext cx="3168352" cy="369332"/>
          </a:xfrm>
          <a:prstGeom prst="rect">
            <a:avLst/>
          </a:prstGeom>
          <a:noFill/>
        </p:spPr>
        <p:txBody>
          <a:bodyPr wrap="square" rtlCol="0">
            <a:spAutoFit/>
          </a:bodyPr>
          <a:lstStyle/>
          <a:p>
            <a:pPr algn="ctr"/>
            <a:r>
              <a:rPr lang="ja-JP" altLang="en-US" dirty="0" smtClean="0">
                <a:solidFill>
                  <a:srgbClr val="000000"/>
                </a:solidFill>
              </a:rPr>
              <a:t>「申出作成」</a:t>
            </a:r>
            <a:endParaRPr lang="en-US" altLang="ja-JP" dirty="0" smtClean="0">
              <a:solidFill>
                <a:srgbClr val="000000"/>
              </a:solidFill>
            </a:endParaRPr>
          </a:p>
        </p:txBody>
      </p:sp>
      <p:pic>
        <p:nvPicPr>
          <p:cNvPr id="1026" name="Picture 2"/>
          <p:cNvPicPr>
            <a:picLocks noChangeAspect="1" noChangeArrowheads="1"/>
          </p:cNvPicPr>
          <p:nvPr/>
        </p:nvPicPr>
        <p:blipFill>
          <a:blip r:embed="rId5" cstate="print"/>
          <a:srcRect l="10332" t="25061" r="37103" b="22696"/>
          <a:stretch>
            <a:fillRect/>
          </a:stretch>
        </p:blipFill>
        <p:spPr bwMode="auto">
          <a:xfrm>
            <a:off x="5004048" y="2708920"/>
            <a:ext cx="2894086" cy="2211212"/>
          </a:xfrm>
          <a:prstGeom prst="rect">
            <a:avLst/>
          </a:prstGeom>
          <a:noFill/>
          <a:ln w="9525">
            <a:noFill/>
            <a:miter lim="800000"/>
            <a:headEnd/>
            <a:tailEnd/>
          </a:ln>
        </p:spPr>
      </p:pic>
    </p:spTree>
    <p:extLst>
      <p:ext uri="{BB962C8B-B14F-4D97-AF65-F5344CB8AC3E}">
        <p14:creationId xmlns:p14="http://schemas.microsoft.com/office/powerpoint/2010/main" val="1721425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09204D71-56B5-4F68-92E6-59BDCBD5DDB0}" type="slidenum">
              <a:rPr kumimoji="1" lang="ja-JP" altLang="en-US" smtClean="0"/>
              <a:pPr/>
              <a:t>1</a:t>
            </a:fld>
            <a:endParaRPr kumimoji="1" lang="ja-JP" altLang="en-US" dirty="0"/>
          </a:p>
        </p:txBody>
      </p:sp>
      <p:sp>
        <p:nvSpPr>
          <p:cNvPr id="5" name="テキスト ボックス 4"/>
          <p:cNvSpPr txBox="1"/>
          <p:nvPr/>
        </p:nvSpPr>
        <p:spPr>
          <a:xfrm>
            <a:off x="198762" y="307102"/>
            <a:ext cx="8712967" cy="4247317"/>
          </a:xfrm>
          <a:prstGeom prst="rect">
            <a:avLst/>
          </a:prstGeom>
          <a:noFill/>
        </p:spPr>
        <p:txBody>
          <a:bodyPr wrap="square" rtlCol="0">
            <a:spAutoFit/>
          </a:bodyPr>
          <a:lstStyle/>
          <a:p>
            <a:pPr algn="just">
              <a:lnSpc>
                <a:spcPts val="1800"/>
              </a:lnSpc>
            </a:pPr>
            <a:r>
              <a:rPr lang="ja-JP" altLang="en-US" sz="1600" b="1" dirty="0" smtClean="0">
                <a:latin typeface="+mn-ea"/>
              </a:rPr>
              <a:t>○ はじめに</a:t>
            </a:r>
            <a:endParaRPr lang="en-US" altLang="ja-JP" sz="1600" b="1" dirty="0" smtClean="0">
              <a:latin typeface="+mn-ea"/>
            </a:endParaRPr>
          </a:p>
          <a:p>
            <a:pPr marL="177800" indent="-177800" algn="just">
              <a:lnSpc>
                <a:spcPts val="1800"/>
              </a:lnSpc>
            </a:pPr>
            <a:r>
              <a:rPr lang="ja-JP" altLang="en-US" sz="1600" dirty="0" smtClean="0">
                <a:latin typeface="+mn-ea"/>
              </a:rPr>
              <a:t>　　</a:t>
            </a:r>
            <a:r>
              <a:rPr lang="ja-JP" altLang="en-US" sz="1400" dirty="0" smtClean="0">
                <a:latin typeface="+mn-ea"/>
              </a:rPr>
              <a:t>この手引きは、国保保険者間において、国保総合システムのレセプト振替機能を活用した保険者間調整又は</a:t>
            </a:r>
            <a:r>
              <a:rPr lang="ja-JP" altLang="en-US" sz="1400" dirty="0">
                <a:latin typeface="+mn-ea"/>
              </a:rPr>
              <a:t>包括的合意に基づく保険者間調整を</a:t>
            </a:r>
            <a:r>
              <a:rPr lang="ja-JP" altLang="en-US" sz="1400" dirty="0" smtClean="0">
                <a:latin typeface="+mn-ea"/>
              </a:rPr>
              <a:t>行う際に国保連合会が使用します。（</a:t>
            </a:r>
            <a:r>
              <a:rPr lang="en-US" altLang="ja-JP" sz="1400" dirty="0" smtClean="0">
                <a:latin typeface="+mn-ea"/>
              </a:rPr>
              <a:t>※ </a:t>
            </a:r>
            <a:r>
              <a:rPr lang="ja-JP" altLang="en-US" sz="1400" dirty="0" smtClean="0">
                <a:latin typeface="+mn-ea"/>
              </a:rPr>
              <a:t>国保保険者間に限り実施が可能です。）</a:t>
            </a:r>
            <a:endParaRPr lang="en-US" altLang="ja-JP" sz="1400" dirty="0" smtClean="0">
              <a:latin typeface="+mn-ea"/>
            </a:endParaRPr>
          </a:p>
          <a:p>
            <a:pPr marL="177800" indent="-177800" algn="just">
              <a:lnSpc>
                <a:spcPts val="1800"/>
              </a:lnSpc>
            </a:pPr>
            <a:endParaRPr lang="en-US" altLang="ja-JP" sz="1400" dirty="0" smtClean="0">
              <a:latin typeface="+mn-ea"/>
            </a:endParaRPr>
          </a:p>
          <a:p>
            <a:pPr marL="177800" indent="-177800" algn="just">
              <a:lnSpc>
                <a:spcPts val="1800"/>
              </a:lnSpc>
            </a:pPr>
            <a:r>
              <a:rPr lang="ja-JP" altLang="en-US" sz="1600" b="1" dirty="0">
                <a:latin typeface="+mn-ea"/>
              </a:rPr>
              <a:t>○ </a:t>
            </a:r>
            <a:r>
              <a:rPr lang="ja-JP" altLang="en-US" sz="1600" b="1" dirty="0" smtClean="0">
                <a:latin typeface="+mn-ea"/>
              </a:rPr>
              <a:t>手引き改訂の経緯</a:t>
            </a:r>
            <a:endParaRPr lang="en-US" altLang="ja-JP" sz="1400" dirty="0">
              <a:latin typeface="+mn-ea"/>
            </a:endParaRPr>
          </a:p>
          <a:p>
            <a:pPr marL="177800" indent="-177800" algn="just">
              <a:lnSpc>
                <a:spcPts val="1800"/>
              </a:lnSpc>
              <a:spcAft>
                <a:spcPts val="600"/>
              </a:spcAft>
            </a:pPr>
            <a:r>
              <a:rPr lang="ja-JP" altLang="en-US" sz="1400" dirty="0" smtClean="0">
                <a:latin typeface="+mn-ea"/>
              </a:rPr>
              <a:t>　　　包括的合意に基づく保険者間調整</a:t>
            </a:r>
            <a:r>
              <a:rPr lang="ja-JP" altLang="en-US" sz="1400" dirty="0">
                <a:latin typeface="+mn-ea"/>
              </a:rPr>
              <a:t>は、保険者、医療機関等、連合会に合意のもと、医療機関が連合会に診療報酬債権行使の委任およびそれに係る代理権を付与することにより、医療機関等を経由せず、連合会が正しい資格情報により保険者へ再請求を行うことにより調整を</a:t>
            </a:r>
            <a:r>
              <a:rPr lang="ja-JP" altLang="en-US" sz="1400" dirty="0" smtClean="0">
                <a:latin typeface="+mn-ea"/>
              </a:rPr>
              <a:t>行うものです。</a:t>
            </a:r>
            <a:endParaRPr lang="en-US" altLang="ja-JP" sz="1400" dirty="0" smtClean="0">
              <a:latin typeface="+mn-ea"/>
            </a:endParaRPr>
          </a:p>
          <a:p>
            <a:pPr marL="177800" indent="-177800" algn="just">
              <a:lnSpc>
                <a:spcPts val="1800"/>
              </a:lnSpc>
              <a:spcAft>
                <a:spcPts val="600"/>
              </a:spcAft>
            </a:pPr>
            <a:r>
              <a:rPr lang="ja-JP" altLang="en-US" sz="1400" dirty="0">
                <a:latin typeface="+mn-ea"/>
              </a:rPr>
              <a:t>　</a:t>
            </a:r>
            <a:r>
              <a:rPr lang="ja-JP" altLang="en-US" sz="1400" dirty="0" smtClean="0">
                <a:latin typeface="+mn-ea"/>
              </a:rPr>
              <a:t>　　そのため、包括的合意に基づく保険者間調整を実施するにあたり、連合会は診療報酬請求権等の行使及び代理権の付与に係る委任状を予め医療機関等（又は医師会等）から受ける必要がありました。</a:t>
            </a:r>
            <a:endParaRPr lang="en-US" altLang="ja-JP" sz="1400" dirty="0" smtClean="0">
              <a:latin typeface="+mn-ea"/>
            </a:endParaRPr>
          </a:p>
          <a:p>
            <a:pPr marL="177800" indent="-177800" algn="just">
              <a:lnSpc>
                <a:spcPts val="1800"/>
              </a:lnSpc>
              <a:spcAft>
                <a:spcPts val="600"/>
              </a:spcAft>
            </a:pPr>
            <a:r>
              <a:rPr lang="ja-JP" altLang="en-US" sz="1400" dirty="0" smtClean="0">
                <a:latin typeface="+mn-ea"/>
              </a:rPr>
              <a:t>　　　</a:t>
            </a:r>
            <a:r>
              <a:rPr lang="ja-JP" altLang="en-US" sz="1400" dirty="0">
                <a:latin typeface="+mn-ea"/>
              </a:rPr>
              <a:t>先</a:t>
            </a:r>
            <a:r>
              <a:rPr lang="ja-JP" altLang="en-US" sz="1400" dirty="0" smtClean="0">
                <a:latin typeface="+mn-ea"/>
              </a:rPr>
              <a:t>般、令和</a:t>
            </a:r>
            <a:r>
              <a:rPr lang="en-US" altLang="ja-JP" sz="1400" dirty="0" smtClean="0">
                <a:latin typeface="+mn-ea"/>
              </a:rPr>
              <a:t>2</a:t>
            </a:r>
            <a:r>
              <a:rPr lang="ja-JP" altLang="en-US" sz="1400" dirty="0" smtClean="0">
                <a:latin typeface="+mn-ea"/>
              </a:rPr>
              <a:t>年</a:t>
            </a:r>
            <a:r>
              <a:rPr lang="en-US" altLang="ja-JP" sz="1400" dirty="0" smtClean="0">
                <a:latin typeface="+mn-ea"/>
              </a:rPr>
              <a:t>10</a:t>
            </a:r>
            <a:r>
              <a:rPr lang="ja-JP" altLang="en-US" sz="1400" dirty="0" smtClean="0">
                <a:latin typeface="+mn-ea"/>
              </a:rPr>
              <a:t>月に施行された「健康保険法施行規則等の一部を改正する省令（令和</a:t>
            </a:r>
            <a:r>
              <a:rPr lang="en-US" altLang="ja-JP" sz="1400" dirty="0" smtClean="0">
                <a:latin typeface="+mn-ea"/>
              </a:rPr>
              <a:t>2</a:t>
            </a:r>
            <a:r>
              <a:rPr lang="ja-JP" altLang="en-US" sz="1400" dirty="0" smtClean="0">
                <a:latin typeface="+mn-ea"/>
              </a:rPr>
              <a:t>年厚生労働省令第</a:t>
            </a:r>
            <a:r>
              <a:rPr lang="en-US" altLang="ja-JP" sz="1400" dirty="0" smtClean="0">
                <a:latin typeface="+mn-ea"/>
              </a:rPr>
              <a:t>161</a:t>
            </a:r>
            <a:r>
              <a:rPr lang="ja-JP" altLang="en-US" sz="1400" dirty="0" smtClean="0">
                <a:latin typeface="+mn-ea"/>
              </a:rPr>
              <a:t>号）」により、療養</a:t>
            </a:r>
            <a:r>
              <a:rPr lang="ja-JP" altLang="en-US" sz="1400" dirty="0">
                <a:latin typeface="+mn-ea"/>
              </a:rPr>
              <a:t>の給付及び公費負担医療に関する費用の請求に関する省令（昭和</a:t>
            </a:r>
            <a:r>
              <a:rPr lang="en-US" altLang="ja-JP" sz="1400" dirty="0">
                <a:latin typeface="+mn-ea"/>
              </a:rPr>
              <a:t>51</a:t>
            </a:r>
            <a:r>
              <a:rPr lang="ja-JP" altLang="en-US" sz="1400" dirty="0">
                <a:latin typeface="+mn-ea"/>
              </a:rPr>
              <a:t>年厚生省令第</a:t>
            </a:r>
            <a:r>
              <a:rPr lang="en-US" altLang="ja-JP" sz="1400" dirty="0">
                <a:latin typeface="+mn-ea"/>
              </a:rPr>
              <a:t>36</a:t>
            </a:r>
            <a:r>
              <a:rPr lang="ja-JP" altLang="en-US" sz="1400" dirty="0">
                <a:latin typeface="+mn-ea"/>
              </a:rPr>
              <a:t>号</a:t>
            </a:r>
            <a:r>
              <a:rPr lang="ja-JP" altLang="en-US" sz="1400" dirty="0" smtClean="0">
                <a:latin typeface="+mn-ea"/>
              </a:rPr>
              <a:t>）が改正され、資格に係る情報に軽微な不備がある場合には、審査支払機関は、職権で、当該不備を補正することができるとされました。</a:t>
            </a:r>
            <a:endParaRPr lang="en-US" altLang="ja-JP" sz="1400" dirty="0" smtClean="0">
              <a:latin typeface="+mn-ea"/>
            </a:endParaRPr>
          </a:p>
          <a:p>
            <a:pPr marL="177800" indent="-177800" algn="just">
              <a:lnSpc>
                <a:spcPts val="1800"/>
              </a:lnSpc>
              <a:spcAft>
                <a:spcPts val="600"/>
              </a:spcAft>
            </a:pPr>
            <a:r>
              <a:rPr lang="ja-JP" altLang="en-US" sz="1400" dirty="0">
                <a:latin typeface="+mn-ea"/>
              </a:rPr>
              <a:t>　</a:t>
            </a:r>
            <a:r>
              <a:rPr lang="ja-JP" altLang="en-US" sz="1400" dirty="0" smtClean="0">
                <a:latin typeface="+mn-ea"/>
              </a:rPr>
              <a:t>　　これを受けて、厚生労働省へ照会した結果、請求</a:t>
            </a:r>
            <a:r>
              <a:rPr lang="ja-JP" altLang="en-US" sz="1400" dirty="0">
                <a:latin typeface="+mn-ea"/>
              </a:rPr>
              <a:t>省令において新たに設けたレセプトの補正に係る規定は、オンライン資格確認等システムのレセプト振替分割機能を用いた場合にのみ適用する等の限定をかけて</a:t>
            </a:r>
            <a:r>
              <a:rPr lang="ja-JP" altLang="en-US" sz="1400" dirty="0" smtClean="0">
                <a:latin typeface="+mn-ea"/>
              </a:rPr>
              <a:t>いないとの回答が得られたため、今般、「包括的合意に基づく保険者間調整」について改めて整理し、手引きの改訂を行いました。</a:t>
            </a:r>
            <a:endParaRPr lang="en-US" altLang="ja-JP" sz="1400" dirty="0">
              <a:latin typeface="+mn-ea"/>
            </a:endParaRPr>
          </a:p>
        </p:txBody>
      </p:sp>
      <p:sp>
        <p:nvSpPr>
          <p:cNvPr id="49" name="テキスト ボックス 48"/>
          <p:cNvSpPr txBox="1"/>
          <p:nvPr/>
        </p:nvSpPr>
        <p:spPr>
          <a:xfrm>
            <a:off x="198762" y="4489987"/>
            <a:ext cx="8712967" cy="1891341"/>
          </a:xfrm>
          <a:prstGeom prst="rect">
            <a:avLst/>
          </a:prstGeom>
          <a:solidFill>
            <a:schemeClr val="accent1">
              <a:lumMod val="20000"/>
              <a:lumOff val="80000"/>
            </a:schemeClr>
          </a:solidFill>
        </p:spPr>
        <p:txBody>
          <a:bodyPr wrap="square" lIns="108000" tIns="108000" rIns="108000" bIns="108000" rtlCol="0" anchor="ctr" anchorCtr="1">
            <a:noAutofit/>
          </a:bodyPr>
          <a:lstStyle/>
          <a:p>
            <a:pPr algn="just">
              <a:lnSpc>
                <a:spcPts val="1500"/>
              </a:lnSpc>
            </a:pPr>
            <a:r>
              <a:rPr lang="ja-JP" altLang="en-US" sz="1200" b="1" dirty="0" smtClean="0">
                <a:latin typeface="+mn-ea"/>
              </a:rPr>
              <a:t>療養</a:t>
            </a:r>
            <a:r>
              <a:rPr lang="ja-JP" altLang="en-US" sz="1200" b="1" dirty="0">
                <a:latin typeface="+mn-ea"/>
              </a:rPr>
              <a:t>の給付及び公費負担医療に関する費用の請求に関する</a:t>
            </a:r>
            <a:r>
              <a:rPr lang="ja-JP" altLang="en-US" sz="1200" b="1" dirty="0" smtClean="0">
                <a:latin typeface="+mn-ea"/>
              </a:rPr>
              <a:t>省令（以下、「請求省令」という。</a:t>
            </a:r>
            <a:r>
              <a:rPr lang="ja-JP" altLang="en-US" sz="1200" b="1" dirty="0">
                <a:latin typeface="+mn-ea"/>
              </a:rPr>
              <a:t>）</a:t>
            </a:r>
            <a:endParaRPr lang="en-US" altLang="ja-JP" sz="1200" b="1" dirty="0" smtClean="0">
              <a:latin typeface="+mn-ea"/>
            </a:endParaRPr>
          </a:p>
          <a:p>
            <a:pPr algn="just">
              <a:lnSpc>
                <a:spcPts val="1500"/>
              </a:lnSpc>
            </a:pPr>
            <a:r>
              <a:rPr lang="ja-JP" altLang="en-US" sz="1200" b="1" dirty="0" smtClean="0">
                <a:latin typeface="+mn-ea"/>
              </a:rPr>
              <a:t>（請求の補正）</a:t>
            </a:r>
            <a:endParaRPr lang="en-US" altLang="ja-JP" sz="1200" b="1" dirty="0">
              <a:latin typeface="+mn-ea"/>
            </a:endParaRPr>
          </a:p>
          <a:p>
            <a:pPr algn="just">
              <a:lnSpc>
                <a:spcPts val="1500"/>
              </a:lnSpc>
            </a:pPr>
            <a:r>
              <a:rPr lang="ja-JP" altLang="en-US" sz="1200" b="1" dirty="0" smtClean="0">
                <a:latin typeface="+mn-ea"/>
              </a:rPr>
              <a:t>第一条の二</a:t>
            </a:r>
            <a:r>
              <a:rPr lang="ja-JP" altLang="en-US" sz="1200" dirty="0" smtClean="0">
                <a:latin typeface="+mn-ea"/>
              </a:rPr>
              <a:t>　前条</a:t>
            </a:r>
            <a:r>
              <a:rPr lang="ja-JP" altLang="en-US" sz="1200" dirty="0">
                <a:latin typeface="+mn-ea"/>
              </a:rPr>
              <a:t>第一項の規定により保険医療機関又は保険薬局が</a:t>
            </a:r>
            <a:r>
              <a:rPr lang="ja-JP" altLang="en-US" sz="1200" dirty="0" smtClean="0">
                <a:latin typeface="+mn-ea"/>
              </a:rPr>
              <a:t>行</a:t>
            </a:r>
            <a:r>
              <a:rPr lang="ja-JP" altLang="en-US" sz="1200" dirty="0">
                <a:latin typeface="+mn-ea"/>
              </a:rPr>
              <a:t>った</a:t>
            </a:r>
            <a:r>
              <a:rPr lang="ja-JP" altLang="en-US" sz="1200" dirty="0" smtClean="0">
                <a:latin typeface="+mn-ea"/>
              </a:rPr>
              <a:t>電子</a:t>
            </a:r>
            <a:r>
              <a:rPr lang="ja-JP" altLang="en-US" sz="1200" dirty="0">
                <a:latin typeface="+mn-ea"/>
              </a:rPr>
              <a:t>情報処理組織の使用による請求又は光ディスク等を用いた請求について、それぞれ前条第一項のファイルに記録された情報又は光ディスク等に記録された情報のうち高齢者の医療の確保に関する法律（昭和五十七年法律第八十号）第七条第四項（第七号を除く。）に規定する加入者及び同法第五十条に規定する後期高齢者医療の被保険者の</a:t>
            </a:r>
            <a:r>
              <a:rPr lang="ja-JP" altLang="en-US" sz="1200" b="1" u="sng" dirty="0">
                <a:latin typeface="+mn-ea"/>
              </a:rPr>
              <a:t>資格に係る情報に軽微な不備（誤記、記載漏れその他これに類する明白な誤りであつて、保険医療機関又は保険薬局が記載しようとした事項を容易に推測することができると認められる程度のものをいう。）がある場合には、審査支払機関は、職権で、当該不備を補正することができる。この場合において、審査支払機関は、当該補正をした旨を、当該保険医療機関又は保険薬局に通知する</a:t>
            </a:r>
            <a:r>
              <a:rPr lang="ja-JP" altLang="en-US" sz="1200" dirty="0">
                <a:latin typeface="+mn-ea"/>
              </a:rPr>
              <a:t>ものとする。</a:t>
            </a:r>
            <a:endParaRPr lang="en-US" altLang="ja-JP" sz="1200" dirty="0" smtClean="0">
              <a:latin typeface="+mn-ea"/>
            </a:endParaRPr>
          </a:p>
        </p:txBody>
      </p:sp>
    </p:spTree>
    <p:extLst>
      <p:ext uri="{BB962C8B-B14F-4D97-AF65-F5344CB8AC3E}">
        <p14:creationId xmlns:p14="http://schemas.microsoft.com/office/powerpoint/2010/main" val="22742660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03-02-08-008"/>
          <p:cNvPicPr>
            <a:picLocks noChangeAspect="1" noChangeArrowheads="1"/>
          </p:cNvPicPr>
          <p:nvPr/>
        </p:nvPicPr>
        <p:blipFill>
          <a:blip r:embed="rId2" cstate="print">
            <a:extLst>
              <a:ext uri="{28A0092B-C50C-407E-A947-70E740481C1C}">
                <a14:useLocalDpi xmlns:a14="http://schemas.microsoft.com/office/drawing/2010/main" val="0"/>
              </a:ext>
            </a:extLst>
          </a:blip>
          <a:srcRect t="2528" r="836" b="1265"/>
          <a:stretch>
            <a:fillRect/>
          </a:stretch>
        </p:blipFill>
        <p:spPr bwMode="auto">
          <a:xfrm>
            <a:off x="683568" y="2996952"/>
            <a:ext cx="3087690" cy="2271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コンテンツ プレースホルダー 5"/>
          <p:cNvSpPr>
            <a:spLocks noGrp="1"/>
          </p:cNvSpPr>
          <p:nvPr>
            <p:ph idx="1"/>
          </p:nvPr>
        </p:nvSpPr>
        <p:spPr>
          <a:xfrm>
            <a:off x="98044" y="116632"/>
            <a:ext cx="8938451" cy="1152128"/>
          </a:xfrm>
        </p:spPr>
        <p:txBody>
          <a:bodyPr/>
          <a:lstStyle/>
          <a:p>
            <a:r>
              <a:rPr lang="ja-JP" altLang="en-US" dirty="0"/>
              <a:t>処理手順②</a:t>
            </a:r>
            <a:r>
              <a:rPr lang="en-US" altLang="ja-JP" dirty="0"/>
              <a:t>【 </a:t>
            </a:r>
            <a:r>
              <a:rPr lang="ja-JP" altLang="en-US" dirty="0"/>
              <a:t>２</a:t>
            </a:r>
            <a:r>
              <a:rPr lang="en-US" altLang="ja-JP" dirty="0"/>
              <a:t>.</a:t>
            </a:r>
            <a:r>
              <a:rPr lang="ja-JP" altLang="en-US" dirty="0"/>
              <a:t>過誤・再審査委託分申出送信 </a:t>
            </a:r>
            <a:r>
              <a:rPr lang="en-US" altLang="ja-JP" dirty="0"/>
              <a:t>】 </a:t>
            </a:r>
            <a:r>
              <a:rPr lang="ja-JP" altLang="en-US" dirty="0"/>
              <a:t>（レセ電</a:t>
            </a:r>
            <a:r>
              <a:rPr lang="ja-JP" altLang="en-US" dirty="0" smtClean="0"/>
              <a:t>）</a:t>
            </a:r>
            <a:endParaRPr lang="ja-JP" altLang="en-US" dirty="0"/>
          </a:p>
          <a:p>
            <a:r>
              <a:rPr lang="ja-JP" altLang="en-US" dirty="0"/>
              <a:t>処理手順③</a:t>
            </a:r>
            <a:r>
              <a:rPr lang="en-US" altLang="ja-JP" dirty="0"/>
              <a:t>【 </a:t>
            </a:r>
            <a:r>
              <a:rPr lang="ja-JP" altLang="en-US" dirty="0"/>
              <a:t>３</a:t>
            </a:r>
            <a:r>
              <a:rPr lang="en-US" altLang="ja-JP" dirty="0"/>
              <a:t>.</a:t>
            </a:r>
            <a:r>
              <a:rPr lang="ja-JP" altLang="en-US" dirty="0"/>
              <a:t>過誤・再審査受託分申出受信 </a:t>
            </a:r>
            <a:r>
              <a:rPr lang="en-US" altLang="ja-JP" dirty="0"/>
              <a:t>】 </a:t>
            </a:r>
            <a:r>
              <a:rPr lang="ja-JP" altLang="en-US" dirty="0"/>
              <a:t>（レセ電</a:t>
            </a:r>
            <a:r>
              <a:rPr lang="ja-JP" altLang="en-US" dirty="0" smtClean="0"/>
              <a:t>）</a:t>
            </a:r>
            <a:endParaRPr lang="en-US" altLang="ja-JP" dirty="0" smtClean="0"/>
          </a:p>
          <a:p>
            <a:pPr lvl="1"/>
            <a:r>
              <a:rPr lang="ja-JP" altLang="en-US" dirty="0" smtClean="0"/>
              <a:t>委託分の過誤</a:t>
            </a:r>
            <a:r>
              <a:rPr lang="ja-JP" altLang="en-US" dirty="0"/>
              <a:t>申出レセプトを受託県に送信します</a:t>
            </a:r>
            <a:r>
              <a:rPr lang="ja-JP" altLang="en-US" dirty="0" smtClean="0"/>
              <a:t>。</a:t>
            </a:r>
            <a:endParaRPr lang="en-US" altLang="ja-JP" dirty="0" smtClean="0"/>
          </a:p>
          <a:p>
            <a:pPr lvl="1"/>
            <a:r>
              <a:rPr lang="ja-JP" altLang="en-US" dirty="0" smtClean="0"/>
              <a:t>送信された過誤</a:t>
            </a:r>
            <a:r>
              <a:rPr lang="ja-JP" altLang="en-US" dirty="0"/>
              <a:t>申出レセプトは、受託県で実行される原審レセプト作成により振替後</a:t>
            </a:r>
            <a:r>
              <a:rPr lang="ja-JP" altLang="en-US" dirty="0" smtClean="0"/>
              <a:t>レセプトに</a:t>
            </a:r>
            <a:r>
              <a:rPr lang="ja-JP" altLang="en-US" dirty="0"/>
              <a:t>複製されます。</a:t>
            </a:r>
          </a:p>
          <a:p>
            <a:endParaRPr kumimoji="1" lang="ja-JP" altLang="en-US" dirty="0"/>
          </a:p>
        </p:txBody>
      </p:sp>
      <p:sp>
        <p:nvSpPr>
          <p:cNvPr id="2" name="スライド番号プレースホルダ 1"/>
          <p:cNvSpPr>
            <a:spLocks noGrp="1"/>
          </p:cNvSpPr>
          <p:nvPr>
            <p:ph type="sldNum" sz="quarter" idx="12"/>
          </p:nvPr>
        </p:nvSpPr>
        <p:spPr/>
        <p:txBody>
          <a:bodyPr/>
          <a:lstStyle/>
          <a:p>
            <a:fld id="{09204D71-56B5-4F68-92E6-59BDCBD5DDB0}" type="slidenum">
              <a:rPr kumimoji="1" lang="ja-JP" altLang="en-US" smtClean="0"/>
              <a:pPr/>
              <a:t>19</a:t>
            </a:fld>
            <a:endParaRPr kumimoji="1" lang="ja-JP" altLang="en-US"/>
          </a:p>
        </p:txBody>
      </p:sp>
      <p:sp>
        <p:nvSpPr>
          <p:cNvPr id="4" name="テキスト ボックス 3"/>
          <p:cNvSpPr txBox="1"/>
          <p:nvPr/>
        </p:nvSpPr>
        <p:spPr>
          <a:xfrm>
            <a:off x="1403648" y="2636912"/>
            <a:ext cx="1872208" cy="369332"/>
          </a:xfrm>
          <a:prstGeom prst="rect">
            <a:avLst/>
          </a:prstGeom>
          <a:noFill/>
        </p:spPr>
        <p:txBody>
          <a:bodyPr wrap="square" rtlCol="0">
            <a:spAutoFit/>
          </a:bodyPr>
          <a:lstStyle/>
          <a:p>
            <a:pPr algn="ctr"/>
            <a:r>
              <a:rPr lang="ja-JP" altLang="en-US" dirty="0" smtClean="0"/>
              <a:t>委託県連合会</a:t>
            </a:r>
            <a:endParaRPr kumimoji="1" lang="ja-JP" altLang="en-US" dirty="0"/>
          </a:p>
        </p:txBody>
      </p:sp>
      <p:sp>
        <p:nvSpPr>
          <p:cNvPr id="7" name="右矢印 6"/>
          <p:cNvSpPr/>
          <p:nvPr/>
        </p:nvSpPr>
        <p:spPr>
          <a:xfrm>
            <a:off x="4067944" y="3212976"/>
            <a:ext cx="648072" cy="1512000"/>
          </a:xfrm>
          <a:prstGeom prst="rightArrow">
            <a:avLst>
              <a:gd name="adj1" fmla="val 70157"/>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ja-JP" altLang="en-US" dirty="0" smtClean="0">
                <a:solidFill>
                  <a:srgbClr val="000000"/>
                </a:solidFill>
              </a:rPr>
              <a:t>送信</a:t>
            </a:r>
            <a:endParaRPr kumimoji="1" lang="ja-JP" altLang="en-US" dirty="0">
              <a:solidFill>
                <a:srgbClr val="000000"/>
              </a:solidFill>
            </a:endParaRPr>
          </a:p>
        </p:txBody>
      </p:sp>
      <p:pic>
        <p:nvPicPr>
          <p:cNvPr id="8" name="Picture 2" descr="D:\j_hoshiyama\Desktop\work\あんちょこ\myclipart\00434847.png"/>
          <p:cNvPicPr>
            <a:picLocks noChangeAspect="1" noChangeArrowheads="1"/>
          </p:cNvPicPr>
          <p:nvPr/>
        </p:nvPicPr>
        <p:blipFill>
          <a:blip r:embed="rId3" cstate="print"/>
          <a:srcRect/>
          <a:stretch>
            <a:fillRect/>
          </a:stretch>
        </p:blipFill>
        <p:spPr bwMode="auto">
          <a:xfrm>
            <a:off x="6000750" y="1628800"/>
            <a:ext cx="994420" cy="994420"/>
          </a:xfrm>
          <a:prstGeom prst="rect">
            <a:avLst/>
          </a:prstGeom>
          <a:noFill/>
        </p:spPr>
      </p:pic>
      <p:sp>
        <p:nvSpPr>
          <p:cNvPr id="9" name="テキスト ボックス 8"/>
          <p:cNvSpPr txBox="1"/>
          <p:nvPr/>
        </p:nvSpPr>
        <p:spPr>
          <a:xfrm>
            <a:off x="5508104" y="2636912"/>
            <a:ext cx="1979712" cy="369332"/>
          </a:xfrm>
          <a:prstGeom prst="rect">
            <a:avLst/>
          </a:prstGeom>
          <a:noFill/>
        </p:spPr>
        <p:txBody>
          <a:bodyPr wrap="square" rtlCol="0">
            <a:spAutoFit/>
          </a:bodyPr>
          <a:lstStyle/>
          <a:p>
            <a:pPr algn="ctr"/>
            <a:r>
              <a:rPr kumimoji="1" lang="ja-JP" altLang="en-US" dirty="0" smtClean="0"/>
              <a:t>受託県連合会</a:t>
            </a:r>
            <a:endParaRPr kumimoji="1" lang="en-US" altLang="ja-JP" dirty="0" smtClean="0"/>
          </a:p>
        </p:txBody>
      </p:sp>
      <p:sp>
        <p:nvSpPr>
          <p:cNvPr id="10" name="テキスト ボックス 9"/>
          <p:cNvSpPr txBox="1"/>
          <p:nvPr/>
        </p:nvSpPr>
        <p:spPr>
          <a:xfrm>
            <a:off x="4788024" y="5211270"/>
            <a:ext cx="3168352" cy="646331"/>
          </a:xfrm>
          <a:prstGeom prst="rect">
            <a:avLst/>
          </a:prstGeom>
          <a:noFill/>
        </p:spPr>
        <p:txBody>
          <a:bodyPr wrap="square" rtlCol="0">
            <a:spAutoFit/>
          </a:bodyPr>
          <a:lstStyle/>
          <a:p>
            <a:pPr algn="ctr"/>
            <a:r>
              <a:rPr lang="ja-JP" altLang="en-US" dirty="0" smtClean="0">
                <a:solidFill>
                  <a:srgbClr val="000000"/>
                </a:solidFill>
              </a:rPr>
              <a:t>「過誤・再審査</a:t>
            </a:r>
            <a:endParaRPr lang="en-US" altLang="ja-JP" dirty="0" smtClean="0">
              <a:solidFill>
                <a:srgbClr val="000000"/>
              </a:solidFill>
            </a:endParaRPr>
          </a:p>
          <a:p>
            <a:pPr algn="ctr"/>
            <a:r>
              <a:rPr lang="ja-JP" altLang="en-US" dirty="0" smtClean="0">
                <a:solidFill>
                  <a:srgbClr val="000000"/>
                </a:solidFill>
              </a:rPr>
              <a:t>受託分申出受信」</a:t>
            </a:r>
            <a:endParaRPr lang="en-US" altLang="ja-JP" dirty="0" smtClean="0">
              <a:solidFill>
                <a:srgbClr val="000000"/>
              </a:solidFill>
            </a:endParaRPr>
          </a:p>
        </p:txBody>
      </p:sp>
      <p:sp>
        <p:nvSpPr>
          <p:cNvPr id="12" name="メモ 11"/>
          <p:cNvSpPr/>
          <p:nvPr/>
        </p:nvSpPr>
        <p:spPr>
          <a:xfrm>
            <a:off x="2915816" y="4221088"/>
            <a:ext cx="1008112" cy="1008112"/>
          </a:xfrm>
          <a:prstGeom prst="foldedCorner">
            <a:avLst>
              <a:gd name="adj" fmla="val 2308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lstStyle/>
          <a:p>
            <a:pPr algn="ctr"/>
            <a:r>
              <a:rPr lang="ja-JP" altLang="en-US" sz="1200" b="1" dirty="0" smtClean="0">
                <a:solidFill>
                  <a:srgbClr val="000000"/>
                </a:solidFill>
              </a:rPr>
              <a:t>レセプト</a:t>
            </a:r>
            <a:endParaRPr lang="en-US" altLang="ja-JP" sz="1200" b="1" dirty="0" smtClean="0">
              <a:solidFill>
                <a:srgbClr val="000000"/>
              </a:solidFill>
            </a:endParaRPr>
          </a:p>
          <a:p>
            <a:pPr algn="ctr"/>
            <a:r>
              <a:rPr lang="ja-JP" altLang="en-US" sz="1200" dirty="0" smtClean="0">
                <a:solidFill>
                  <a:srgbClr val="000000"/>
                </a:solidFill>
              </a:rPr>
              <a:t>委託分</a:t>
            </a:r>
            <a:endParaRPr lang="en-US" altLang="ja-JP" sz="1200" dirty="0" smtClean="0">
              <a:solidFill>
                <a:srgbClr val="000000"/>
              </a:solidFill>
            </a:endParaRPr>
          </a:p>
          <a:p>
            <a:pPr algn="ctr"/>
            <a:r>
              <a:rPr lang="ja-JP" altLang="en-US" sz="1200" dirty="0" smtClean="0">
                <a:solidFill>
                  <a:srgbClr val="000000"/>
                </a:solidFill>
              </a:rPr>
              <a:t>申出：</a:t>
            </a:r>
            <a:endParaRPr lang="en-US" altLang="ja-JP" sz="1200" dirty="0" smtClean="0">
              <a:solidFill>
                <a:srgbClr val="000000"/>
              </a:solidFill>
            </a:endParaRPr>
          </a:p>
          <a:p>
            <a:pPr algn="ctr"/>
            <a:r>
              <a:rPr lang="ja-JP" altLang="en-US" sz="1200" dirty="0" smtClean="0">
                <a:solidFill>
                  <a:srgbClr val="000000"/>
                </a:solidFill>
              </a:rPr>
              <a:t>包括的合意</a:t>
            </a:r>
            <a:endParaRPr lang="en-US" altLang="ja-JP" sz="1200" dirty="0" smtClean="0">
              <a:solidFill>
                <a:srgbClr val="000000"/>
              </a:solidFill>
            </a:endParaRPr>
          </a:p>
        </p:txBody>
      </p:sp>
      <p:sp>
        <p:nvSpPr>
          <p:cNvPr id="13" name="テキスト ボックス 12"/>
          <p:cNvSpPr txBox="1"/>
          <p:nvPr/>
        </p:nvSpPr>
        <p:spPr>
          <a:xfrm>
            <a:off x="467544" y="5211270"/>
            <a:ext cx="3456384" cy="646331"/>
          </a:xfrm>
          <a:prstGeom prst="rect">
            <a:avLst/>
          </a:prstGeom>
          <a:noFill/>
        </p:spPr>
        <p:txBody>
          <a:bodyPr wrap="square" rtlCol="0">
            <a:spAutoFit/>
          </a:bodyPr>
          <a:lstStyle/>
          <a:p>
            <a:pPr algn="ctr"/>
            <a:r>
              <a:rPr lang="ja-JP" altLang="en-US" dirty="0" smtClean="0">
                <a:solidFill>
                  <a:srgbClr val="000000"/>
                </a:solidFill>
              </a:rPr>
              <a:t>「過誤・再審査</a:t>
            </a:r>
            <a:endParaRPr lang="en-US" altLang="ja-JP" dirty="0" smtClean="0">
              <a:solidFill>
                <a:srgbClr val="000000"/>
              </a:solidFill>
            </a:endParaRPr>
          </a:p>
          <a:p>
            <a:pPr algn="ctr"/>
            <a:r>
              <a:rPr lang="ja-JP" altLang="en-US" dirty="0" smtClean="0">
                <a:solidFill>
                  <a:srgbClr val="000000"/>
                </a:solidFill>
              </a:rPr>
              <a:t>委託分申出送信」</a:t>
            </a:r>
            <a:endParaRPr lang="en-US" altLang="ja-JP" dirty="0" smtClean="0">
              <a:solidFill>
                <a:srgbClr val="000000"/>
              </a:solidFill>
            </a:endParaRPr>
          </a:p>
        </p:txBody>
      </p:sp>
      <p:pic>
        <p:nvPicPr>
          <p:cNvPr id="15" name="Picture 2" descr="D:\j_hoshiyama\Desktop\work\あんちょこ\myclipart\00434847.png"/>
          <p:cNvPicPr>
            <a:picLocks noChangeAspect="1" noChangeArrowheads="1"/>
          </p:cNvPicPr>
          <p:nvPr/>
        </p:nvPicPr>
        <p:blipFill>
          <a:blip r:embed="rId3" cstate="print"/>
          <a:srcRect/>
          <a:stretch>
            <a:fillRect/>
          </a:stretch>
        </p:blipFill>
        <p:spPr bwMode="auto">
          <a:xfrm>
            <a:off x="1842542" y="1628800"/>
            <a:ext cx="994420" cy="994420"/>
          </a:xfrm>
          <a:prstGeom prst="rect">
            <a:avLst/>
          </a:prstGeom>
          <a:noFill/>
        </p:spPr>
      </p:pic>
      <p:pic>
        <p:nvPicPr>
          <p:cNvPr id="16" name="図 15" descr="03-02-08-009"/>
          <p:cNvPicPr>
            <a:picLocks noChangeAspect="1" noChangeArrowheads="1"/>
          </p:cNvPicPr>
          <p:nvPr/>
        </p:nvPicPr>
        <p:blipFill>
          <a:blip r:embed="rId4" cstate="print">
            <a:extLst>
              <a:ext uri="{28A0092B-C50C-407E-A947-70E740481C1C}">
                <a14:useLocalDpi xmlns:a14="http://schemas.microsoft.com/office/drawing/2010/main" val="0"/>
              </a:ext>
            </a:extLst>
          </a:blip>
          <a:srcRect t="2740" r="836" b="1100"/>
          <a:stretch>
            <a:fillRect/>
          </a:stretch>
        </p:blipFill>
        <p:spPr bwMode="auto">
          <a:xfrm>
            <a:off x="4860032" y="2991516"/>
            <a:ext cx="3096344" cy="227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15347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98044" y="116632"/>
            <a:ext cx="8938451" cy="2897926"/>
          </a:xfrm>
        </p:spPr>
        <p:txBody>
          <a:bodyPr/>
          <a:lstStyle/>
          <a:p>
            <a:r>
              <a:rPr lang="ja-JP" altLang="en-US" dirty="0"/>
              <a:t>処理手順④</a:t>
            </a:r>
            <a:r>
              <a:rPr lang="en-US" altLang="ja-JP" dirty="0"/>
              <a:t>【 </a:t>
            </a:r>
            <a:r>
              <a:rPr lang="ja-JP" altLang="en-US" dirty="0"/>
              <a:t>４．原審レセプト作成 </a:t>
            </a:r>
            <a:r>
              <a:rPr lang="en-US" altLang="ja-JP" dirty="0"/>
              <a:t>】</a:t>
            </a:r>
            <a:r>
              <a:rPr lang="ja-JP" altLang="en-US" dirty="0"/>
              <a:t>－１ （レセ電</a:t>
            </a:r>
            <a:r>
              <a:rPr lang="ja-JP" altLang="en-US" dirty="0" smtClean="0"/>
              <a:t>）</a:t>
            </a:r>
            <a:endParaRPr lang="en-US" altLang="ja-JP" dirty="0" smtClean="0"/>
          </a:p>
          <a:p>
            <a:pPr lvl="1"/>
            <a:r>
              <a:rPr lang="ja-JP" altLang="en-US" dirty="0" smtClean="0"/>
              <a:t>原審</a:t>
            </a:r>
            <a:r>
              <a:rPr lang="ja-JP" altLang="en-US" dirty="0"/>
              <a:t>レセプト作成は医療機関所在連合会で実施し</a:t>
            </a:r>
            <a:r>
              <a:rPr lang="ja-JP" altLang="en-US" dirty="0" smtClean="0"/>
              <a:t>、過誤</a:t>
            </a:r>
            <a:r>
              <a:rPr lang="ja-JP" altLang="en-US" dirty="0"/>
              <a:t>申出のレセプトを振替先</a:t>
            </a:r>
            <a:r>
              <a:rPr lang="ja-JP" altLang="en-US" dirty="0" smtClean="0"/>
              <a:t>保険者の一次　審査</a:t>
            </a:r>
            <a:r>
              <a:rPr lang="ja-JP" altLang="en-US" dirty="0"/>
              <a:t>レセプトとして複製します</a:t>
            </a:r>
            <a:r>
              <a:rPr lang="ja-JP" altLang="en-US" dirty="0" smtClean="0"/>
              <a:t>。</a:t>
            </a:r>
            <a:endParaRPr lang="en-US" altLang="ja-JP" dirty="0" smtClean="0"/>
          </a:p>
          <a:p>
            <a:pPr lvl="1"/>
            <a:r>
              <a:rPr lang="ja-JP" altLang="en-US" dirty="0" smtClean="0"/>
              <a:t>以下</a:t>
            </a:r>
            <a:r>
              <a:rPr lang="ja-JP" altLang="en-US" dirty="0"/>
              <a:t>の申出が存在するレセプトであれば自動的に原審レセプト作成の対象となります</a:t>
            </a:r>
            <a:r>
              <a:rPr lang="ja-JP" altLang="en-US" dirty="0" smtClean="0"/>
              <a:t>。</a:t>
            </a:r>
            <a:endParaRPr lang="en-US" altLang="ja-JP" dirty="0" smtClean="0"/>
          </a:p>
          <a:p>
            <a:pPr lvl="1"/>
            <a:endParaRPr lang="en-US" altLang="ja-JP" dirty="0"/>
          </a:p>
          <a:p>
            <a:pPr lvl="1"/>
            <a:endParaRPr lang="en-US" altLang="ja-JP" dirty="0" smtClean="0"/>
          </a:p>
          <a:p>
            <a:pPr lvl="1"/>
            <a:endParaRPr lang="en-US" altLang="ja-JP" dirty="0"/>
          </a:p>
          <a:p>
            <a:pPr lvl="1"/>
            <a:endParaRPr lang="en-US" altLang="ja-JP" dirty="0" smtClean="0"/>
          </a:p>
          <a:p>
            <a:pPr lvl="1"/>
            <a:endParaRPr lang="en-US" altLang="ja-JP" dirty="0"/>
          </a:p>
          <a:p>
            <a:pPr lvl="1"/>
            <a:endParaRPr lang="en-US" altLang="ja-JP" dirty="0" smtClean="0"/>
          </a:p>
          <a:p>
            <a:pPr lvl="1"/>
            <a:r>
              <a:rPr lang="ja-JP" altLang="en-US" dirty="0" smtClean="0"/>
              <a:t>本処理</a:t>
            </a:r>
            <a:r>
              <a:rPr lang="ja-JP" altLang="en-US" dirty="0"/>
              <a:t>はＪＰ１から起動し、点数表ごとに処理を行います。</a:t>
            </a:r>
          </a:p>
          <a:p>
            <a:endParaRPr kumimoji="1" lang="ja-JP" altLang="en-US" dirty="0"/>
          </a:p>
        </p:txBody>
      </p:sp>
      <p:sp>
        <p:nvSpPr>
          <p:cNvPr id="36" name="スライド番号プレースホルダ 35"/>
          <p:cNvSpPr>
            <a:spLocks noGrp="1"/>
          </p:cNvSpPr>
          <p:nvPr>
            <p:ph type="sldNum" sz="quarter" idx="12"/>
          </p:nvPr>
        </p:nvSpPr>
        <p:spPr/>
        <p:txBody>
          <a:bodyPr/>
          <a:lstStyle/>
          <a:p>
            <a:fld id="{09204D71-56B5-4F68-92E6-59BDCBD5DDB0}" type="slidenum">
              <a:rPr kumimoji="1" lang="ja-JP" altLang="en-US" smtClean="0"/>
              <a:pPr/>
              <a:t>20</a:t>
            </a:fld>
            <a:endParaRPr kumimoji="1" lang="ja-JP" altLang="en-US" dirty="0"/>
          </a:p>
        </p:txBody>
      </p:sp>
      <p:sp>
        <p:nvSpPr>
          <p:cNvPr id="7" name="メモ 6"/>
          <p:cNvSpPr/>
          <p:nvPr/>
        </p:nvSpPr>
        <p:spPr>
          <a:xfrm>
            <a:off x="1577614" y="3178407"/>
            <a:ext cx="1008112" cy="1080120"/>
          </a:xfrm>
          <a:prstGeom prst="foldedCorner">
            <a:avLst>
              <a:gd name="adj" fmla="val 2308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lstStyle/>
          <a:p>
            <a:pPr algn="ctr"/>
            <a:r>
              <a:rPr lang="ja-JP" altLang="en-US" sz="1200" b="1" dirty="0" smtClean="0">
                <a:solidFill>
                  <a:srgbClr val="000000"/>
                </a:solidFill>
              </a:rPr>
              <a:t>レセプト</a:t>
            </a:r>
            <a:endParaRPr lang="en-US" altLang="ja-JP" sz="1200" b="1" dirty="0" smtClean="0">
              <a:solidFill>
                <a:srgbClr val="000000"/>
              </a:solidFill>
            </a:endParaRPr>
          </a:p>
          <a:p>
            <a:pPr algn="ctr"/>
            <a:endParaRPr lang="en-US" altLang="ja-JP" sz="1200" dirty="0" smtClean="0">
              <a:solidFill>
                <a:srgbClr val="000000"/>
              </a:solidFill>
            </a:endParaRPr>
          </a:p>
          <a:p>
            <a:pPr algn="ctr"/>
            <a:r>
              <a:rPr lang="ja-JP" altLang="en-US" sz="1200" dirty="0" smtClean="0">
                <a:solidFill>
                  <a:srgbClr val="000000"/>
                </a:solidFill>
              </a:rPr>
              <a:t>申出：</a:t>
            </a:r>
            <a:endParaRPr lang="en-US" altLang="ja-JP" sz="1200" dirty="0" smtClean="0">
              <a:solidFill>
                <a:srgbClr val="000000"/>
              </a:solidFill>
            </a:endParaRPr>
          </a:p>
          <a:p>
            <a:pPr algn="ctr"/>
            <a:r>
              <a:rPr lang="ja-JP" altLang="en-US" sz="1200" dirty="0" smtClean="0">
                <a:solidFill>
                  <a:srgbClr val="000000"/>
                </a:solidFill>
              </a:rPr>
              <a:t>包括的合意</a:t>
            </a:r>
            <a:endParaRPr lang="en-US" altLang="ja-JP" sz="1200" dirty="0" smtClean="0">
              <a:solidFill>
                <a:srgbClr val="000000"/>
              </a:solidFill>
            </a:endParaRPr>
          </a:p>
        </p:txBody>
      </p:sp>
      <p:sp>
        <p:nvSpPr>
          <p:cNvPr id="8" name="右矢印 7"/>
          <p:cNvSpPr/>
          <p:nvPr/>
        </p:nvSpPr>
        <p:spPr>
          <a:xfrm>
            <a:off x="3597587" y="3086805"/>
            <a:ext cx="1939364" cy="827507"/>
          </a:xfrm>
          <a:prstGeom prst="rightArrow">
            <a:avLst>
              <a:gd name="adj1" fmla="val 70157"/>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kumimoji="1" lang="ja-JP" altLang="en-US" dirty="0" smtClean="0">
                <a:solidFill>
                  <a:srgbClr val="000000"/>
                </a:solidFill>
              </a:rPr>
              <a:t>原審レセプト作成</a:t>
            </a:r>
            <a:endParaRPr kumimoji="1" lang="ja-JP" altLang="en-US" dirty="0">
              <a:solidFill>
                <a:srgbClr val="000000"/>
              </a:solidFill>
            </a:endParaRPr>
          </a:p>
        </p:txBody>
      </p:sp>
      <p:sp>
        <p:nvSpPr>
          <p:cNvPr id="9" name="メモ 8"/>
          <p:cNvSpPr/>
          <p:nvPr/>
        </p:nvSpPr>
        <p:spPr>
          <a:xfrm>
            <a:off x="6551238" y="3178407"/>
            <a:ext cx="1008112" cy="1080120"/>
          </a:xfrm>
          <a:prstGeom prst="foldedCorner">
            <a:avLst>
              <a:gd name="adj" fmla="val 2308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lstStyle/>
          <a:p>
            <a:pPr algn="ctr"/>
            <a:r>
              <a:rPr lang="ja-JP" altLang="en-US" sz="1200" b="1" dirty="0" smtClean="0">
                <a:solidFill>
                  <a:srgbClr val="000000"/>
                </a:solidFill>
              </a:rPr>
              <a:t>一次審査</a:t>
            </a:r>
            <a:endParaRPr lang="en-US" altLang="ja-JP" sz="1200" b="1" dirty="0" smtClean="0">
              <a:solidFill>
                <a:srgbClr val="000000"/>
              </a:solidFill>
            </a:endParaRPr>
          </a:p>
          <a:p>
            <a:pPr algn="ctr"/>
            <a:r>
              <a:rPr lang="ja-JP" altLang="en-US" sz="1200" b="1" dirty="0" smtClean="0">
                <a:solidFill>
                  <a:srgbClr val="000000"/>
                </a:solidFill>
              </a:rPr>
              <a:t>レセプト</a:t>
            </a:r>
            <a:endParaRPr lang="en-US" altLang="ja-JP" sz="1200" b="1" dirty="0" smtClean="0">
              <a:solidFill>
                <a:srgbClr val="000000"/>
              </a:solidFill>
            </a:endParaRPr>
          </a:p>
          <a:p>
            <a:pPr algn="ctr"/>
            <a:endParaRPr lang="en-US" altLang="ja-JP" sz="1200" dirty="0" smtClean="0">
              <a:solidFill>
                <a:srgbClr val="000000"/>
              </a:solidFill>
            </a:endParaRPr>
          </a:p>
        </p:txBody>
      </p:sp>
      <p:sp>
        <p:nvSpPr>
          <p:cNvPr id="2" name="正方形/長方形 1"/>
          <p:cNvSpPr/>
          <p:nvPr/>
        </p:nvSpPr>
        <p:spPr>
          <a:xfrm>
            <a:off x="3091105" y="4059636"/>
            <a:ext cx="2952328" cy="2585323"/>
          </a:xfrm>
          <a:prstGeom prst="rect">
            <a:avLst/>
          </a:prstGeom>
          <a:ln w="9525">
            <a:solidFill>
              <a:schemeClr val="tx1"/>
            </a:solidFill>
          </a:ln>
        </p:spPr>
        <p:txBody>
          <a:bodyPr wrap="square">
            <a:spAutoFit/>
          </a:bodyPr>
          <a:lstStyle/>
          <a:p>
            <a:pPr>
              <a:spcBef>
                <a:spcPct val="0"/>
              </a:spcBef>
              <a:defRPr/>
            </a:pPr>
            <a:r>
              <a:rPr lang="ja-JP" altLang="en-US" dirty="0" smtClean="0"/>
              <a:t>ＪＰ１から起動</a:t>
            </a:r>
            <a:endParaRPr lang="en-US" altLang="ja-JP" dirty="0" smtClean="0"/>
          </a:p>
          <a:p>
            <a:pPr>
              <a:spcBef>
                <a:spcPct val="0"/>
              </a:spcBef>
              <a:defRPr/>
            </a:pPr>
            <a:endParaRPr lang="en-US" altLang="ja-JP" dirty="0">
              <a:latin typeface="ＭＳ Ｐゴシック" pitchFamily="50" charset="-128"/>
              <a:ea typeface="ＭＳ Ｐゴシック" pitchFamily="50" charset="-128"/>
            </a:endParaRPr>
          </a:p>
          <a:p>
            <a:pPr>
              <a:spcBef>
                <a:spcPct val="0"/>
              </a:spcBef>
              <a:defRPr/>
            </a:pPr>
            <a:endParaRPr lang="en-US" altLang="ja-JP" dirty="0" smtClean="0">
              <a:latin typeface="ＭＳ Ｐゴシック" pitchFamily="50" charset="-128"/>
              <a:ea typeface="ＭＳ Ｐゴシック" pitchFamily="50" charset="-128"/>
            </a:endParaRPr>
          </a:p>
          <a:p>
            <a:pPr>
              <a:spcBef>
                <a:spcPct val="0"/>
              </a:spcBef>
              <a:defRPr/>
            </a:pPr>
            <a:endParaRPr lang="en-US" altLang="ja-JP" dirty="0">
              <a:latin typeface="ＭＳ Ｐゴシック" pitchFamily="50" charset="-128"/>
              <a:ea typeface="ＭＳ Ｐゴシック" pitchFamily="50" charset="-128"/>
            </a:endParaRPr>
          </a:p>
          <a:p>
            <a:pPr>
              <a:spcBef>
                <a:spcPct val="0"/>
              </a:spcBef>
              <a:defRPr/>
            </a:pPr>
            <a:endParaRPr lang="en-US" altLang="ja-JP" dirty="0" smtClean="0">
              <a:latin typeface="ＭＳ Ｐゴシック" pitchFamily="50" charset="-128"/>
              <a:ea typeface="ＭＳ Ｐゴシック" pitchFamily="50" charset="-128"/>
            </a:endParaRPr>
          </a:p>
          <a:p>
            <a:pPr>
              <a:spcBef>
                <a:spcPct val="0"/>
              </a:spcBef>
              <a:defRPr/>
            </a:pPr>
            <a:endParaRPr lang="en-US" altLang="ja-JP" dirty="0">
              <a:latin typeface="ＭＳ Ｐゴシック" pitchFamily="50" charset="-128"/>
              <a:ea typeface="ＭＳ Ｐゴシック" pitchFamily="50" charset="-128"/>
            </a:endParaRPr>
          </a:p>
          <a:p>
            <a:pPr>
              <a:spcBef>
                <a:spcPct val="0"/>
              </a:spcBef>
              <a:defRPr/>
            </a:pPr>
            <a:endParaRPr lang="en-US" altLang="ja-JP" dirty="0" smtClean="0">
              <a:latin typeface="ＭＳ Ｐゴシック" pitchFamily="50" charset="-128"/>
              <a:ea typeface="ＭＳ Ｐゴシック" pitchFamily="50" charset="-128"/>
            </a:endParaRPr>
          </a:p>
          <a:p>
            <a:pPr>
              <a:spcBef>
                <a:spcPct val="0"/>
              </a:spcBef>
              <a:defRPr/>
            </a:pPr>
            <a:endParaRPr lang="en-US" altLang="ja-JP" dirty="0">
              <a:latin typeface="ＭＳ Ｐゴシック" pitchFamily="50" charset="-128"/>
              <a:ea typeface="ＭＳ Ｐゴシック" pitchFamily="50" charset="-128"/>
            </a:endParaRPr>
          </a:p>
          <a:p>
            <a:pPr>
              <a:spcBef>
                <a:spcPct val="0"/>
              </a:spcBef>
              <a:defRPr/>
            </a:pPr>
            <a:endParaRPr lang="en-US" altLang="ja-JP" dirty="0">
              <a:latin typeface="ＭＳ Ｐゴシック" pitchFamily="50" charset="-128"/>
              <a:ea typeface="ＭＳ Ｐゴシック"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977539062"/>
              </p:ext>
            </p:extLst>
          </p:nvPr>
        </p:nvGraphicFramePr>
        <p:xfrm>
          <a:off x="467544" y="1196752"/>
          <a:ext cx="4304618" cy="1441595"/>
        </p:xfrm>
        <a:graphic>
          <a:graphicData uri="http://schemas.openxmlformats.org/drawingml/2006/table">
            <a:tbl>
              <a:tblPr firstRow="1" bandRow="1">
                <a:tableStyleId>{93296810-A885-4BE3-A3E7-6D5BEEA58F35}</a:tableStyleId>
              </a:tblPr>
              <a:tblGrid>
                <a:gridCol w="1284960"/>
                <a:gridCol w="3019658"/>
              </a:tblGrid>
              <a:tr h="344315">
                <a:tc>
                  <a:txBody>
                    <a:bodyPr/>
                    <a:lstStyle/>
                    <a:p>
                      <a:endParaRPr kumimoji="1" lang="ja-JP" altLang="en-US"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rPr>
                        <a:t>包括的合意申し出（県跨ぎの調整分）</a:t>
                      </a:r>
                      <a:endParaRPr lang="en-US" altLang="ja-JP" sz="1200" b="1" dirty="0" smtClean="0">
                        <a:solidFill>
                          <a:schemeClr val="tx1"/>
                        </a:solidFill>
                        <a:latin typeface="ＭＳ Ｐゴシック" pitchFamily="50" charset="-128"/>
                        <a:ea typeface="ＭＳ Ｐゴシック" pitchFamily="50" charset="-128"/>
                      </a:endParaRPr>
                    </a:p>
                  </a:txBody>
                  <a:tcPr/>
                </a:tc>
              </a:tr>
              <a:tr h="255209">
                <a:tc>
                  <a:txBody>
                    <a:bodyPr/>
                    <a:lstStyle/>
                    <a:p>
                      <a:r>
                        <a:rPr lang="ja-JP" altLang="en-US" sz="1200" b="1" dirty="0" smtClean="0"/>
                        <a:t>実施主体コード </a:t>
                      </a:r>
                      <a:endParaRPr kumimoji="1" lang="ja-JP" altLang="en-US"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1" dirty="0" smtClean="0">
                          <a:solidFill>
                            <a:schemeClr val="tx1"/>
                          </a:solidFill>
                        </a:rPr>
                        <a:t>201</a:t>
                      </a:r>
                      <a:r>
                        <a:rPr lang="ja-JP" altLang="en-US" sz="1200" b="1" dirty="0" smtClean="0">
                          <a:solidFill>
                            <a:schemeClr val="tx1"/>
                          </a:solidFill>
                        </a:rPr>
                        <a:t>（保険者）</a:t>
                      </a:r>
                    </a:p>
                  </a:txBody>
                  <a:tcPr/>
                </a:tc>
              </a:tr>
              <a:tr h="255209">
                <a:tc>
                  <a:txBody>
                    <a:bodyPr/>
                    <a:lstStyle/>
                    <a:p>
                      <a:r>
                        <a:rPr lang="ja-JP" altLang="en-US" sz="1200" b="1" dirty="0" smtClean="0"/>
                        <a:t>理由コード</a:t>
                      </a:r>
                      <a:endParaRPr kumimoji="1" lang="ja-JP" altLang="en-US"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1" dirty="0" smtClean="0">
                          <a:solidFill>
                            <a:schemeClr val="tx1"/>
                          </a:solidFill>
                        </a:rPr>
                        <a:t>201124</a:t>
                      </a:r>
                      <a:r>
                        <a:rPr lang="ja-JP" altLang="en-US" sz="1200" b="1" dirty="0" smtClean="0">
                          <a:solidFill>
                            <a:schemeClr val="tx1"/>
                          </a:solidFill>
                        </a:rPr>
                        <a:t>（包括的合意）</a:t>
                      </a:r>
                    </a:p>
                  </a:txBody>
                  <a:tcPr/>
                </a:tc>
              </a:tr>
              <a:tr h="255209">
                <a:tc>
                  <a:txBody>
                    <a:bodyPr/>
                    <a:lstStyle/>
                    <a:p>
                      <a:r>
                        <a:rPr lang="ja-JP" altLang="en-US" sz="1200" b="1" dirty="0" smtClean="0"/>
                        <a:t>申出種別コード </a:t>
                      </a:r>
                      <a:endParaRPr kumimoji="1" lang="ja-JP" altLang="en-US" sz="12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1" dirty="0" smtClean="0">
                          <a:solidFill>
                            <a:schemeClr val="tx1"/>
                          </a:solidFill>
                        </a:rPr>
                        <a:t>0</a:t>
                      </a:r>
                      <a:r>
                        <a:rPr lang="ja-JP" altLang="en-US" sz="1200" b="1" dirty="0" smtClean="0">
                          <a:solidFill>
                            <a:schemeClr val="tx1"/>
                          </a:solidFill>
                        </a:rPr>
                        <a:t>（返戻）</a:t>
                      </a:r>
                      <a:endParaRPr lang="en-US" altLang="ja-JP" sz="1200" b="1" dirty="0" smtClean="0">
                        <a:solidFill>
                          <a:schemeClr val="tx1"/>
                        </a:solidFill>
                      </a:endParaRPr>
                    </a:p>
                  </a:txBody>
                  <a:tcPr/>
                </a:tc>
              </a:tr>
              <a:tr h="255209">
                <a:tc>
                  <a:txBody>
                    <a:bodyPr/>
                    <a:lstStyle/>
                    <a:p>
                      <a:r>
                        <a:rPr kumimoji="1" lang="ja-JP" altLang="en-US" sz="1200" b="1" dirty="0" smtClean="0">
                          <a:solidFill>
                            <a:schemeClr val="tx1"/>
                          </a:solidFill>
                        </a:rPr>
                        <a:t>審査結果</a:t>
                      </a:r>
                      <a:endParaRPr kumimoji="1" lang="ja-JP" altLang="en-US" sz="1200"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rPr>
                        <a:t>「返戻」</a:t>
                      </a:r>
                      <a:endParaRPr lang="en-US" altLang="ja-JP" sz="1200" b="1" dirty="0" smtClean="0">
                        <a:solidFill>
                          <a:schemeClr val="tx1"/>
                        </a:solidFill>
                      </a:endParaRPr>
                    </a:p>
                  </a:txBody>
                  <a:tcPr/>
                </a:tc>
              </a:tr>
            </a:tbl>
          </a:graphicData>
        </a:graphic>
      </p:graphicFrame>
      <p:pic>
        <p:nvPicPr>
          <p:cNvPr id="12" name="図 11"/>
          <p:cNvPicPr>
            <a:picLocks noChangeAspect="1"/>
          </p:cNvPicPr>
          <p:nvPr/>
        </p:nvPicPr>
        <p:blipFill>
          <a:blip r:embed="rId2" cstate="print"/>
          <a:stretch>
            <a:fillRect/>
          </a:stretch>
        </p:blipFill>
        <p:spPr>
          <a:xfrm>
            <a:off x="3235121" y="4437112"/>
            <a:ext cx="2664296" cy="2071072"/>
          </a:xfrm>
          <a:prstGeom prst="rect">
            <a:avLst/>
          </a:prstGeom>
        </p:spPr>
      </p:pic>
    </p:spTree>
    <p:extLst>
      <p:ext uri="{BB962C8B-B14F-4D97-AF65-F5344CB8AC3E}">
        <p14:creationId xmlns:p14="http://schemas.microsoft.com/office/powerpoint/2010/main" val="29275461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98044" y="116632"/>
            <a:ext cx="8938451" cy="864096"/>
          </a:xfrm>
        </p:spPr>
        <p:txBody>
          <a:bodyPr/>
          <a:lstStyle/>
          <a:p>
            <a:r>
              <a:rPr lang="ja-JP" altLang="en-US" dirty="0"/>
              <a:t>処理手順④</a:t>
            </a:r>
            <a:r>
              <a:rPr lang="en-US" altLang="ja-JP" dirty="0"/>
              <a:t>【 </a:t>
            </a:r>
            <a:r>
              <a:rPr lang="ja-JP" altLang="en-US" dirty="0"/>
              <a:t>４．原審レセプト作成 </a:t>
            </a:r>
            <a:r>
              <a:rPr lang="en-US" altLang="ja-JP" dirty="0"/>
              <a:t>】</a:t>
            </a:r>
            <a:r>
              <a:rPr lang="ja-JP" altLang="en-US" dirty="0"/>
              <a:t>－２ （レセ電</a:t>
            </a:r>
            <a:r>
              <a:rPr lang="ja-JP" altLang="en-US" dirty="0" smtClean="0"/>
              <a:t>）</a:t>
            </a:r>
            <a:endParaRPr lang="en-US" altLang="ja-JP" dirty="0" smtClean="0"/>
          </a:p>
          <a:p>
            <a:pPr lvl="1"/>
            <a:r>
              <a:rPr lang="ja-JP" altLang="en-US" dirty="0" smtClean="0"/>
              <a:t>処理</a:t>
            </a:r>
            <a:r>
              <a:rPr lang="ja-JP" altLang="en-US" dirty="0"/>
              <a:t>ケース①において、原審レセプト作成の実施タイミングは、「過誤再審査申出取込」から「自県レセプト</a:t>
            </a:r>
            <a:r>
              <a:rPr lang="ja-JP" altLang="en-US" dirty="0" smtClean="0"/>
              <a:t>確定</a:t>
            </a:r>
            <a:r>
              <a:rPr lang="ja-JP" altLang="en-US" dirty="0"/>
              <a:t>」の前までに実施してください。</a:t>
            </a:r>
          </a:p>
          <a:p>
            <a:endParaRPr kumimoji="1" lang="ja-JP" altLang="en-US" dirty="0"/>
          </a:p>
        </p:txBody>
      </p:sp>
      <p:sp>
        <p:nvSpPr>
          <p:cNvPr id="36" name="スライド番号プレースホルダ 35"/>
          <p:cNvSpPr>
            <a:spLocks noGrp="1"/>
          </p:cNvSpPr>
          <p:nvPr>
            <p:ph type="sldNum" sz="quarter" idx="12"/>
          </p:nvPr>
        </p:nvSpPr>
        <p:spPr/>
        <p:txBody>
          <a:bodyPr/>
          <a:lstStyle/>
          <a:p>
            <a:fld id="{09204D71-56B5-4F68-92E6-59BDCBD5DDB0}" type="slidenum">
              <a:rPr kumimoji="1" lang="ja-JP" altLang="en-US" smtClean="0"/>
              <a:pPr/>
              <a:t>21</a:t>
            </a:fld>
            <a:endParaRPr kumimoji="1" lang="ja-JP" altLang="en-US" dirty="0"/>
          </a:p>
        </p:txBody>
      </p:sp>
      <p:sp>
        <p:nvSpPr>
          <p:cNvPr id="6" name="テキスト ボックス 5"/>
          <p:cNvSpPr txBox="1"/>
          <p:nvPr/>
        </p:nvSpPr>
        <p:spPr>
          <a:xfrm>
            <a:off x="248518" y="1609055"/>
            <a:ext cx="8426701" cy="307777"/>
          </a:xfrm>
          <a:prstGeom prst="rect">
            <a:avLst/>
          </a:prstGeom>
          <a:noFill/>
        </p:spPr>
        <p:txBody>
          <a:bodyPr wrap="square" rtlCol="0">
            <a:spAutoFit/>
          </a:bodyPr>
          <a:lstStyle/>
          <a:p>
            <a:r>
              <a:rPr lang="ja-JP" altLang="en-US" sz="1400" dirty="0" smtClean="0"/>
              <a:t>原審レセプト作成の実施タイミングを以下の</a:t>
            </a:r>
            <a:r>
              <a:rPr lang="ja-JP" altLang="en-US" sz="1400" dirty="0"/>
              <a:t>通り</a:t>
            </a:r>
            <a:r>
              <a:rPr lang="ja-JP" altLang="en-US" sz="1400" dirty="0" smtClean="0"/>
              <a:t>とします。</a:t>
            </a:r>
            <a:endParaRPr kumimoji="1" lang="ja-JP" altLang="en-US" sz="1400"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737" t="31399" r="3810" b="23066"/>
          <a:stretch/>
        </p:blipFill>
        <p:spPr bwMode="auto">
          <a:xfrm>
            <a:off x="275401" y="1871514"/>
            <a:ext cx="8617077"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21274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98044" y="116633"/>
            <a:ext cx="8938451" cy="864095"/>
          </a:xfrm>
        </p:spPr>
        <p:txBody>
          <a:bodyPr/>
          <a:lstStyle/>
          <a:p>
            <a:r>
              <a:rPr lang="ja-JP" altLang="en-US" dirty="0"/>
              <a:t>処理手順④</a:t>
            </a:r>
            <a:r>
              <a:rPr lang="en-US" altLang="ja-JP" dirty="0"/>
              <a:t>【 </a:t>
            </a:r>
            <a:r>
              <a:rPr lang="ja-JP" altLang="en-US" dirty="0"/>
              <a:t>４．原審レセプト作成 </a:t>
            </a:r>
            <a:r>
              <a:rPr lang="en-US" altLang="ja-JP" dirty="0"/>
              <a:t>】</a:t>
            </a:r>
            <a:r>
              <a:rPr lang="ja-JP" altLang="en-US" dirty="0"/>
              <a:t>－３ （レセ電</a:t>
            </a:r>
            <a:r>
              <a:rPr lang="ja-JP" altLang="en-US" dirty="0" smtClean="0"/>
              <a:t>）</a:t>
            </a:r>
            <a:endParaRPr lang="en-US" altLang="ja-JP" dirty="0" smtClean="0"/>
          </a:p>
          <a:p>
            <a:pPr lvl="1"/>
            <a:r>
              <a:rPr lang="ja-JP" altLang="en-US" dirty="0" smtClean="0"/>
              <a:t>処理</a:t>
            </a:r>
            <a:r>
              <a:rPr lang="ja-JP" altLang="en-US" dirty="0"/>
              <a:t>ケース②、④、⑤において、原審レセプト作成の実施タイミングは、「過誤再審査受託分申出受信」</a:t>
            </a:r>
            <a:r>
              <a:rPr lang="ja-JP" altLang="en-US" dirty="0" smtClean="0"/>
              <a:t>から「</a:t>
            </a:r>
            <a:r>
              <a:rPr lang="ja-JP" altLang="en-US" dirty="0"/>
              <a:t>受託レセプト確定」の前までに実施してください</a:t>
            </a:r>
            <a:r>
              <a:rPr lang="ja-JP" altLang="en-US" dirty="0" smtClean="0"/>
              <a:t>。</a:t>
            </a:r>
            <a:endParaRPr kumimoji="1" lang="ja-JP" altLang="en-US" dirty="0"/>
          </a:p>
        </p:txBody>
      </p:sp>
      <p:sp>
        <p:nvSpPr>
          <p:cNvPr id="36" name="スライド番号プレースホルダ 35"/>
          <p:cNvSpPr>
            <a:spLocks noGrp="1"/>
          </p:cNvSpPr>
          <p:nvPr>
            <p:ph type="sldNum" sz="quarter" idx="12"/>
          </p:nvPr>
        </p:nvSpPr>
        <p:spPr/>
        <p:txBody>
          <a:bodyPr/>
          <a:lstStyle/>
          <a:p>
            <a:fld id="{09204D71-56B5-4F68-92E6-59BDCBD5DDB0}" type="slidenum">
              <a:rPr kumimoji="1" lang="ja-JP" altLang="en-US" smtClean="0"/>
              <a:pPr/>
              <a:t>22</a:t>
            </a:fld>
            <a:endParaRPr kumimoji="1" lang="ja-JP" altLang="en-US" dirty="0"/>
          </a:p>
        </p:txBody>
      </p:sp>
      <p:sp>
        <p:nvSpPr>
          <p:cNvPr id="43" name="テキスト ボックス 42"/>
          <p:cNvSpPr txBox="1"/>
          <p:nvPr/>
        </p:nvSpPr>
        <p:spPr>
          <a:xfrm>
            <a:off x="249755" y="5354052"/>
            <a:ext cx="8426701" cy="523220"/>
          </a:xfrm>
          <a:prstGeom prst="rect">
            <a:avLst/>
          </a:prstGeom>
          <a:noFill/>
        </p:spPr>
        <p:txBody>
          <a:bodyPr wrap="square" rtlCol="0">
            <a:spAutoFit/>
          </a:bodyPr>
          <a:lstStyle/>
          <a:p>
            <a:r>
              <a:rPr kumimoji="1" lang="en-US" altLang="ja-JP" sz="1400" dirty="0" smtClean="0"/>
              <a:t>※</a:t>
            </a:r>
            <a:r>
              <a:rPr kumimoji="1" lang="ja-JP" altLang="en-US" sz="1400" dirty="0" smtClean="0"/>
              <a:t>振替後レセプトが受託レセプトとなる場合、一次レセプトの他県データ交換の対象とする必要があるため、</a:t>
            </a:r>
            <a:endParaRPr kumimoji="1" lang="en-US" altLang="ja-JP" sz="1400" dirty="0" smtClean="0"/>
          </a:p>
          <a:p>
            <a:r>
              <a:rPr lang="ja-JP" altLang="en-US" sz="1400" dirty="0"/>
              <a:t>　</a:t>
            </a:r>
            <a:r>
              <a:rPr kumimoji="1" lang="ja-JP" altLang="en-US" sz="1400" dirty="0" smtClean="0"/>
              <a:t>上記の実施時期とします。</a:t>
            </a:r>
            <a:endParaRPr kumimoji="1" lang="ja-JP" altLang="en-US" sz="1400" dirty="0"/>
          </a:p>
        </p:txBody>
      </p:sp>
      <p:sp>
        <p:nvSpPr>
          <p:cNvPr id="6" name="テキスト ボックス 5"/>
          <p:cNvSpPr txBox="1"/>
          <p:nvPr/>
        </p:nvSpPr>
        <p:spPr>
          <a:xfrm>
            <a:off x="247523" y="1609055"/>
            <a:ext cx="8426701" cy="307777"/>
          </a:xfrm>
          <a:prstGeom prst="rect">
            <a:avLst/>
          </a:prstGeom>
          <a:noFill/>
        </p:spPr>
        <p:txBody>
          <a:bodyPr wrap="square" rtlCol="0">
            <a:spAutoFit/>
          </a:bodyPr>
          <a:lstStyle/>
          <a:p>
            <a:r>
              <a:rPr lang="ja-JP" altLang="en-US" sz="1400" dirty="0" smtClean="0"/>
              <a:t>原審レセプト作成の実施タイミングを以下の</a:t>
            </a:r>
            <a:r>
              <a:rPr lang="ja-JP" altLang="en-US" sz="1400" dirty="0"/>
              <a:t>通り</a:t>
            </a:r>
            <a:r>
              <a:rPr lang="ja-JP" altLang="en-US" sz="1400" dirty="0" smtClean="0"/>
              <a:t>とします。</a:t>
            </a:r>
            <a:endParaRPr kumimoji="1" lang="ja-JP" altLang="en-US" sz="1400" dirty="0"/>
          </a:p>
        </p:txBody>
      </p:sp>
      <p:pic>
        <p:nvPicPr>
          <p:cNvPr id="307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7619" t="24405" r="3929" b="30952"/>
          <a:stretch/>
        </p:blipFill>
        <p:spPr bwMode="auto">
          <a:xfrm>
            <a:off x="275403" y="1916832"/>
            <a:ext cx="8567168" cy="3470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42166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98044" y="116632"/>
            <a:ext cx="8938451" cy="864000"/>
          </a:xfrm>
        </p:spPr>
        <p:txBody>
          <a:bodyPr/>
          <a:lstStyle/>
          <a:p>
            <a:r>
              <a:rPr lang="ja-JP" altLang="en-US" dirty="0"/>
              <a:t>処理手順④</a:t>
            </a:r>
            <a:r>
              <a:rPr lang="en-US" altLang="ja-JP" dirty="0"/>
              <a:t>【 </a:t>
            </a:r>
            <a:r>
              <a:rPr lang="ja-JP" altLang="en-US" dirty="0"/>
              <a:t>４．原審レセプト作成 </a:t>
            </a:r>
            <a:r>
              <a:rPr lang="en-US" altLang="ja-JP" dirty="0"/>
              <a:t>】</a:t>
            </a:r>
            <a:r>
              <a:rPr lang="ja-JP" altLang="en-US" dirty="0"/>
              <a:t>－４（レセ電</a:t>
            </a:r>
            <a:r>
              <a:rPr lang="ja-JP" altLang="en-US" dirty="0" smtClean="0"/>
              <a:t>）</a:t>
            </a:r>
            <a:endParaRPr lang="en-US" altLang="ja-JP" dirty="0" smtClean="0"/>
          </a:p>
          <a:p>
            <a:pPr lvl="1"/>
            <a:r>
              <a:rPr lang="ja-JP" altLang="en-US" dirty="0" smtClean="0"/>
              <a:t>処理</a:t>
            </a:r>
            <a:r>
              <a:rPr lang="ja-JP" altLang="en-US" dirty="0"/>
              <a:t>ケース③において、原審レセプト作成の実施タイミングは、「過誤再審査申出取込」から「受託レセプト</a:t>
            </a:r>
            <a:r>
              <a:rPr lang="ja-JP" altLang="en-US" dirty="0" smtClean="0"/>
              <a:t>確定</a:t>
            </a:r>
            <a:r>
              <a:rPr lang="ja-JP" altLang="en-US" dirty="0"/>
              <a:t>」の前までに実施してください</a:t>
            </a:r>
            <a:r>
              <a:rPr lang="ja-JP" altLang="en-US" dirty="0" smtClean="0"/>
              <a:t>。</a:t>
            </a:r>
            <a:endParaRPr kumimoji="1" lang="ja-JP" altLang="en-US" dirty="0"/>
          </a:p>
        </p:txBody>
      </p:sp>
      <p:sp>
        <p:nvSpPr>
          <p:cNvPr id="36" name="スライド番号プレースホルダ 35"/>
          <p:cNvSpPr>
            <a:spLocks noGrp="1"/>
          </p:cNvSpPr>
          <p:nvPr>
            <p:ph type="sldNum" sz="quarter" idx="12"/>
          </p:nvPr>
        </p:nvSpPr>
        <p:spPr/>
        <p:txBody>
          <a:bodyPr/>
          <a:lstStyle/>
          <a:p>
            <a:fld id="{09204D71-56B5-4F68-92E6-59BDCBD5DDB0}" type="slidenum">
              <a:rPr kumimoji="1" lang="ja-JP" altLang="en-US" smtClean="0"/>
              <a:pPr/>
              <a:t>23</a:t>
            </a:fld>
            <a:endParaRPr kumimoji="1" lang="ja-JP" altLang="en-US" dirty="0"/>
          </a:p>
        </p:txBody>
      </p:sp>
      <p:sp>
        <p:nvSpPr>
          <p:cNvPr id="6" name="テキスト ボックス 5"/>
          <p:cNvSpPr txBox="1"/>
          <p:nvPr/>
        </p:nvSpPr>
        <p:spPr>
          <a:xfrm>
            <a:off x="263349" y="1622233"/>
            <a:ext cx="8426701" cy="307777"/>
          </a:xfrm>
          <a:prstGeom prst="rect">
            <a:avLst/>
          </a:prstGeom>
          <a:noFill/>
        </p:spPr>
        <p:txBody>
          <a:bodyPr wrap="square" rtlCol="0">
            <a:spAutoFit/>
          </a:bodyPr>
          <a:lstStyle/>
          <a:p>
            <a:r>
              <a:rPr lang="ja-JP" altLang="en-US" sz="1400" dirty="0" smtClean="0"/>
              <a:t>原審レセプト作成の実施タイミングを以下の</a:t>
            </a:r>
            <a:r>
              <a:rPr lang="ja-JP" altLang="en-US" sz="1400" dirty="0"/>
              <a:t>通り</a:t>
            </a:r>
            <a:r>
              <a:rPr lang="ja-JP" altLang="en-US" sz="1400" dirty="0" smtClean="0"/>
              <a:t>とします。</a:t>
            </a:r>
            <a:endParaRPr kumimoji="1" lang="ja-JP" altLang="en-US" sz="1400" dirty="0"/>
          </a:p>
        </p:txBody>
      </p:sp>
      <p:sp>
        <p:nvSpPr>
          <p:cNvPr id="8" name="テキスト ボックス 7"/>
          <p:cNvSpPr txBox="1"/>
          <p:nvPr/>
        </p:nvSpPr>
        <p:spPr>
          <a:xfrm>
            <a:off x="465779" y="5320953"/>
            <a:ext cx="8426701" cy="523220"/>
          </a:xfrm>
          <a:prstGeom prst="rect">
            <a:avLst/>
          </a:prstGeom>
          <a:noFill/>
        </p:spPr>
        <p:txBody>
          <a:bodyPr wrap="square" rtlCol="0">
            <a:spAutoFit/>
          </a:bodyPr>
          <a:lstStyle/>
          <a:p>
            <a:r>
              <a:rPr kumimoji="1" lang="en-US" altLang="ja-JP" sz="1400" dirty="0" smtClean="0"/>
              <a:t>※</a:t>
            </a:r>
            <a:r>
              <a:rPr kumimoji="1" lang="ja-JP" altLang="en-US" sz="1400" dirty="0" smtClean="0"/>
              <a:t>振替後レセプトが受託レセプトとなる場合、一次レセプトの他県データ交換の対象とする必要があるため、</a:t>
            </a:r>
            <a:endParaRPr kumimoji="1" lang="en-US" altLang="ja-JP" sz="1400" dirty="0" smtClean="0"/>
          </a:p>
          <a:p>
            <a:r>
              <a:rPr lang="ja-JP" altLang="en-US" sz="1400" dirty="0"/>
              <a:t>　</a:t>
            </a:r>
            <a:r>
              <a:rPr kumimoji="1" lang="ja-JP" altLang="en-US" sz="1400" dirty="0" smtClean="0"/>
              <a:t>上記の実施時期とします。</a:t>
            </a:r>
            <a:endParaRPr kumimoji="1" lang="ja-JP" altLang="en-US" sz="1400"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737" t="43452" r="4048" b="11458"/>
          <a:stretch/>
        </p:blipFill>
        <p:spPr bwMode="auto">
          <a:xfrm>
            <a:off x="284359" y="1896499"/>
            <a:ext cx="8560518" cy="3500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49321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98044" y="116632"/>
            <a:ext cx="8938451" cy="648000"/>
          </a:xfrm>
        </p:spPr>
        <p:txBody>
          <a:bodyPr/>
          <a:lstStyle/>
          <a:p>
            <a:r>
              <a:rPr lang="ja-JP" altLang="en-US" dirty="0"/>
              <a:t>処理手順⑤</a:t>
            </a:r>
            <a:r>
              <a:rPr lang="en-US" altLang="ja-JP" dirty="0"/>
              <a:t>【 </a:t>
            </a:r>
            <a:r>
              <a:rPr lang="ja-JP" altLang="en-US" dirty="0"/>
              <a:t>５．レセプト確定（受託分） </a:t>
            </a:r>
            <a:r>
              <a:rPr lang="en-US" altLang="ja-JP" dirty="0"/>
              <a:t>】</a:t>
            </a:r>
            <a:r>
              <a:rPr lang="ja-JP" altLang="en-US" dirty="0"/>
              <a:t>（請求支払）</a:t>
            </a:r>
          </a:p>
          <a:p>
            <a:pPr lvl="1"/>
            <a:r>
              <a:rPr lang="ja-JP" altLang="en-US" dirty="0" smtClean="0"/>
              <a:t>通常</a:t>
            </a:r>
            <a:r>
              <a:rPr lang="ja-JP" altLang="en-US" dirty="0"/>
              <a:t>の運用と同様、</a:t>
            </a:r>
            <a:r>
              <a:rPr lang="en-US" altLang="ja-JP" dirty="0"/>
              <a:t>JP1</a:t>
            </a:r>
            <a:r>
              <a:rPr lang="ja-JP" altLang="en-US" dirty="0"/>
              <a:t>から受託分本確定を実行してください。</a:t>
            </a:r>
          </a:p>
          <a:p>
            <a:endParaRPr kumimoji="1" lang="ja-JP" altLang="en-US" dirty="0"/>
          </a:p>
        </p:txBody>
      </p:sp>
      <p:sp>
        <p:nvSpPr>
          <p:cNvPr id="2" name="スライド番号プレースホルダ 1"/>
          <p:cNvSpPr>
            <a:spLocks noGrp="1"/>
          </p:cNvSpPr>
          <p:nvPr>
            <p:ph type="sldNum" sz="quarter" idx="12"/>
          </p:nvPr>
        </p:nvSpPr>
        <p:spPr/>
        <p:txBody>
          <a:bodyPr/>
          <a:lstStyle/>
          <a:p>
            <a:fld id="{09204D71-56B5-4F68-92E6-59BDCBD5DDB0}" type="slidenum">
              <a:rPr kumimoji="1" lang="ja-JP" altLang="en-US" smtClean="0"/>
              <a:pPr/>
              <a:t>24</a:t>
            </a:fld>
            <a:endParaRPr kumimoji="1" lang="ja-JP" altLang="en-US" dirty="0"/>
          </a:p>
        </p:txBody>
      </p:sp>
      <p:pic>
        <p:nvPicPr>
          <p:cNvPr id="8" name="図 7"/>
          <p:cNvPicPr>
            <a:picLocks noChangeAspect="1"/>
          </p:cNvPicPr>
          <p:nvPr/>
        </p:nvPicPr>
        <p:blipFill>
          <a:blip r:embed="rId2" cstate="print"/>
          <a:stretch>
            <a:fillRect/>
          </a:stretch>
        </p:blipFill>
        <p:spPr>
          <a:xfrm>
            <a:off x="539552" y="980728"/>
            <a:ext cx="7603879" cy="5682909"/>
          </a:xfrm>
          <a:prstGeom prst="rect">
            <a:avLst/>
          </a:prstGeom>
        </p:spPr>
      </p:pic>
    </p:spTree>
    <p:extLst>
      <p:ext uri="{BB962C8B-B14F-4D97-AF65-F5344CB8AC3E}">
        <p14:creationId xmlns:p14="http://schemas.microsoft.com/office/powerpoint/2010/main" val="13675434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descr="03-02-08-004"/>
          <p:cNvPicPr>
            <a:picLocks noChangeAspect="1" noChangeArrowheads="1"/>
          </p:cNvPicPr>
          <p:nvPr/>
        </p:nvPicPr>
        <p:blipFill>
          <a:blip r:embed="rId2" cstate="print">
            <a:extLst>
              <a:ext uri="{28A0092B-C50C-407E-A947-70E740481C1C}">
                <a14:useLocalDpi xmlns:a14="http://schemas.microsoft.com/office/drawing/2010/main" val="0"/>
              </a:ext>
            </a:extLst>
          </a:blip>
          <a:srcRect t="2368" b="1271"/>
          <a:stretch>
            <a:fillRect/>
          </a:stretch>
        </p:blipFill>
        <p:spPr bwMode="auto">
          <a:xfrm>
            <a:off x="755576" y="2996953"/>
            <a:ext cx="3096344" cy="226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コンテンツ プレースホルダー 2"/>
          <p:cNvSpPr>
            <a:spLocks noGrp="1"/>
          </p:cNvSpPr>
          <p:nvPr>
            <p:ph idx="1"/>
          </p:nvPr>
        </p:nvSpPr>
        <p:spPr>
          <a:xfrm>
            <a:off x="98044" y="116632"/>
            <a:ext cx="8938451" cy="1197929"/>
          </a:xfrm>
        </p:spPr>
        <p:txBody>
          <a:bodyPr/>
          <a:lstStyle/>
          <a:p>
            <a:r>
              <a:rPr lang="ja-JP" altLang="en-US" dirty="0"/>
              <a:t>処理手順⑥</a:t>
            </a:r>
            <a:r>
              <a:rPr lang="en-US" altLang="ja-JP" dirty="0"/>
              <a:t>【 </a:t>
            </a:r>
            <a:r>
              <a:rPr lang="ja-JP" altLang="en-US" dirty="0"/>
              <a:t>６．他県データ交換（一次審査受託分送信） </a:t>
            </a:r>
            <a:r>
              <a:rPr lang="en-US" altLang="ja-JP" dirty="0"/>
              <a:t>】</a:t>
            </a:r>
            <a:r>
              <a:rPr lang="ja-JP" altLang="en-US" dirty="0"/>
              <a:t>（レセ電）</a:t>
            </a:r>
          </a:p>
          <a:p>
            <a:r>
              <a:rPr lang="ja-JP" altLang="en-US" dirty="0"/>
              <a:t>処理手順⑦</a:t>
            </a:r>
            <a:r>
              <a:rPr lang="en-US" altLang="ja-JP" dirty="0"/>
              <a:t>【 </a:t>
            </a:r>
            <a:r>
              <a:rPr lang="ja-JP" altLang="en-US" dirty="0"/>
              <a:t>７．他県データ交換（一次審査委託分受信） </a:t>
            </a:r>
            <a:r>
              <a:rPr lang="en-US" altLang="ja-JP" dirty="0"/>
              <a:t>】</a:t>
            </a:r>
            <a:r>
              <a:rPr lang="ja-JP" altLang="en-US" dirty="0"/>
              <a:t>（</a:t>
            </a:r>
            <a:r>
              <a:rPr lang="ja-JP" altLang="en-US" dirty="0" smtClean="0"/>
              <a:t>レセ電）</a:t>
            </a:r>
            <a:endParaRPr lang="en-US" altLang="ja-JP" dirty="0" smtClean="0"/>
          </a:p>
          <a:p>
            <a:pPr lvl="1"/>
            <a:r>
              <a:rPr lang="ja-JP" altLang="en-US" dirty="0" smtClean="0"/>
              <a:t>一次</a:t>
            </a:r>
            <a:r>
              <a:rPr lang="ja-JP" altLang="en-US" dirty="0"/>
              <a:t>審査受託分送信にてレセプトを委託県に送信します</a:t>
            </a:r>
            <a:r>
              <a:rPr lang="ja-JP" altLang="en-US" dirty="0" smtClean="0"/>
              <a:t>。</a:t>
            </a:r>
            <a:endParaRPr lang="en-US" altLang="ja-JP" dirty="0" smtClean="0"/>
          </a:p>
          <a:p>
            <a:pPr lvl="1"/>
            <a:r>
              <a:rPr lang="ja-JP" altLang="en-US" dirty="0" smtClean="0"/>
              <a:t>一次</a:t>
            </a:r>
            <a:r>
              <a:rPr lang="ja-JP" altLang="en-US" dirty="0"/>
              <a:t>審査受託分受信にて送信されたレセプトを委託県で受信します。</a:t>
            </a:r>
          </a:p>
          <a:p>
            <a:endParaRPr kumimoji="1" lang="ja-JP" altLang="en-US" dirty="0"/>
          </a:p>
        </p:txBody>
      </p:sp>
      <p:sp>
        <p:nvSpPr>
          <p:cNvPr id="2" name="スライド番号プレースホルダ 1"/>
          <p:cNvSpPr>
            <a:spLocks noGrp="1"/>
          </p:cNvSpPr>
          <p:nvPr>
            <p:ph type="sldNum" sz="quarter" idx="12"/>
          </p:nvPr>
        </p:nvSpPr>
        <p:spPr/>
        <p:txBody>
          <a:bodyPr/>
          <a:lstStyle/>
          <a:p>
            <a:fld id="{09204D71-56B5-4F68-92E6-59BDCBD5DDB0}" type="slidenum">
              <a:rPr kumimoji="1" lang="ja-JP" altLang="en-US" smtClean="0"/>
              <a:pPr/>
              <a:t>25</a:t>
            </a:fld>
            <a:endParaRPr kumimoji="1" lang="ja-JP" altLang="en-US"/>
          </a:p>
        </p:txBody>
      </p:sp>
      <p:sp>
        <p:nvSpPr>
          <p:cNvPr id="9" name="テキスト ボックス 8"/>
          <p:cNvSpPr txBox="1"/>
          <p:nvPr/>
        </p:nvSpPr>
        <p:spPr>
          <a:xfrm>
            <a:off x="1403648" y="2636912"/>
            <a:ext cx="1872208" cy="369332"/>
          </a:xfrm>
          <a:prstGeom prst="rect">
            <a:avLst/>
          </a:prstGeom>
          <a:noFill/>
        </p:spPr>
        <p:txBody>
          <a:bodyPr wrap="square" rtlCol="0">
            <a:spAutoFit/>
          </a:bodyPr>
          <a:lstStyle/>
          <a:p>
            <a:pPr algn="ctr"/>
            <a:r>
              <a:rPr lang="ja-JP" altLang="en-US" dirty="0" smtClean="0"/>
              <a:t>受託県連合会</a:t>
            </a:r>
            <a:endParaRPr kumimoji="1" lang="ja-JP" altLang="en-US" dirty="0"/>
          </a:p>
        </p:txBody>
      </p:sp>
      <p:sp>
        <p:nvSpPr>
          <p:cNvPr id="10" name="右矢印 9"/>
          <p:cNvSpPr/>
          <p:nvPr/>
        </p:nvSpPr>
        <p:spPr>
          <a:xfrm>
            <a:off x="4067944" y="3212976"/>
            <a:ext cx="648072" cy="1512000"/>
          </a:xfrm>
          <a:prstGeom prst="rightArrow">
            <a:avLst>
              <a:gd name="adj1" fmla="val 70157"/>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ja-JP" altLang="en-US" dirty="0" smtClean="0">
                <a:solidFill>
                  <a:srgbClr val="000000"/>
                </a:solidFill>
              </a:rPr>
              <a:t>送信</a:t>
            </a:r>
            <a:endParaRPr kumimoji="1" lang="ja-JP" altLang="en-US" dirty="0">
              <a:solidFill>
                <a:srgbClr val="000000"/>
              </a:solidFill>
            </a:endParaRPr>
          </a:p>
        </p:txBody>
      </p:sp>
      <p:pic>
        <p:nvPicPr>
          <p:cNvPr id="11" name="Picture 2" descr="D:\j_hoshiyama\Desktop\work\あんちょこ\myclipart\00434847.png"/>
          <p:cNvPicPr>
            <a:picLocks noChangeAspect="1" noChangeArrowheads="1"/>
          </p:cNvPicPr>
          <p:nvPr/>
        </p:nvPicPr>
        <p:blipFill>
          <a:blip r:embed="rId3" cstate="print"/>
          <a:srcRect/>
          <a:stretch>
            <a:fillRect/>
          </a:stretch>
        </p:blipFill>
        <p:spPr bwMode="auto">
          <a:xfrm>
            <a:off x="6000750" y="1628800"/>
            <a:ext cx="994420" cy="994420"/>
          </a:xfrm>
          <a:prstGeom prst="rect">
            <a:avLst/>
          </a:prstGeom>
          <a:noFill/>
        </p:spPr>
      </p:pic>
      <p:sp>
        <p:nvSpPr>
          <p:cNvPr id="12" name="テキスト ボックス 11"/>
          <p:cNvSpPr txBox="1"/>
          <p:nvPr/>
        </p:nvSpPr>
        <p:spPr>
          <a:xfrm>
            <a:off x="5508104" y="2636912"/>
            <a:ext cx="1979712" cy="369332"/>
          </a:xfrm>
          <a:prstGeom prst="rect">
            <a:avLst/>
          </a:prstGeom>
          <a:noFill/>
        </p:spPr>
        <p:txBody>
          <a:bodyPr wrap="square" rtlCol="0">
            <a:spAutoFit/>
          </a:bodyPr>
          <a:lstStyle/>
          <a:p>
            <a:pPr algn="ctr"/>
            <a:r>
              <a:rPr kumimoji="1" lang="ja-JP" altLang="en-US" dirty="0" smtClean="0"/>
              <a:t>委託県連合会</a:t>
            </a:r>
            <a:endParaRPr kumimoji="1" lang="en-US" altLang="ja-JP" dirty="0" smtClean="0"/>
          </a:p>
        </p:txBody>
      </p:sp>
      <p:sp>
        <p:nvSpPr>
          <p:cNvPr id="13" name="テキスト ボックス 12"/>
          <p:cNvSpPr txBox="1"/>
          <p:nvPr/>
        </p:nvSpPr>
        <p:spPr>
          <a:xfrm>
            <a:off x="4932040" y="5211270"/>
            <a:ext cx="3168352" cy="369332"/>
          </a:xfrm>
          <a:prstGeom prst="rect">
            <a:avLst/>
          </a:prstGeom>
          <a:noFill/>
        </p:spPr>
        <p:txBody>
          <a:bodyPr wrap="square" rtlCol="0">
            <a:spAutoFit/>
          </a:bodyPr>
          <a:lstStyle/>
          <a:p>
            <a:pPr algn="ctr"/>
            <a:r>
              <a:rPr lang="ja-JP" altLang="en-US" dirty="0" smtClean="0">
                <a:solidFill>
                  <a:srgbClr val="000000"/>
                </a:solidFill>
              </a:rPr>
              <a:t>「委託レセプト受信」</a:t>
            </a:r>
            <a:endParaRPr lang="en-US" altLang="ja-JP" dirty="0" smtClean="0">
              <a:solidFill>
                <a:srgbClr val="000000"/>
              </a:solidFill>
            </a:endParaRPr>
          </a:p>
        </p:txBody>
      </p:sp>
      <p:sp>
        <p:nvSpPr>
          <p:cNvPr id="14" name="メモ 13"/>
          <p:cNvSpPr/>
          <p:nvPr/>
        </p:nvSpPr>
        <p:spPr>
          <a:xfrm>
            <a:off x="2930674" y="4235946"/>
            <a:ext cx="1080120" cy="864096"/>
          </a:xfrm>
          <a:prstGeom prst="foldedCorner">
            <a:avLst>
              <a:gd name="adj" fmla="val 2308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lstStyle/>
          <a:p>
            <a:pPr algn="ctr"/>
            <a:r>
              <a:rPr lang="ja-JP" altLang="en-US" sz="1050" b="1" dirty="0" smtClean="0">
                <a:solidFill>
                  <a:srgbClr val="000000"/>
                </a:solidFill>
              </a:rPr>
              <a:t>レセプト</a:t>
            </a:r>
            <a:endParaRPr lang="en-US" altLang="ja-JP" sz="1050" b="1" dirty="0" smtClean="0">
              <a:solidFill>
                <a:srgbClr val="000000"/>
              </a:solidFill>
            </a:endParaRPr>
          </a:p>
          <a:p>
            <a:r>
              <a:rPr lang="ja-JP" altLang="en-US" sz="1000" dirty="0" smtClean="0">
                <a:solidFill>
                  <a:srgbClr val="000000"/>
                </a:solidFill>
              </a:rPr>
              <a:t>・受託分レセプト</a:t>
            </a:r>
            <a:endParaRPr lang="en-US" altLang="ja-JP" sz="1000" dirty="0" smtClean="0">
              <a:solidFill>
                <a:srgbClr val="000000"/>
              </a:solidFill>
            </a:endParaRPr>
          </a:p>
          <a:p>
            <a:r>
              <a:rPr lang="ja-JP" altLang="en-US" sz="1000" dirty="0" smtClean="0">
                <a:solidFill>
                  <a:srgbClr val="000000"/>
                </a:solidFill>
              </a:rPr>
              <a:t>・原審レセプト作成レセプト</a:t>
            </a:r>
            <a:endParaRPr lang="en-US" altLang="ja-JP" sz="1000" dirty="0" smtClean="0">
              <a:solidFill>
                <a:srgbClr val="000000"/>
              </a:solidFill>
            </a:endParaRPr>
          </a:p>
        </p:txBody>
      </p:sp>
      <p:sp>
        <p:nvSpPr>
          <p:cNvPr id="15" name="テキスト ボックス 14"/>
          <p:cNvSpPr txBox="1"/>
          <p:nvPr/>
        </p:nvSpPr>
        <p:spPr>
          <a:xfrm>
            <a:off x="683568" y="5211270"/>
            <a:ext cx="3240360" cy="369332"/>
          </a:xfrm>
          <a:prstGeom prst="rect">
            <a:avLst/>
          </a:prstGeom>
          <a:noFill/>
        </p:spPr>
        <p:txBody>
          <a:bodyPr wrap="square" rtlCol="0">
            <a:spAutoFit/>
          </a:bodyPr>
          <a:lstStyle/>
          <a:p>
            <a:pPr algn="ctr"/>
            <a:r>
              <a:rPr lang="ja-JP" altLang="en-US" dirty="0" smtClean="0">
                <a:solidFill>
                  <a:srgbClr val="000000"/>
                </a:solidFill>
              </a:rPr>
              <a:t>「受託レセプト送信」</a:t>
            </a:r>
            <a:endParaRPr lang="en-US" altLang="ja-JP" dirty="0" smtClean="0">
              <a:solidFill>
                <a:srgbClr val="000000"/>
              </a:solidFill>
            </a:endParaRPr>
          </a:p>
        </p:txBody>
      </p:sp>
      <p:pic>
        <p:nvPicPr>
          <p:cNvPr id="16" name="Picture 2" descr="D:\j_hoshiyama\Desktop\work\あんちょこ\myclipart\00434847.png"/>
          <p:cNvPicPr>
            <a:picLocks noChangeAspect="1" noChangeArrowheads="1"/>
          </p:cNvPicPr>
          <p:nvPr/>
        </p:nvPicPr>
        <p:blipFill>
          <a:blip r:embed="rId3" cstate="print"/>
          <a:srcRect/>
          <a:stretch>
            <a:fillRect/>
          </a:stretch>
        </p:blipFill>
        <p:spPr bwMode="auto">
          <a:xfrm>
            <a:off x="1842542" y="1628800"/>
            <a:ext cx="994420" cy="994420"/>
          </a:xfrm>
          <a:prstGeom prst="rect">
            <a:avLst/>
          </a:prstGeom>
          <a:noFill/>
        </p:spPr>
      </p:pic>
      <p:pic>
        <p:nvPicPr>
          <p:cNvPr id="20" name="図 19" descr="03-02-08-007"/>
          <p:cNvPicPr>
            <a:picLocks noChangeAspect="1" noChangeArrowheads="1"/>
          </p:cNvPicPr>
          <p:nvPr/>
        </p:nvPicPr>
        <p:blipFill>
          <a:blip r:embed="rId4" cstate="print">
            <a:extLst>
              <a:ext uri="{28A0092B-C50C-407E-A947-70E740481C1C}">
                <a14:useLocalDpi xmlns:a14="http://schemas.microsoft.com/office/drawing/2010/main" val="0"/>
              </a:ext>
            </a:extLst>
          </a:blip>
          <a:srcRect t="2368" b="1085"/>
          <a:stretch>
            <a:fillRect/>
          </a:stretch>
        </p:blipFill>
        <p:spPr bwMode="auto">
          <a:xfrm>
            <a:off x="4860032" y="2996953"/>
            <a:ext cx="3045641"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90549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a:xfrm>
            <a:off x="98044" y="116632"/>
            <a:ext cx="8938451" cy="1165023"/>
          </a:xfrm>
        </p:spPr>
        <p:txBody>
          <a:bodyPr/>
          <a:lstStyle/>
          <a:p>
            <a:r>
              <a:rPr lang="ja-JP" altLang="en-US" dirty="0"/>
              <a:t>処理手順⑧</a:t>
            </a:r>
            <a:r>
              <a:rPr lang="en-US" altLang="ja-JP" dirty="0"/>
              <a:t>【 </a:t>
            </a:r>
            <a:r>
              <a:rPr lang="ja-JP" altLang="en-US" dirty="0"/>
              <a:t>８．レセプト登録・修正・削除画面 </a:t>
            </a:r>
            <a:r>
              <a:rPr lang="en-US" altLang="ja-JP" dirty="0"/>
              <a:t>】</a:t>
            </a:r>
            <a:r>
              <a:rPr lang="ja-JP" altLang="en-US" dirty="0"/>
              <a:t>（請求支払）</a:t>
            </a:r>
          </a:p>
          <a:p>
            <a:pPr lvl="1"/>
            <a:r>
              <a:rPr lang="ja-JP" altLang="en-US" dirty="0" smtClean="0"/>
              <a:t>振替後</a:t>
            </a:r>
            <a:r>
              <a:rPr lang="ja-JP" altLang="en-US" dirty="0"/>
              <a:t>の一次審査レセプトに対して通常業務で実施している作業（ロジカルエラーの確認等）を行ってください。</a:t>
            </a:r>
          </a:p>
          <a:p>
            <a:pPr lvl="1"/>
            <a:r>
              <a:rPr lang="ja-JP" altLang="en-US" dirty="0" smtClean="0"/>
              <a:t>原審</a:t>
            </a:r>
            <a:r>
              <a:rPr lang="ja-JP" altLang="en-US" dirty="0"/>
              <a:t>レセプト作成で作成したレセプトは、「保険者振替」にチェックが入っており、「振替元レセプト全国共通キー」、「振替元保険者番号」が入力されています。（紙レセプトの場合は、「過誤調整依頼書」等をもとに入力する必要があります。）</a:t>
            </a:r>
          </a:p>
          <a:p>
            <a:endParaRPr kumimoji="1" lang="ja-JP" altLang="en-US" dirty="0"/>
          </a:p>
        </p:txBody>
      </p:sp>
      <p:sp>
        <p:nvSpPr>
          <p:cNvPr id="2" name="スライド番号プレースホルダ 1"/>
          <p:cNvSpPr>
            <a:spLocks noGrp="1"/>
          </p:cNvSpPr>
          <p:nvPr>
            <p:ph type="sldNum" sz="quarter" idx="12"/>
          </p:nvPr>
        </p:nvSpPr>
        <p:spPr/>
        <p:txBody>
          <a:bodyPr/>
          <a:lstStyle/>
          <a:p>
            <a:fld id="{09204D71-56B5-4F68-92E6-59BDCBD5DDB0}" type="slidenum">
              <a:rPr kumimoji="1" lang="ja-JP" altLang="en-US" smtClean="0"/>
              <a:pPr/>
              <a:t>26</a:t>
            </a:fld>
            <a:endParaRPr kumimoji="1" lang="ja-JP" altLang="en-US"/>
          </a:p>
        </p:txBody>
      </p:sp>
      <p:pic>
        <p:nvPicPr>
          <p:cNvPr id="8" name="図 7" descr="03-03-01-019"/>
          <p:cNvPicPr>
            <a:picLocks noChangeAspect="1" noChangeArrowheads="1"/>
          </p:cNvPicPr>
          <p:nvPr/>
        </p:nvPicPr>
        <p:blipFill>
          <a:blip r:embed="rId2" cstate="print">
            <a:extLst>
              <a:ext uri="{28A0092B-C50C-407E-A947-70E740481C1C}">
                <a14:useLocalDpi xmlns:a14="http://schemas.microsoft.com/office/drawing/2010/main" val="0"/>
              </a:ext>
            </a:extLst>
          </a:blip>
          <a:srcRect t="2074"/>
          <a:stretch>
            <a:fillRect/>
          </a:stretch>
        </p:blipFill>
        <p:spPr bwMode="auto">
          <a:xfrm>
            <a:off x="1187624" y="1583833"/>
            <a:ext cx="6696744" cy="4941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p:cNvSpPr/>
          <p:nvPr/>
        </p:nvSpPr>
        <p:spPr>
          <a:xfrm>
            <a:off x="1181063" y="2636912"/>
            <a:ext cx="2083288" cy="2478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3295834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98044" y="116632"/>
            <a:ext cx="8938451" cy="648072"/>
          </a:xfrm>
        </p:spPr>
        <p:txBody>
          <a:bodyPr/>
          <a:lstStyle/>
          <a:p>
            <a:r>
              <a:rPr lang="ja-JP" altLang="en-US" dirty="0"/>
              <a:t>処理手順⑨</a:t>
            </a:r>
            <a:r>
              <a:rPr lang="en-US" altLang="ja-JP" dirty="0"/>
              <a:t>【 </a:t>
            </a:r>
            <a:r>
              <a:rPr lang="ja-JP" altLang="en-US" dirty="0"/>
              <a:t>９．過誤登録・修正・削除画面</a:t>
            </a:r>
            <a:r>
              <a:rPr lang="en-US" altLang="ja-JP" dirty="0"/>
              <a:t>】</a:t>
            </a:r>
            <a:r>
              <a:rPr lang="ja-JP" altLang="en-US" dirty="0"/>
              <a:t>（請求支払）</a:t>
            </a:r>
          </a:p>
          <a:p>
            <a:pPr lvl="1"/>
            <a:r>
              <a:rPr lang="ja-JP" altLang="en-US" dirty="0" smtClean="0"/>
              <a:t>二次</a:t>
            </a:r>
            <a:r>
              <a:rPr lang="ja-JP" altLang="en-US" dirty="0"/>
              <a:t>審査レセプトに対して通常業務で実施している作業（ロジカルエラー、累積照合エラーの確認等）を行ってください</a:t>
            </a:r>
            <a:r>
              <a:rPr lang="ja-JP" altLang="en-US" dirty="0" smtClean="0"/>
              <a:t>。</a:t>
            </a:r>
            <a:endParaRPr kumimoji="1" lang="ja-JP" altLang="en-US" dirty="0"/>
          </a:p>
        </p:txBody>
      </p:sp>
      <p:sp>
        <p:nvSpPr>
          <p:cNvPr id="2" name="スライド番号プレースホルダ 1"/>
          <p:cNvSpPr>
            <a:spLocks noGrp="1"/>
          </p:cNvSpPr>
          <p:nvPr>
            <p:ph type="sldNum" sz="quarter" idx="12"/>
          </p:nvPr>
        </p:nvSpPr>
        <p:spPr/>
        <p:txBody>
          <a:bodyPr/>
          <a:lstStyle/>
          <a:p>
            <a:fld id="{09204D71-56B5-4F68-92E6-59BDCBD5DDB0}" type="slidenum">
              <a:rPr kumimoji="1" lang="ja-JP" altLang="en-US" smtClean="0"/>
              <a:pPr/>
              <a:t>27</a:t>
            </a:fld>
            <a:endParaRPr kumimoji="1" lang="ja-JP" altLang="en-US"/>
          </a:p>
        </p:txBody>
      </p:sp>
      <p:pic>
        <p:nvPicPr>
          <p:cNvPr id="10" name="図 9" descr="【加工済み】03-03-02-002と03-03-02-003"/>
          <p:cNvPicPr>
            <a:picLocks noChangeAspect="1" noChangeArrowheads="1"/>
          </p:cNvPicPr>
          <p:nvPr/>
        </p:nvPicPr>
        <p:blipFill>
          <a:blip r:embed="rId2" cstate="print">
            <a:extLst>
              <a:ext uri="{28A0092B-C50C-407E-A947-70E740481C1C}">
                <a14:useLocalDpi xmlns:a14="http://schemas.microsoft.com/office/drawing/2010/main" val="0"/>
              </a:ext>
            </a:extLst>
          </a:blip>
          <a:srcRect t="1788"/>
          <a:stretch>
            <a:fillRect/>
          </a:stretch>
        </p:blipFill>
        <p:spPr bwMode="auto">
          <a:xfrm>
            <a:off x="1331640" y="1268760"/>
            <a:ext cx="6408712"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47674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98044" y="116632"/>
            <a:ext cx="8938451" cy="648072"/>
          </a:xfrm>
        </p:spPr>
        <p:txBody>
          <a:bodyPr/>
          <a:lstStyle/>
          <a:p>
            <a:r>
              <a:rPr lang="ja-JP" altLang="en-US" dirty="0"/>
              <a:t>処理手順⑩</a:t>
            </a:r>
            <a:r>
              <a:rPr lang="en-US" altLang="ja-JP" dirty="0"/>
              <a:t>【 </a:t>
            </a:r>
            <a:r>
              <a:rPr lang="ja-JP" altLang="en-US" dirty="0"/>
              <a:t>１０．レセプト確定（委託自県分） </a:t>
            </a:r>
            <a:r>
              <a:rPr lang="en-US" altLang="ja-JP" dirty="0"/>
              <a:t>】</a:t>
            </a:r>
            <a:r>
              <a:rPr lang="ja-JP" altLang="en-US" dirty="0"/>
              <a:t>（請求支払）</a:t>
            </a:r>
          </a:p>
          <a:p>
            <a:pPr lvl="1"/>
            <a:r>
              <a:rPr lang="ja-JP" altLang="en-US" dirty="0" smtClean="0"/>
              <a:t>通常</a:t>
            </a:r>
            <a:r>
              <a:rPr lang="ja-JP" altLang="en-US" dirty="0"/>
              <a:t>の運用と同様、</a:t>
            </a:r>
            <a:r>
              <a:rPr lang="en-US" altLang="ja-JP" dirty="0"/>
              <a:t>JP1</a:t>
            </a:r>
            <a:r>
              <a:rPr lang="ja-JP" altLang="en-US" dirty="0"/>
              <a:t>から県内分本確定、委託分本確定を実行してください。</a:t>
            </a:r>
          </a:p>
          <a:p>
            <a:endParaRPr kumimoji="1" lang="ja-JP" altLang="en-US" dirty="0"/>
          </a:p>
        </p:txBody>
      </p:sp>
      <p:sp>
        <p:nvSpPr>
          <p:cNvPr id="2" name="スライド番号プレースホルダ 1"/>
          <p:cNvSpPr>
            <a:spLocks noGrp="1"/>
          </p:cNvSpPr>
          <p:nvPr>
            <p:ph type="sldNum" sz="quarter" idx="12"/>
          </p:nvPr>
        </p:nvSpPr>
        <p:spPr/>
        <p:txBody>
          <a:bodyPr/>
          <a:lstStyle/>
          <a:p>
            <a:fld id="{09204D71-56B5-4F68-92E6-59BDCBD5DDB0}" type="slidenum">
              <a:rPr kumimoji="1" lang="ja-JP" altLang="en-US" smtClean="0"/>
              <a:pPr/>
              <a:t>28</a:t>
            </a:fld>
            <a:endParaRPr kumimoji="1" lang="ja-JP" altLang="en-US"/>
          </a:p>
        </p:txBody>
      </p:sp>
      <p:pic>
        <p:nvPicPr>
          <p:cNvPr id="8" name="図 7"/>
          <p:cNvPicPr>
            <a:picLocks noChangeAspect="1"/>
          </p:cNvPicPr>
          <p:nvPr/>
        </p:nvPicPr>
        <p:blipFill>
          <a:blip r:embed="rId2" cstate="print"/>
          <a:stretch>
            <a:fillRect/>
          </a:stretch>
        </p:blipFill>
        <p:spPr>
          <a:xfrm>
            <a:off x="899592" y="980728"/>
            <a:ext cx="7173905" cy="5576584"/>
          </a:xfrm>
          <a:prstGeom prst="rect">
            <a:avLst/>
          </a:prstGeom>
        </p:spPr>
      </p:pic>
    </p:spTree>
    <p:extLst>
      <p:ext uri="{BB962C8B-B14F-4D97-AF65-F5344CB8AC3E}">
        <p14:creationId xmlns:p14="http://schemas.microsoft.com/office/powerpoint/2010/main" val="1719773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09204D71-56B5-4F68-92E6-59BDCBD5DDB0}" type="slidenum">
              <a:rPr kumimoji="1" lang="ja-JP" altLang="en-US" smtClean="0"/>
              <a:pPr/>
              <a:t>2</a:t>
            </a:fld>
            <a:endParaRPr kumimoji="1" lang="ja-JP" altLang="en-US" dirty="0"/>
          </a:p>
        </p:txBody>
      </p:sp>
      <p:sp>
        <p:nvSpPr>
          <p:cNvPr id="5" name="テキスト ボックス 4"/>
          <p:cNvSpPr txBox="1"/>
          <p:nvPr/>
        </p:nvSpPr>
        <p:spPr>
          <a:xfrm>
            <a:off x="198762" y="307102"/>
            <a:ext cx="8712967" cy="1200329"/>
          </a:xfrm>
          <a:prstGeom prst="rect">
            <a:avLst/>
          </a:prstGeom>
          <a:noFill/>
        </p:spPr>
        <p:txBody>
          <a:bodyPr wrap="square" rtlCol="0">
            <a:spAutoFit/>
          </a:bodyPr>
          <a:lstStyle/>
          <a:p>
            <a:pPr algn="just">
              <a:buFont typeface="Wingdings" pitchFamily="2" charset="2"/>
              <a:buChar char="Ø"/>
              <a:tabLst>
                <a:tab pos="2155825" algn="l"/>
              </a:tabLst>
            </a:pPr>
            <a:r>
              <a:rPr lang="ja-JP" altLang="en-US" sz="1400" b="1" dirty="0" smtClean="0">
                <a:latin typeface="+mn-ea"/>
              </a:rPr>
              <a:t> 包括的合意に基づく保険者間調整について</a:t>
            </a:r>
            <a:endParaRPr lang="en-US" altLang="ja-JP" sz="1400" b="1" dirty="0" smtClean="0">
              <a:latin typeface="+mn-ea"/>
            </a:endParaRPr>
          </a:p>
          <a:p>
            <a:pPr marL="177800" indent="-177800" algn="just"/>
            <a:r>
              <a:rPr lang="ja-JP" altLang="en-US" sz="1600" dirty="0" smtClean="0">
                <a:latin typeface="+mn-ea"/>
              </a:rPr>
              <a:t>　</a:t>
            </a:r>
            <a:r>
              <a:rPr lang="ja-JP" altLang="en-US" sz="1400" dirty="0" smtClean="0">
                <a:latin typeface="+mn-ea"/>
              </a:rPr>
              <a:t>　　通常、資格過誤にかかる調整は一旦医療機関等へレセプトを返戻し、再度正しい資格情報により連合会を経由して保険者へ請求することとなりますが、包括的</a:t>
            </a:r>
            <a:r>
              <a:rPr lang="ja-JP" altLang="en-US" sz="1400" dirty="0">
                <a:latin typeface="+mn-ea"/>
              </a:rPr>
              <a:t>合意</a:t>
            </a:r>
            <a:r>
              <a:rPr lang="ja-JP" altLang="en-US" sz="1400" dirty="0" smtClean="0">
                <a:latin typeface="+mn-ea"/>
              </a:rPr>
              <a:t>に基づく保険者間調整は保険者、医療機関等、連合会に合意のもと、医療機関が連合会に診療報酬債権行使の委任およびそれに係る代理権を付与することにより、医療機関等を経由せず、連合会が正しい資格情報により保険者へ再請求を行うことにより調整を行います。</a:t>
            </a:r>
            <a:endParaRPr lang="en-US" altLang="ja-JP" sz="1400" dirty="0" smtClean="0">
              <a:latin typeface="+mn-ea"/>
            </a:endParaRPr>
          </a:p>
        </p:txBody>
      </p:sp>
      <p:sp>
        <p:nvSpPr>
          <p:cNvPr id="6" name="円/楕円 5"/>
          <p:cNvSpPr/>
          <p:nvPr/>
        </p:nvSpPr>
        <p:spPr>
          <a:xfrm>
            <a:off x="1907704" y="2060848"/>
            <a:ext cx="1728192" cy="64807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latin typeface="+mn-ea"/>
              </a:rPr>
              <a:t>旧保険者</a:t>
            </a:r>
            <a:endParaRPr kumimoji="1" lang="ja-JP" altLang="en-US" sz="1400" b="1" dirty="0">
              <a:solidFill>
                <a:schemeClr val="tx1"/>
              </a:solidFill>
              <a:latin typeface="+mn-ea"/>
            </a:endParaRPr>
          </a:p>
        </p:txBody>
      </p:sp>
      <p:sp>
        <p:nvSpPr>
          <p:cNvPr id="7" name="円/楕円 6"/>
          <p:cNvSpPr/>
          <p:nvPr/>
        </p:nvSpPr>
        <p:spPr>
          <a:xfrm>
            <a:off x="5580112" y="2060848"/>
            <a:ext cx="1728192" cy="64807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latin typeface="+mn-ea"/>
              </a:rPr>
              <a:t>新保険者</a:t>
            </a:r>
            <a:endParaRPr kumimoji="1" lang="ja-JP" altLang="en-US" sz="1400" b="1" dirty="0">
              <a:solidFill>
                <a:schemeClr val="tx1"/>
              </a:solidFill>
              <a:latin typeface="+mn-ea"/>
            </a:endParaRPr>
          </a:p>
        </p:txBody>
      </p:sp>
      <p:sp>
        <p:nvSpPr>
          <p:cNvPr id="8" name="角丸四角形 7"/>
          <p:cNvSpPr/>
          <p:nvPr/>
        </p:nvSpPr>
        <p:spPr>
          <a:xfrm>
            <a:off x="3635896" y="3307050"/>
            <a:ext cx="1944216" cy="504056"/>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latin typeface="+mn-ea"/>
              </a:rPr>
              <a:t>国保連合会</a:t>
            </a:r>
            <a:endParaRPr kumimoji="1" lang="ja-JP" altLang="en-US" sz="1400" b="1" dirty="0">
              <a:solidFill>
                <a:schemeClr val="tx1"/>
              </a:solidFill>
              <a:latin typeface="+mn-ea"/>
            </a:endParaRPr>
          </a:p>
        </p:txBody>
      </p:sp>
      <p:sp>
        <p:nvSpPr>
          <p:cNvPr id="9" name="正方形/長方形 8"/>
          <p:cNvSpPr/>
          <p:nvPr/>
        </p:nvSpPr>
        <p:spPr>
          <a:xfrm>
            <a:off x="539552" y="1916832"/>
            <a:ext cx="8064896" cy="3303920"/>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0" name="正方形/長方形 9"/>
          <p:cNvSpPr/>
          <p:nvPr/>
        </p:nvSpPr>
        <p:spPr>
          <a:xfrm>
            <a:off x="3635896" y="4365104"/>
            <a:ext cx="1944216" cy="50405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latin typeface="+mn-ea"/>
              </a:rPr>
              <a:t>医療機関等</a:t>
            </a:r>
            <a:endParaRPr kumimoji="1" lang="ja-JP" altLang="en-US" sz="1400" b="1" dirty="0">
              <a:solidFill>
                <a:schemeClr val="tx1"/>
              </a:solidFill>
              <a:latin typeface="+mn-ea"/>
            </a:endParaRPr>
          </a:p>
        </p:txBody>
      </p:sp>
      <p:cxnSp>
        <p:nvCxnSpPr>
          <p:cNvPr id="12" name="直線矢印コネクタ 11"/>
          <p:cNvCxnSpPr>
            <a:stCxn id="6" idx="6"/>
            <a:endCxn id="7" idx="2"/>
          </p:cNvCxnSpPr>
          <p:nvPr/>
        </p:nvCxnSpPr>
        <p:spPr>
          <a:xfrm>
            <a:off x="3635896" y="2384884"/>
            <a:ext cx="1944216" cy="0"/>
          </a:xfrm>
          <a:prstGeom prst="straightConnector1">
            <a:avLst/>
          </a:prstGeom>
          <a:ln w="31750">
            <a:solidFill>
              <a:srgbClr val="FF0000"/>
            </a:solidFill>
            <a:prstDash val="dash"/>
            <a:tailEnd type="triangle" w="med" len="lg"/>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3563888" y="2492896"/>
            <a:ext cx="576064" cy="792088"/>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V="1">
            <a:off x="5076056" y="2492896"/>
            <a:ext cx="576064" cy="792088"/>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21" name="フリーフォーム 20"/>
          <p:cNvSpPr/>
          <p:nvPr/>
        </p:nvSpPr>
        <p:spPr>
          <a:xfrm>
            <a:off x="3262964" y="2636912"/>
            <a:ext cx="962527" cy="1728192"/>
          </a:xfrm>
          <a:custGeom>
            <a:avLst/>
            <a:gdLst>
              <a:gd name="connsiteX0" fmla="*/ 0 w 962527"/>
              <a:gd name="connsiteY0" fmla="*/ 110691 h 1467853"/>
              <a:gd name="connsiteX1" fmla="*/ 365760 w 962527"/>
              <a:gd name="connsiteY1" fmla="*/ 226194 h 1467853"/>
              <a:gd name="connsiteX2" fmla="*/ 962527 w 962527"/>
              <a:gd name="connsiteY2" fmla="*/ 1467853 h 1467853"/>
              <a:gd name="connsiteX0" fmla="*/ 0 w 962527"/>
              <a:gd name="connsiteY0" fmla="*/ 55346 h 1412508"/>
              <a:gd name="connsiteX1" fmla="*/ 516948 w 962527"/>
              <a:gd name="connsiteY1" fmla="*/ 263788 h 1412508"/>
              <a:gd name="connsiteX2" fmla="*/ 962527 w 962527"/>
              <a:gd name="connsiteY2" fmla="*/ 1412508 h 1412508"/>
            </a:gdLst>
            <a:ahLst/>
            <a:cxnLst>
              <a:cxn ang="0">
                <a:pos x="connsiteX0" y="connsiteY0"/>
              </a:cxn>
              <a:cxn ang="0">
                <a:pos x="connsiteX1" y="connsiteY1"/>
              </a:cxn>
              <a:cxn ang="0">
                <a:pos x="connsiteX2" y="connsiteY2"/>
              </a:cxn>
            </a:cxnLst>
            <a:rect l="l" t="t" r="r" b="b"/>
            <a:pathLst>
              <a:path w="962527" h="1412508">
                <a:moveTo>
                  <a:pt x="0" y="55346"/>
                </a:moveTo>
                <a:cubicBezTo>
                  <a:pt x="102669" y="0"/>
                  <a:pt x="356527" y="37594"/>
                  <a:pt x="516948" y="263788"/>
                </a:cubicBezTo>
                <a:cubicBezTo>
                  <a:pt x="677369" y="489982"/>
                  <a:pt x="962527" y="1412508"/>
                  <a:pt x="962527" y="1412508"/>
                </a:cubicBezTo>
              </a:path>
            </a:pathLst>
          </a:custGeom>
          <a:ln w="31750">
            <a:solidFill>
              <a:schemeClr val="accent1">
                <a:lumMod val="75000"/>
              </a:schemeClr>
            </a:solidFill>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latin typeface="+mn-ea"/>
            </a:endParaRPr>
          </a:p>
        </p:txBody>
      </p:sp>
      <p:sp>
        <p:nvSpPr>
          <p:cNvPr id="22" name="フリーフォーム 21"/>
          <p:cNvSpPr/>
          <p:nvPr/>
        </p:nvSpPr>
        <p:spPr>
          <a:xfrm flipH="1">
            <a:off x="4977623" y="2636912"/>
            <a:ext cx="962527" cy="1728192"/>
          </a:xfrm>
          <a:custGeom>
            <a:avLst/>
            <a:gdLst>
              <a:gd name="connsiteX0" fmla="*/ 0 w 962527"/>
              <a:gd name="connsiteY0" fmla="*/ 110691 h 1467853"/>
              <a:gd name="connsiteX1" fmla="*/ 365760 w 962527"/>
              <a:gd name="connsiteY1" fmla="*/ 226194 h 1467853"/>
              <a:gd name="connsiteX2" fmla="*/ 962527 w 962527"/>
              <a:gd name="connsiteY2" fmla="*/ 1467853 h 1467853"/>
              <a:gd name="connsiteX0" fmla="*/ 0 w 962527"/>
              <a:gd name="connsiteY0" fmla="*/ 55346 h 1412508"/>
              <a:gd name="connsiteX1" fmla="*/ 516948 w 962527"/>
              <a:gd name="connsiteY1" fmla="*/ 263788 h 1412508"/>
              <a:gd name="connsiteX2" fmla="*/ 962527 w 962527"/>
              <a:gd name="connsiteY2" fmla="*/ 1412508 h 1412508"/>
            </a:gdLst>
            <a:ahLst/>
            <a:cxnLst>
              <a:cxn ang="0">
                <a:pos x="connsiteX0" y="connsiteY0"/>
              </a:cxn>
              <a:cxn ang="0">
                <a:pos x="connsiteX1" y="connsiteY1"/>
              </a:cxn>
              <a:cxn ang="0">
                <a:pos x="connsiteX2" y="connsiteY2"/>
              </a:cxn>
            </a:cxnLst>
            <a:rect l="l" t="t" r="r" b="b"/>
            <a:pathLst>
              <a:path w="962527" h="1412508">
                <a:moveTo>
                  <a:pt x="0" y="55346"/>
                </a:moveTo>
                <a:cubicBezTo>
                  <a:pt x="102669" y="0"/>
                  <a:pt x="356527" y="37594"/>
                  <a:pt x="516948" y="263788"/>
                </a:cubicBezTo>
                <a:cubicBezTo>
                  <a:pt x="677369" y="489982"/>
                  <a:pt x="962527" y="1412508"/>
                  <a:pt x="962527" y="1412508"/>
                </a:cubicBezTo>
              </a:path>
            </a:pathLst>
          </a:custGeom>
          <a:ln w="31750">
            <a:solidFill>
              <a:schemeClr val="accent1">
                <a:lumMod val="75000"/>
              </a:schemeClr>
            </a:solidFill>
            <a:head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latin typeface="+mn-ea"/>
            </a:endParaRPr>
          </a:p>
        </p:txBody>
      </p:sp>
      <p:sp>
        <p:nvSpPr>
          <p:cNvPr id="25" name="テキスト ボックス 24"/>
          <p:cNvSpPr txBox="1"/>
          <p:nvPr/>
        </p:nvSpPr>
        <p:spPr>
          <a:xfrm>
            <a:off x="467544" y="1578983"/>
            <a:ext cx="3024336" cy="307777"/>
          </a:xfrm>
          <a:prstGeom prst="rect">
            <a:avLst/>
          </a:prstGeom>
          <a:noFill/>
        </p:spPr>
        <p:txBody>
          <a:bodyPr wrap="square" rtlCol="0">
            <a:spAutoFit/>
          </a:bodyPr>
          <a:lstStyle/>
          <a:p>
            <a:r>
              <a:rPr kumimoji="1" lang="ja-JP" altLang="en-US" sz="1400" b="1" dirty="0" smtClean="0">
                <a:latin typeface="+mn-ea"/>
              </a:rPr>
              <a:t>＜調整スキームのイメージ＞</a:t>
            </a:r>
            <a:endParaRPr kumimoji="1" lang="ja-JP" altLang="en-US" sz="1400" b="1" dirty="0">
              <a:latin typeface="+mn-ea"/>
            </a:endParaRPr>
          </a:p>
        </p:txBody>
      </p:sp>
      <p:sp>
        <p:nvSpPr>
          <p:cNvPr id="26" name="テキスト ボックス 25"/>
          <p:cNvSpPr txBox="1"/>
          <p:nvPr/>
        </p:nvSpPr>
        <p:spPr>
          <a:xfrm>
            <a:off x="3887924" y="2075510"/>
            <a:ext cx="1440160" cy="276999"/>
          </a:xfrm>
          <a:prstGeom prst="rect">
            <a:avLst/>
          </a:prstGeom>
          <a:noFill/>
        </p:spPr>
        <p:txBody>
          <a:bodyPr wrap="square" rtlCol="0">
            <a:spAutoFit/>
          </a:bodyPr>
          <a:lstStyle/>
          <a:p>
            <a:pPr algn="ctr"/>
            <a:r>
              <a:rPr kumimoji="1" lang="ja-JP" altLang="en-US" sz="1200" dirty="0" smtClean="0">
                <a:latin typeface="+mn-ea"/>
              </a:rPr>
              <a:t>連絡・確認・報告</a:t>
            </a:r>
            <a:endParaRPr kumimoji="1" lang="ja-JP" altLang="en-US" sz="1200" dirty="0">
              <a:latin typeface="+mn-ea"/>
            </a:endParaRPr>
          </a:p>
        </p:txBody>
      </p:sp>
      <p:sp>
        <p:nvSpPr>
          <p:cNvPr id="27" name="テキスト ボックス 26"/>
          <p:cNvSpPr txBox="1"/>
          <p:nvPr/>
        </p:nvSpPr>
        <p:spPr>
          <a:xfrm>
            <a:off x="3707904" y="2492896"/>
            <a:ext cx="864096" cy="276999"/>
          </a:xfrm>
          <a:prstGeom prst="rect">
            <a:avLst/>
          </a:prstGeom>
          <a:noFill/>
        </p:spPr>
        <p:txBody>
          <a:bodyPr wrap="square" rtlCol="0">
            <a:spAutoFit/>
          </a:bodyPr>
          <a:lstStyle/>
          <a:p>
            <a:r>
              <a:rPr kumimoji="1" lang="ja-JP" altLang="en-US" sz="1200" dirty="0" smtClean="0">
                <a:latin typeface="+mn-ea"/>
              </a:rPr>
              <a:t>レセ返戻</a:t>
            </a:r>
            <a:endParaRPr kumimoji="1" lang="ja-JP" altLang="en-US" sz="1200" dirty="0">
              <a:latin typeface="+mn-ea"/>
            </a:endParaRPr>
          </a:p>
        </p:txBody>
      </p:sp>
      <p:sp>
        <p:nvSpPr>
          <p:cNvPr id="28" name="テキスト ボックス 27"/>
          <p:cNvSpPr txBox="1"/>
          <p:nvPr/>
        </p:nvSpPr>
        <p:spPr>
          <a:xfrm>
            <a:off x="4716016" y="2492896"/>
            <a:ext cx="864096" cy="276999"/>
          </a:xfrm>
          <a:prstGeom prst="rect">
            <a:avLst/>
          </a:prstGeom>
          <a:noFill/>
        </p:spPr>
        <p:txBody>
          <a:bodyPr wrap="square" rtlCol="0">
            <a:spAutoFit/>
          </a:bodyPr>
          <a:lstStyle/>
          <a:p>
            <a:pPr algn="ctr"/>
            <a:r>
              <a:rPr kumimoji="1" lang="ja-JP" altLang="en-US" sz="1200" dirty="0" smtClean="0">
                <a:latin typeface="+mn-ea"/>
              </a:rPr>
              <a:t>再請求</a:t>
            </a:r>
            <a:endParaRPr kumimoji="1" lang="ja-JP" altLang="en-US" sz="1200" dirty="0">
              <a:latin typeface="+mn-ea"/>
            </a:endParaRPr>
          </a:p>
        </p:txBody>
      </p:sp>
      <p:sp>
        <p:nvSpPr>
          <p:cNvPr id="30" name="テキスト ボックス 29"/>
          <p:cNvSpPr txBox="1"/>
          <p:nvPr/>
        </p:nvSpPr>
        <p:spPr>
          <a:xfrm>
            <a:off x="5508104" y="2863969"/>
            <a:ext cx="864096" cy="276999"/>
          </a:xfrm>
          <a:prstGeom prst="rect">
            <a:avLst/>
          </a:prstGeom>
          <a:noFill/>
        </p:spPr>
        <p:txBody>
          <a:bodyPr wrap="square" rtlCol="0">
            <a:spAutoFit/>
          </a:bodyPr>
          <a:lstStyle/>
          <a:p>
            <a:r>
              <a:rPr kumimoji="1" lang="ja-JP" altLang="en-US" sz="1200" dirty="0" smtClean="0">
                <a:latin typeface="+mn-ea"/>
              </a:rPr>
              <a:t>再請求</a:t>
            </a:r>
            <a:endParaRPr kumimoji="1" lang="ja-JP" altLang="en-US" sz="1200" dirty="0">
              <a:latin typeface="+mn-ea"/>
            </a:endParaRPr>
          </a:p>
        </p:txBody>
      </p:sp>
      <p:sp>
        <p:nvSpPr>
          <p:cNvPr id="31" name="テキスト ボックス 30"/>
          <p:cNvSpPr txBox="1"/>
          <p:nvPr/>
        </p:nvSpPr>
        <p:spPr>
          <a:xfrm>
            <a:off x="2915816" y="2863969"/>
            <a:ext cx="864096" cy="276999"/>
          </a:xfrm>
          <a:prstGeom prst="rect">
            <a:avLst/>
          </a:prstGeom>
          <a:noFill/>
        </p:spPr>
        <p:txBody>
          <a:bodyPr wrap="square" rtlCol="0">
            <a:spAutoFit/>
          </a:bodyPr>
          <a:lstStyle/>
          <a:p>
            <a:r>
              <a:rPr kumimoji="1" lang="ja-JP" altLang="en-US" sz="1200" dirty="0" smtClean="0">
                <a:latin typeface="+mn-ea"/>
              </a:rPr>
              <a:t>レセ返戻</a:t>
            </a:r>
            <a:endParaRPr kumimoji="1" lang="ja-JP" altLang="en-US" sz="1200" dirty="0">
              <a:latin typeface="+mn-ea"/>
            </a:endParaRPr>
          </a:p>
        </p:txBody>
      </p:sp>
      <p:cxnSp>
        <p:nvCxnSpPr>
          <p:cNvPr id="33" name="直線矢印コネクタ 32"/>
          <p:cNvCxnSpPr/>
          <p:nvPr/>
        </p:nvCxnSpPr>
        <p:spPr>
          <a:xfrm>
            <a:off x="683568" y="4615071"/>
            <a:ext cx="648072" cy="0"/>
          </a:xfrm>
          <a:prstGeom prst="straightConnector1">
            <a:avLst/>
          </a:prstGeom>
          <a:ln w="31750">
            <a:solidFill>
              <a:schemeClr val="accent1">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683568" y="4869160"/>
            <a:ext cx="648072" cy="0"/>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35" name="グループ化 4"/>
          <p:cNvGrpSpPr/>
          <p:nvPr/>
        </p:nvGrpSpPr>
        <p:grpSpPr>
          <a:xfrm>
            <a:off x="3203848" y="1988840"/>
            <a:ext cx="236518" cy="388565"/>
            <a:chOff x="1876425" y="514350"/>
            <a:chExt cx="266700" cy="428625"/>
          </a:xfrm>
        </p:grpSpPr>
        <p:sp>
          <p:nvSpPr>
            <p:cNvPr id="36" name="円/楕円 35"/>
            <p:cNvSpPr/>
            <p:nvPr/>
          </p:nvSpPr>
          <p:spPr>
            <a:xfrm>
              <a:off x="1876425" y="514350"/>
              <a:ext cx="266700" cy="266700"/>
            </a:xfrm>
            <a:prstGeom prst="ellipse">
              <a:avLst/>
            </a:prstGeom>
            <a:solidFill>
              <a:srgbClr val="FFFF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dirty="0">
                <a:latin typeface="+mn-ea"/>
              </a:endParaRPr>
            </a:p>
          </p:txBody>
        </p:sp>
        <p:sp>
          <p:nvSpPr>
            <p:cNvPr id="37" name="二等辺三角形 36"/>
            <p:cNvSpPr/>
            <p:nvPr/>
          </p:nvSpPr>
          <p:spPr>
            <a:xfrm>
              <a:off x="1885950" y="590550"/>
              <a:ext cx="257175" cy="352425"/>
            </a:xfrm>
            <a:prstGeom prst="triangle">
              <a:avLst/>
            </a:prstGeom>
            <a:solidFill>
              <a:srgbClr val="FFFF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dirty="0">
                <a:latin typeface="+mn-ea"/>
              </a:endParaRPr>
            </a:p>
          </p:txBody>
        </p:sp>
        <p:sp>
          <p:nvSpPr>
            <p:cNvPr id="38" name="円/楕円 37"/>
            <p:cNvSpPr/>
            <p:nvPr/>
          </p:nvSpPr>
          <p:spPr>
            <a:xfrm>
              <a:off x="1905000" y="552450"/>
              <a:ext cx="219075" cy="21907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dirty="0">
                <a:latin typeface="+mn-ea"/>
              </a:endParaRPr>
            </a:p>
          </p:txBody>
        </p:sp>
      </p:grpSp>
      <p:grpSp>
        <p:nvGrpSpPr>
          <p:cNvPr id="39" name="グループ化 11"/>
          <p:cNvGrpSpPr/>
          <p:nvPr/>
        </p:nvGrpSpPr>
        <p:grpSpPr>
          <a:xfrm>
            <a:off x="5775642" y="1988840"/>
            <a:ext cx="236518" cy="388565"/>
            <a:chOff x="7915275" y="622300"/>
            <a:chExt cx="266700" cy="428625"/>
          </a:xfrm>
        </p:grpSpPr>
        <p:sp>
          <p:nvSpPr>
            <p:cNvPr id="40" name="円/楕円 39"/>
            <p:cNvSpPr/>
            <p:nvPr/>
          </p:nvSpPr>
          <p:spPr>
            <a:xfrm>
              <a:off x="7915275" y="622300"/>
              <a:ext cx="266700" cy="2667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dirty="0">
                <a:latin typeface="+mn-ea"/>
              </a:endParaRPr>
            </a:p>
          </p:txBody>
        </p:sp>
        <p:sp>
          <p:nvSpPr>
            <p:cNvPr id="41" name="二等辺三角形 40"/>
            <p:cNvSpPr/>
            <p:nvPr/>
          </p:nvSpPr>
          <p:spPr>
            <a:xfrm>
              <a:off x="7924800" y="698500"/>
              <a:ext cx="257175" cy="352425"/>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dirty="0">
                <a:latin typeface="+mn-ea"/>
              </a:endParaRPr>
            </a:p>
          </p:txBody>
        </p:sp>
        <p:sp>
          <p:nvSpPr>
            <p:cNvPr id="42" name="円/楕円 41"/>
            <p:cNvSpPr/>
            <p:nvPr/>
          </p:nvSpPr>
          <p:spPr>
            <a:xfrm>
              <a:off x="7943850" y="660400"/>
              <a:ext cx="219075" cy="21907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dirty="0">
                <a:latin typeface="+mn-ea"/>
              </a:endParaRPr>
            </a:p>
          </p:txBody>
        </p:sp>
      </p:grpSp>
      <p:sp>
        <p:nvSpPr>
          <p:cNvPr id="43" name="テキスト ボックス 42"/>
          <p:cNvSpPr txBox="1"/>
          <p:nvPr/>
        </p:nvSpPr>
        <p:spPr>
          <a:xfrm>
            <a:off x="1331640" y="4482088"/>
            <a:ext cx="2016224" cy="276999"/>
          </a:xfrm>
          <a:prstGeom prst="rect">
            <a:avLst/>
          </a:prstGeom>
          <a:noFill/>
        </p:spPr>
        <p:txBody>
          <a:bodyPr wrap="square" rtlCol="0">
            <a:spAutoFit/>
          </a:bodyPr>
          <a:lstStyle/>
          <a:p>
            <a:r>
              <a:rPr kumimoji="1" lang="ja-JP" altLang="en-US" sz="1200" dirty="0" smtClean="0">
                <a:latin typeface="+mn-ea"/>
              </a:rPr>
              <a:t>通常の資格過誤調整の流れ</a:t>
            </a:r>
            <a:endParaRPr kumimoji="1" lang="ja-JP" altLang="en-US" sz="1200" dirty="0">
              <a:latin typeface="+mn-ea"/>
            </a:endParaRPr>
          </a:p>
        </p:txBody>
      </p:sp>
      <p:sp>
        <p:nvSpPr>
          <p:cNvPr id="46" name="テキスト ボックス 45"/>
          <p:cNvSpPr txBox="1"/>
          <p:nvPr/>
        </p:nvSpPr>
        <p:spPr>
          <a:xfrm>
            <a:off x="1331640" y="4725144"/>
            <a:ext cx="2304256" cy="276999"/>
          </a:xfrm>
          <a:prstGeom prst="rect">
            <a:avLst/>
          </a:prstGeom>
          <a:noFill/>
        </p:spPr>
        <p:txBody>
          <a:bodyPr wrap="square" rtlCol="0">
            <a:spAutoFit/>
          </a:bodyPr>
          <a:lstStyle/>
          <a:p>
            <a:r>
              <a:rPr kumimoji="1" lang="ja-JP" altLang="en-US" sz="1200" dirty="0" smtClean="0">
                <a:latin typeface="+mn-ea"/>
              </a:rPr>
              <a:t>包括的合意に基づく調整の流れ</a:t>
            </a:r>
            <a:endParaRPr kumimoji="1" lang="ja-JP" altLang="en-US" sz="1200" dirty="0">
              <a:latin typeface="+mn-ea"/>
            </a:endParaRPr>
          </a:p>
        </p:txBody>
      </p:sp>
      <p:sp>
        <p:nvSpPr>
          <p:cNvPr id="45" name="テキスト ボックス 44"/>
          <p:cNvSpPr txBox="1"/>
          <p:nvPr/>
        </p:nvSpPr>
        <p:spPr>
          <a:xfrm>
            <a:off x="4716016" y="3938596"/>
            <a:ext cx="1440160" cy="276999"/>
          </a:xfrm>
          <a:prstGeom prst="rect">
            <a:avLst/>
          </a:prstGeom>
          <a:solidFill>
            <a:schemeClr val="bg1"/>
          </a:solidFill>
          <a:ln>
            <a:solidFill>
              <a:schemeClr val="bg1"/>
            </a:solidFill>
          </a:ln>
        </p:spPr>
        <p:txBody>
          <a:bodyPr wrap="square" rtlCol="0">
            <a:spAutoFit/>
          </a:bodyPr>
          <a:lstStyle/>
          <a:p>
            <a:r>
              <a:rPr kumimoji="1" lang="ja-JP" altLang="en-US" sz="1200" dirty="0" smtClean="0">
                <a:latin typeface="HG丸ｺﾞｼｯｸM-PRO" pitchFamily="50" charset="-128"/>
                <a:ea typeface="HG丸ｺﾞｼｯｸM-PRO" pitchFamily="50" charset="-128"/>
              </a:rPr>
              <a:t>委任・代理権付与</a:t>
            </a:r>
            <a:endParaRPr kumimoji="1" lang="ja-JP" altLang="en-US" sz="1200" dirty="0">
              <a:latin typeface="HG丸ｺﾞｼｯｸM-PRO" pitchFamily="50" charset="-128"/>
              <a:ea typeface="HG丸ｺﾞｼｯｸM-PRO" pitchFamily="50" charset="-128"/>
            </a:endParaRPr>
          </a:p>
        </p:txBody>
      </p:sp>
      <p:sp>
        <p:nvSpPr>
          <p:cNvPr id="47" name="下矢印 46"/>
          <p:cNvSpPr/>
          <p:nvPr/>
        </p:nvSpPr>
        <p:spPr>
          <a:xfrm rot="10800000">
            <a:off x="4464352" y="3872775"/>
            <a:ext cx="274410" cy="432000"/>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テキスト ボックス 43"/>
          <p:cNvSpPr txBox="1"/>
          <p:nvPr/>
        </p:nvSpPr>
        <p:spPr>
          <a:xfrm>
            <a:off x="198761" y="5445441"/>
            <a:ext cx="8712967" cy="769441"/>
          </a:xfrm>
          <a:prstGeom prst="rect">
            <a:avLst/>
          </a:prstGeom>
          <a:noFill/>
        </p:spPr>
        <p:txBody>
          <a:bodyPr wrap="square" rtlCol="0">
            <a:spAutoFit/>
          </a:bodyPr>
          <a:lstStyle/>
          <a:p>
            <a:pPr algn="just">
              <a:buFont typeface="Wingdings" pitchFamily="2" charset="2"/>
              <a:buChar char="Ø"/>
              <a:tabLst>
                <a:tab pos="2155825" algn="l"/>
              </a:tabLst>
            </a:pPr>
            <a:r>
              <a:rPr lang="ja-JP" altLang="en-US" sz="1400" b="1" dirty="0" smtClean="0">
                <a:latin typeface="+mn-ea"/>
              </a:rPr>
              <a:t> 既に付与された委任及び代理権について</a:t>
            </a:r>
            <a:endParaRPr lang="en-US" altLang="ja-JP" sz="1400" b="1" dirty="0" smtClean="0">
              <a:latin typeface="+mn-ea"/>
            </a:endParaRPr>
          </a:p>
          <a:p>
            <a:pPr marL="177800" indent="-177800" algn="just"/>
            <a:r>
              <a:rPr lang="ja-JP" altLang="en-US" sz="1600" dirty="0" smtClean="0">
                <a:latin typeface="+mn-ea"/>
              </a:rPr>
              <a:t>　</a:t>
            </a:r>
            <a:r>
              <a:rPr lang="ja-JP" altLang="en-US" sz="1400" dirty="0" smtClean="0">
                <a:latin typeface="+mn-ea"/>
              </a:rPr>
              <a:t>　　包括的</a:t>
            </a:r>
            <a:r>
              <a:rPr lang="ja-JP" altLang="en-US" sz="1400" dirty="0">
                <a:latin typeface="+mn-ea"/>
              </a:rPr>
              <a:t>合意</a:t>
            </a:r>
            <a:r>
              <a:rPr lang="ja-JP" altLang="en-US" sz="1400" dirty="0" smtClean="0">
                <a:latin typeface="+mn-ea"/>
              </a:rPr>
              <a:t>に基づく保険者間調整を実施するにあたって医療機関から連合会に付与された診療報酬債権行使の委任およびそれに係る代理権については、請求省令の改正により無効となることはありません。</a:t>
            </a:r>
            <a:endParaRPr lang="en-US" altLang="ja-JP" sz="1400" dirty="0" smtClean="0">
              <a:latin typeface="+mn-ea"/>
            </a:endParaRPr>
          </a:p>
        </p:txBody>
      </p:sp>
    </p:spTree>
    <p:extLst>
      <p:ext uri="{BB962C8B-B14F-4D97-AF65-F5344CB8AC3E}">
        <p14:creationId xmlns:p14="http://schemas.microsoft.com/office/powerpoint/2010/main" val="19680459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03-02-08-010"/>
          <p:cNvPicPr>
            <a:picLocks noChangeAspect="1" noChangeArrowheads="1"/>
          </p:cNvPicPr>
          <p:nvPr/>
        </p:nvPicPr>
        <p:blipFill>
          <a:blip r:embed="rId2" cstate="print">
            <a:extLst>
              <a:ext uri="{28A0092B-C50C-407E-A947-70E740481C1C}">
                <a14:useLocalDpi xmlns:a14="http://schemas.microsoft.com/office/drawing/2010/main" val="0"/>
              </a:ext>
            </a:extLst>
          </a:blip>
          <a:srcRect t="2554" r="836" b="1083"/>
          <a:stretch>
            <a:fillRect/>
          </a:stretch>
        </p:blipFill>
        <p:spPr bwMode="auto">
          <a:xfrm>
            <a:off x="755576" y="3068960"/>
            <a:ext cx="2930001"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コンテンツ プレースホルダー 9"/>
          <p:cNvSpPr>
            <a:spLocks noGrp="1"/>
          </p:cNvSpPr>
          <p:nvPr>
            <p:ph idx="1"/>
          </p:nvPr>
        </p:nvSpPr>
        <p:spPr>
          <a:xfrm>
            <a:off x="98044" y="116632"/>
            <a:ext cx="8938451" cy="907372"/>
          </a:xfrm>
        </p:spPr>
        <p:txBody>
          <a:bodyPr/>
          <a:lstStyle/>
          <a:p>
            <a:r>
              <a:rPr lang="ja-JP" altLang="en-US" dirty="0"/>
              <a:t>処理手順⑪</a:t>
            </a:r>
            <a:r>
              <a:rPr lang="en-US" altLang="ja-JP" dirty="0"/>
              <a:t>【 </a:t>
            </a:r>
            <a:r>
              <a:rPr lang="ja-JP" altLang="en-US" dirty="0"/>
              <a:t>１１</a:t>
            </a:r>
            <a:r>
              <a:rPr lang="en-US" altLang="ja-JP" dirty="0"/>
              <a:t>.</a:t>
            </a:r>
            <a:r>
              <a:rPr lang="ja-JP" altLang="en-US" dirty="0"/>
              <a:t>過誤・再審査受託分結果送信 </a:t>
            </a:r>
            <a:r>
              <a:rPr lang="en-US" altLang="ja-JP" dirty="0"/>
              <a:t>】</a:t>
            </a:r>
            <a:r>
              <a:rPr lang="ja-JP" altLang="en-US" dirty="0"/>
              <a:t>（レセ電）</a:t>
            </a:r>
          </a:p>
          <a:p>
            <a:r>
              <a:rPr lang="ja-JP" altLang="en-US" dirty="0"/>
              <a:t>処理手順⑫</a:t>
            </a:r>
            <a:r>
              <a:rPr lang="en-US" altLang="ja-JP" dirty="0"/>
              <a:t>【 </a:t>
            </a:r>
            <a:r>
              <a:rPr lang="ja-JP" altLang="en-US" dirty="0"/>
              <a:t>１２</a:t>
            </a:r>
            <a:r>
              <a:rPr lang="en-US" altLang="ja-JP" dirty="0"/>
              <a:t>.</a:t>
            </a:r>
            <a:r>
              <a:rPr lang="ja-JP" altLang="en-US" dirty="0"/>
              <a:t>過誤・再審査委託分結果受信 </a:t>
            </a:r>
            <a:r>
              <a:rPr lang="en-US" altLang="ja-JP" dirty="0"/>
              <a:t>】</a:t>
            </a:r>
            <a:r>
              <a:rPr lang="ja-JP" altLang="en-US" dirty="0"/>
              <a:t>（レセ電</a:t>
            </a:r>
            <a:r>
              <a:rPr lang="ja-JP" altLang="en-US" dirty="0" smtClean="0"/>
              <a:t>）</a:t>
            </a:r>
            <a:endParaRPr lang="en-US" altLang="ja-JP" dirty="0" smtClean="0"/>
          </a:p>
          <a:p>
            <a:pPr lvl="1"/>
            <a:r>
              <a:rPr lang="ja-JP" altLang="en-US" dirty="0" smtClean="0"/>
              <a:t>受託分の過誤</a:t>
            </a:r>
            <a:r>
              <a:rPr lang="ja-JP" altLang="en-US" dirty="0"/>
              <a:t>申出レセプトを委託県に送信します</a:t>
            </a:r>
            <a:r>
              <a:rPr lang="ja-JP" altLang="en-US" dirty="0" smtClean="0"/>
              <a:t>。</a:t>
            </a:r>
            <a:endParaRPr kumimoji="1" lang="ja-JP" altLang="en-US" dirty="0"/>
          </a:p>
        </p:txBody>
      </p:sp>
      <p:sp>
        <p:nvSpPr>
          <p:cNvPr id="2" name="スライド番号プレースホルダ 1"/>
          <p:cNvSpPr>
            <a:spLocks noGrp="1"/>
          </p:cNvSpPr>
          <p:nvPr>
            <p:ph type="sldNum" sz="quarter" idx="12"/>
          </p:nvPr>
        </p:nvSpPr>
        <p:spPr/>
        <p:txBody>
          <a:bodyPr/>
          <a:lstStyle/>
          <a:p>
            <a:fld id="{09204D71-56B5-4F68-92E6-59BDCBD5DDB0}" type="slidenum">
              <a:rPr kumimoji="1" lang="ja-JP" altLang="en-US" smtClean="0"/>
              <a:pPr/>
              <a:t>29</a:t>
            </a:fld>
            <a:endParaRPr kumimoji="1" lang="ja-JP" altLang="en-US"/>
          </a:p>
        </p:txBody>
      </p:sp>
      <p:sp>
        <p:nvSpPr>
          <p:cNvPr id="4" name="テキスト ボックス 3"/>
          <p:cNvSpPr txBox="1"/>
          <p:nvPr/>
        </p:nvSpPr>
        <p:spPr>
          <a:xfrm>
            <a:off x="1259632" y="2636912"/>
            <a:ext cx="1872208" cy="369332"/>
          </a:xfrm>
          <a:prstGeom prst="rect">
            <a:avLst/>
          </a:prstGeom>
          <a:noFill/>
        </p:spPr>
        <p:txBody>
          <a:bodyPr wrap="square" rtlCol="0">
            <a:spAutoFit/>
          </a:bodyPr>
          <a:lstStyle/>
          <a:p>
            <a:pPr algn="ctr"/>
            <a:r>
              <a:rPr lang="ja-JP" altLang="en-US" dirty="0" smtClean="0"/>
              <a:t>受託県連合会</a:t>
            </a:r>
            <a:endParaRPr kumimoji="1" lang="ja-JP" altLang="en-US" dirty="0"/>
          </a:p>
        </p:txBody>
      </p:sp>
      <p:sp>
        <p:nvSpPr>
          <p:cNvPr id="6" name="右矢印 5"/>
          <p:cNvSpPr/>
          <p:nvPr/>
        </p:nvSpPr>
        <p:spPr>
          <a:xfrm>
            <a:off x="4067944" y="3212976"/>
            <a:ext cx="648072" cy="1512000"/>
          </a:xfrm>
          <a:prstGeom prst="rightArrow">
            <a:avLst>
              <a:gd name="adj1" fmla="val 70157"/>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ja-JP" altLang="en-US" dirty="0" smtClean="0">
                <a:solidFill>
                  <a:srgbClr val="000000"/>
                </a:solidFill>
              </a:rPr>
              <a:t>送信</a:t>
            </a:r>
            <a:endParaRPr kumimoji="1" lang="ja-JP" altLang="en-US" dirty="0">
              <a:solidFill>
                <a:srgbClr val="000000"/>
              </a:solidFill>
            </a:endParaRPr>
          </a:p>
        </p:txBody>
      </p:sp>
      <p:pic>
        <p:nvPicPr>
          <p:cNvPr id="7" name="Picture 2" descr="D:\j_hoshiyama\Desktop\work\あんちょこ\myclipart\00434847.png"/>
          <p:cNvPicPr>
            <a:picLocks noChangeAspect="1" noChangeArrowheads="1"/>
          </p:cNvPicPr>
          <p:nvPr/>
        </p:nvPicPr>
        <p:blipFill>
          <a:blip r:embed="rId3" cstate="print"/>
          <a:srcRect/>
          <a:stretch>
            <a:fillRect/>
          </a:stretch>
        </p:blipFill>
        <p:spPr bwMode="auto">
          <a:xfrm>
            <a:off x="6019006" y="1628800"/>
            <a:ext cx="994420" cy="994420"/>
          </a:xfrm>
          <a:prstGeom prst="rect">
            <a:avLst/>
          </a:prstGeom>
          <a:noFill/>
        </p:spPr>
      </p:pic>
      <p:sp>
        <p:nvSpPr>
          <p:cNvPr id="8" name="テキスト ボックス 7"/>
          <p:cNvSpPr txBox="1"/>
          <p:nvPr/>
        </p:nvSpPr>
        <p:spPr>
          <a:xfrm>
            <a:off x="5526360" y="2636912"/>
            <a:ext cx="1979712" cy="369332"/>
          </a:xfrm>
          <a:prstGeom prst="rect">
            <a:avLst/>
          </a:prstGeom>
          <a:noFill/>
        </p:spPr>
        <p:txBody>
          <a:bodyPr wrap="square" rtlCol="0">
            <a:spAutoFit/>
          </a:bodyPr>
          <a:lstStyle/>
          <a:p>
            <a:pPr algn="ctr"/>
            <a:r>
              <a:rPr kumimoji="1" lang="ja-JP" altLang="en-US" dirty="0" smtClean="0"/>
              <a:t>委託県連合会</a:t>
            </a:r>
            <a:endParaRPr kumimoji="1" lang="en-US" altLang="ja-JP" dirty="0" smtClean="0"/>
          </a:p>
        </p:txBody>
      </p:sp>
      <p:sp>
        <p:nvSpPr>
          <p:cNvPr id="9" name="テキスト ボックス 8"/>
          <p:cNvSpPr txBox="1"/>
          <p:nvPr/>
        </p:nvSpPr>
        <p:spPr>
          <a:xfrm>
            <a:off x="4932040" y="5211270"/>
            <a:ext cx="3168352" cy="646331"/>
          </a:xfrm>
          <a:prstGeom prst="rect">
            <a:avLst/>
          </a:prstGeom>
          <a:noFill/>
        </p:spPr>
        <p:txBody>
          <a:bodyPr wrap="square" rtlCol="0">
            <a:spAutoFit/>
          </a:bodyPr>
          <a:lstStyle/>
          <a:p>
            <a:pPr algn="ctr"/>
            <a:r>
              <a:rPr lang="ja-JP" altLang="en-US" dirty="0" smtClean="0">
                <a:solidFill>
                  <a:srgbClr val="000000"/>
                </a:solidFill>
              </a:rPr>
              <a:t>「過誤・再審査</a:t>
            </a:r>
            <a:endParaRPr lang="en-US" altLang="ja-JP" dirty="0" smtClean="0">
              <a:solidFill>
                <a:srgbClr val="000000"/>
              </a:solidFill>
            </a:endParaRPr>
          </a:p>
          <a:p>
            <a:pPr algn="ctr"/>
            <a:r>
              <a:rPr lang="ja-JP" altLang="en-US" dirty="0" smtClean="0">
                <a:solidFill>
                  <a:srgbClr val="000000"/>
                </a:solidFill>
              </a:rPr>
              <a:t>委託分結果受信」</a:t>
            </a:r>
            <a:endParaRPr lang="en-US" altLang="ja-JP" dirty="0" smtClean="0">
              <a:solidFill>
                <a:srgbClr val="000000"/>
              </a:solidFill>
            </a:endParaRPr>
          </a:p>
        </p:txBody>
      </p:sp>
      <p:sp>
        <p:nvSpPr>
          <p:cNvPr id="11" name="メモ 10"/>
          <p:cNvSpPr/>
          <p:nvPr/>
        </p:nvSpPr>
        <p:spPr>
          <a:xfrm>
            <a:off x="2915816" y="4149080"/>
            <a:ext cx="1008112" cy="1008112"/>
          </a:xfrm>
          <a:prstGeom prst="foldedCorner">
            <a:avLst>
              <a:gd name="adj" fmla="val 2308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lstStyle/>
          <a:p>
            <a:pPr algn="ctr"/>
            <a:r>
              <a:rPr lang="ja-JP" altLang="en-US" sz="1200" b="1" dirty="0" smtClean="0">
                <a:solidFill>
                  <a:srgbClr val="000000"/>
                </a:solidFill>
              </a:rPr>
              <a:t>レセプト</a:t>
            </a:r>
            <a:endParaRPr lang="en-US" altLang="ja-JP" sz="1200" b="1" dirty="0" smtClean="0">
              <a:solidFill>
                <a:srgbClr val="000000"/>
              </a:solidFill>
            </a:endParaRPr>
          </a:p>
          <a:p>
            <a:pPr algn="ctr"/>
            <a:r>
              <a:rPr lang="ja-JP" altLang="en-US" sz="1200" dirty="0" smtClean="0">
                <a:solidFill>
                  <a:srgbClr val="000000"/>
                </a:solidFill>
              </a:rPr>
              <a:t>受託分</a:t>
            </a:r>
            <a:endParaRPr lang="en-US" altLang="ja-JP" sz="1200" dirty="0" smtClean="0">
              <a:solidFill>
                <a:srgbClr val="000000"/>
              </a:solidFill>
            </a:endParaRPr>
          </a:p>
          <a:p>
            <a:pPr algn="ctr"/>
            <a:r>
              <a:rPr lang="ja-JP" altLang="en-US" sz="1200" dirty="0" smtClean="0">
                <a:solidFill>
                  <a:srgbClr val="000000"/>
                </a:solidFill>
              </a:rPr>
              <a:t>申出：</a:t>
            </a:r>
            <a:endParaRPr lang="en-US" altLang="ja-JP" sz="1200" dirty="0" smtClean="0">
              <a:solidFill>
                <a:srgbClr val="000000"/>
              </a:solidFill>
            </a:endParaRPr>
          </a:p>
          <a:p>
            <a:pPr algn="ctr"/>
            <a:r>
              <a:rPr lang="ja-JP" altLang="en-US" sz="1200" dirty="0" smtClean="0">
                <a:solidFill>
                  <a:srgbClr val="000000"/>
                </a:solidFill>
              </a:rPr>
              <a:t>包括的合意</a:t>
            </a:r>
            <a:endParaRPr lang="en-US" altLang="ja-JP" sz="1200" dirty="0" smtClean="0">
              <a:solidFill>
                <a:srgbClr val="000000"/>
              </a:solidFill>
            </a:endParaRPr>
          </a:p>
        </p:txBody>
      </p:sp>
      <p:sp>
        <p:nvSpPr>
          <p:cNvPr id="12" name="テキスト ボックス 11"/>
          <p:cNvSpPr txBox="1"/>
          <p:nvPr/>
        </p:nvSpPr>
        <p:spPr>
          <a:xfrm>
            <a:off x="467544" y="5211270"/>
            <a:ext cx="3456384" cy="646331"/>
          </a:xfrm>
          <a:prstGeom prst="rect">
            <a:avLst/>
          </a:prstGeom>
          <a:noFill/>
        </p:spPr>
        <p:txBody>
          <a:bodyPr wrap="square" rtlCol="0">
            <a:spAutoFit/>
          </a:bodyPr>
          <a:lstStyle/>
          <a:p>
            <a:pPr algn="ctr"/>
            <a:r>
              <a:rPr lang="ja-JP" altLang="en-US" dirty="0" smtClean="0">
                <a:solidFill>
                  <a:srgbClr val="000000"/>
                </a:solidFill>
              </a:rPr>
              <a:t>「過誤・再審査</a:t>
            </a:r>
            <a:endParaRPr lang="en-US" altLang="ja-JP" dirty="0" smtClean="0">
              <a:solidFill>
                <a:srgbClr val="000000"/>
              </a:solidFill>
            </a:endParaRPr>
          </a:p>
          <a:p>
            <a:pPr algn="ctr"/>
            <a:r>
              <a:rPr lang="ja-JP" altLang="en-US" dirty="0" smtClean="0">
                <a:solidFill>
                  <a:srgbClr val="000000"/>
                </a:solidFill>
              </a:rPr>
              <a:t>受託分結果送信」</a:t>
            </a:r>
            <a:endParaRPr lang="en-US" altLang="ja-JP" dirty="0" smtClean="0">
              <a:solidFill>
                <a:srgbClr val="000000"/>
              </a:solidFill>
            </a:endParaRPr>
          </a:p>
        </p:txBody>
      </p:sp>
      <p:pic>
        <p:nvPicPr>
          <p:cNvPr id="14" name="Picture 2" descr="D:\j_hoshiyama\Desktop\work\あんちょこ\myclipart\00434847.png"/>
          <p:cNvPicPr>
            <a:picLocks noChangeAspect="1" noChangeArrowheads="1"/>
          </p:cNvPicPr>
          <p:nvPr/>
        </p:nvPicPr>
        <p:blipFill>
          <a:blip r:embed="rId3" cstate="print"/>
          <a:srcRect/>
          <a:stretch>
            <a:fillRect/>
          </a:stretch>
        </p:blipFill>
        <p:spPr bwMode="auto">
          <a:xfrm>
            <a:off x="1698526" y="1628800"/>
            <a:ext cx="994420" cy="994420"/>
          </a:xfrm>
          <a:prstGeom prst="rect">
            <a:avLst/>
          </a:prstGeom>
          <a:noFill/>
        </p:spPr>
      </p:pic>
      <p:pic>
        <p:nvPicPr>
          <p:cNvPr id="16" name="図 15" descr="03-02-08-011"/>
          <p:cNvPicPr>
            <a:picLocks noChangeAspect="1" noChangeArrowheads="1"/>
          </p:cNvPicPr>
          <p:nvPr/>
        </p:nvPicPr>
        <p:blipFill>
          <a:blip r:embed="rId4" cstate="print">
            <a:extLst>
              <a:ext uri="{28A0092B-C50C-407E-A947-70E740481C1C}">
                <a14:useLocalDpi xmlns:a14="http://schemas.microsoft.com/office/drawing/2010/main" val="0"/>
              </a:ext>
            </a:extLst>
          </a:blip>
          <a:srcRect t="2554" r="1125" b="1270"/>
          <a:stretch>
            <a:fillRect/>
          </a:stretch>
        </p:blipFill>
        <p:spPr bwMode="auto">
          <a:xfrm>
            <a:off x="4932040" y="3064362"/>
            <a:ext cx="2952327" cy="218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03656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22"/>
          <p:cNvGrpSpPr>
            <a:grpSpLocks/>
          </p:cNvGrpSpPr>
          <p:nvPr/>
        </p:nvGrpSpPr>
        <p:grpSpPr bwMode="auto">
          <a:xfrm>
            <a:off x="683568" y="2996952"/>
            <a:ext cx="3096344" cy="2243234"/>
            <a:chOff x="0" y="0"/>
            <a:chExt cx="7651" cy="5685"/>
          </a:xfrm>
        </p:grpSpPr>
        <p:pic>
          <p:nvPicPr>
            <p:cNvPr id="16" name="図 15" descr="03-02-07-007"/>
            <p:cNvPicPr>
              <a:picLocks noChangeAspect="1" noChangeArrowheads="1"/>
            </p:cNvPicPr>
            <p:nvPr/>
          </p:nvPicPr>
          <p:blipFill>
            <a:blip r:embed="rId2" cstate="print">
              <a:extLst>
                <a:ext uri="{28A0092B-C50C-407E-A947-70E740481C1C}">
                  <a14:useLocalDpi xmlns:a14="http://schemas.microsoft.com/office/drawing/2010/main" val="0"/>
                </a:ext>
              </a:extLst>
            </a:blip>
            <a:srcRect t="2539" b="1149"/>
            <a:stretch>
              <a:fillRect/>
            </a:stretch>
          </p:blipFill>
          <p:spPr bwMode="auto">
            <a:xfrm>
              <a:off x="0" y="0"/>
              <a:ext cx="7651" cy="568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3"/>
            <p:cNvSpPr>
              <a:spLocks noChangeArrowheads="1"/>
            </p:cNvSpPr>
            <p:nvPr/>
          </p:nvSpPr>
          <p:spPr bwMode="auto">
            <a:xfrm>
              <a:off x="894" y="1546"/>
              <a:ext cx="884" cy="10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sp>
        <p:sp>
          <p:nvSpPr>
            <p:cNvPr id="18" name="Rectangle 32"/>
            <p:cNvSpPr>
              <a:spLocks noChangeArrowheads="1"/>
            </p:cNvSpPr>
            <p:nvPr/>
          </p:nvSpPr>
          <p:spPr bwMode="auto">
            <a:xfrm>
              <a:off x="894" y="1226"/>
              <a:ext cx="884" cy="10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sp>
        <p:sp>
          <p:nvSpPr>
            <p:cNvPr id="19" name="Rectangle 31"/>
            <p:cNvSpPr>
              <a:spLocks noChangeArrowheads="1"/>
            </p:cNvSpPr>
            <p:nvPr/>
          </p:nvSpPr>
          <p:spPr bwMode="auto">
            <a:xfrm>
              <a:off x="894" y="1398"/>
              <a:ext cx="884" cy="10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sp>
        <p:sp>
          <p:nvSpPr>
            <p:cNvPr id="20" name="Rectangle 30"/>
            <p:cNvSpPr>
              <a:spLocks noChangeArrowheads="1"/>
            </p:cNvSpPr>
            <p:nvPr/>
          </p:nvSpPr>
          <p:spPr bwMode="auto">
            <a:xfrm>
              <a:off x="894" y="1706"/>
              <a:ext cx="884" cy="10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sp>
        <p:sp>
          <p:nvSpPr>
            <p:cNvPr id="21" name="Rectangle 29"/>
            <p:cNvSpPr>
              <a:spLocks noChangeArrowheads="1"/>
            </p:cNvSpPr>
            <p:nvPr/>
          </p:nvSpPr>
          <p:spPr bwMode="auto">
            <a:xfrm>
              <a:off x="894" y="1847"/>
              <a:ext cx="884" cy="10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Rectangle 28"/>
            <p:cNvSpPr>
              <a:spLocks noChangeArrowheads="1"/>
            </p:cNvSpPr>
            <p:nvPr/>
          </p:nvSpPr>
          <p:spPr bwMode="auto">
            <a:xfrm>
              <a:off x="894" y="2169"/>
              <a:ext cx="884" cy="10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sp>
        <p:sp>
          <p:nvSpPr>
            <p:cNvPr id="23" name="Rectangle 27"/>
            <p:cNvSpPr>
              <a:spLocks noChangeArrowheads="1"/>
            </p:cNvSpPr>
            <p:nvPr/>
          </p:nvSpPr>
          <p:spPr bwMode="auto">
            <a:xfrm>
              <a:off x="894" y="2007"/>
              <a:ext cx="884" cy="10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sp>
        <p:sp>
          <p:nvSpPr>
            <p:cNvPr id="24" name="Rectangle 26"/>
            <p:cNvSpPr>
              <a:spLocks noChangeArrowheads="1"/>
            </p:cNvSpPr>
            <p:nvPr/>
          </p:nvSpPr>
          <p:spPr bwMode="auto">
            <a:xfrm>
              <a:off x="894" y="2318"/>
              <a:ext cx="884" cy="10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sp>
        <p:sp>
          <p:nvSpPr>
            <p:cNvPr id="25" name="Rectangle 25"/>
            <p:cNvSpPr>
              <a:spLocks noChangeArrowheads="1"/>
            </p:cNvSpPr>
            <p:nvPr/>
          </p:nvSpPr>
          <p:spPr bwMode="auto">
            <a:xfrm>
              <a:off x="885" y="3752"/>
              <a:ext cx="884" cy="10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sp>
        <p:sp>
          <p:nvSpPr>
            <p:cNvPr id="26" name="Rectangle 24"/>
            <p:cNvSpPr>
              <a:spLocks noChangeArrowheads="1"/>
            </p:cNvSpPr>
            <p:nvPr/>
          </p:nvSpPr>
          <p:spPr bwMode="auto">
            <a:xfrm>
              <a:off x="894" y="3453"/>
              <a:ext cx="884" cy="10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sp>
        <p:sp>
          <p:nvSpPr>
            <p:cNvPr id="27" name="Rectangle 23"/>
            <p:cNvSpPr>
              <a:spLocks noChangeArrowheads="1"/>
            </p:cNvSpPr>
            <p:nvPr/>
          </p:nvSpPr>
          <p:spPr bwMode="auto">
            <a:xfrm>
              <a:off x="894" y="3613"/>
              <a:ext cx="884" cy="10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sp>
      </p:grpSp>
      <p:sp>
        <p:nvSpPr>
          <p:cNvPr id="6" name="コンテンツ プレースホルダー 5"/>
          <p:cNvSpPr>
            <a:spLocks noGrp="1"/>
          </p:cNvSpPr>
          <p:nvPr>
            <p:ph idx="1"/>
          </p:nvPr>
        </p:nvSpPr>
        <p:spPr>
          <a:xfrm>
            <a:off x="98044" y="116632"/>
            <a:ext cx="8938451" cy="665121"/>
          </a:xfrm>
        </p:spPr>
        <p:txBody>
          <a:bodyPr/>
          <a:lstStyle/>
          <a:p>
            <a:r>
              <a:rPr lang="ja-JP" altLang="en-US" dirty="0"/>
              <a:t>処理手順⑬</a:t>
            </a:r>
            <a:r>
              <a:rPr lang="en-US" altLang="ja-JP" dirty="0"/>
              <a:t>【 </a:t>
            </a:r>
            <a:r>
              <a:rPr lang="ja-JP" altLang="en-US" dirty="0"/>
              <a:t>１３</a:t>
            </a:r>
            <a:r>
              <a:rPr lang="en-US" altLang="ja-JP" dirty="0"/>
              <a:t>.</a:t>
            </a:r>
            <a:r>
              <a:rPr lang="ja-JP" altLang="en-US" dirty="0"/>
              <a:t>結果返却 </a:t>
            </a:r>
            <a:r>
              <a:rPr lang="en-US" altLang="ja-JP" dirty="0"/>
              <a:t>】</a:t>
            </a:r>
            <a:r>
              <a:rPr lang="ja-JP" altLang="en-US" dirty="0"/>
              <a:t>（レセ電）</a:t>
            </a:r>
          </a:p>
          <a:p>
            <a:pPr lvl="1"/>
            <a:r>
              <a:rPr lang="ja-JP" altLang="en-US" dirty="0" smtClean="0"/>
              <a:t>振替</a:t>
            </a:r>
            <a:r>
              <a:rPr lang="ja-JP" altLang="en-US" dirty="0"/>
              <a:t>元連合会のレセプト電算処理システム</a:t>
            </a:r>
            <a:r>
              <a:rPr lang="ja-JP" altLang="en-US" dirty="0" smtClean="0"/>
              <a:t>から過誤</a:t>
            </a:r>
            <a:r>
              <a:rPr lang="ja-JP" altLang="en-US" dirty="0"/>
              <a:t>申出のレセプトを振替元保険者に返却します</a:t>
            </a:r>
            <a:r>
              <a:rPr lang="ja-JP" altLang="en-US" dirty="0" smtClean="0"/>
              <a:t>。</a:t>
            </a:r>
            <a:endParaRPr kumimoji="1" lang="ja-JP" altLang="en-US" dirty="0"/>
          </a:p>
        </p:txBody>
      </p:sp>
      <p:sp>
        <p:nvSpPr>
          <p:cNvPr id="2" name="スライド番号プレースホルダ 1"/>
          <p:cNvSpPr>
            <a:spLocks noGrp="1"/>
          </p:cNvSpPr>
          <p:nvPr>
            <p:ph type="sldNum" sz="quarter" idx="12"/>
          </p:nvPr>
        </p:nvSpPr>
        <p:spPr/>
        <p:txBody>
          <a:bodyPr/>
          <a:lstStyle/>
          <a:p>
            <a:fld id="{09204D71-56B5-4F68-92E6-59BDCBD5DDB0}" type="slidenum">
              <a:rPr kumimoji="1" lang="ja-JP" altLang="en-US" smtClean="0"/>
              <a:pPr/>
              <a:t>30</a:t>
            </a:fld>
            <a:endParaRPr kumimoji="1" lang="ja-JP" altLang="en-US"/>
          </a:p>
        </p:txBody>
      </p:sp>
      <p:sp>
        <p:nvSpPr>
          <p:cNvPr id="4" name="テキスト ボックス 3"/>
          <p:cNvSpPr txBox="1"/>
          <p:nvPr/>
        </p:nvSpPr>
        <p:spPr>
          <a:xfrm>
            <a:off x="1403648" y="2636912"/>
            <a:ext cx="1872208" cy="369332"/>
          </a:xfrm>
          <a:prstGeom prst="rect">
            <a:avLst/>
          </a:prstGeom>
          <a:noFill/>
        </p:spPr>
        <p:txBody>
          <a:bodyPr wrap="square" rtlCol="0">
            <a:spAutoFit/>
          </a:bodyPr>
          <a:lstStyle/>
          <a:p>
            <a:pPr algn="ctr"/>
            <a:r>
              <a:rPr lang="ja-JP" altLang="en-US" dirty="0" smtClean="0"/>
              <a:t>振替元連合会</a:t>
            </a:r>
            <a:endParaRPr kumimoji="1" lang="ja-JP" altLang="en-US" dirty="0"/>
          </a:p>
        </p:txBody>
      </p:sp>
      <p:pic>
        <p:nvPicPr>
          <p:cNvPr id="5" name="Picture 3"/>
          <p:cNvPicPr>
            <a:picLocks noChangeAspect="1" noChangeArrowheads="1"/>
          </p:cNvPicPr>
          <p:nvPr/>
        </p:nvPicPr>
        <p:blipFill>
          <a:blip r:embed="rId3" cstate="print"/>
          <a:srcRect/>
          <a:stretch>
            <a:fillRect/>
          </a:stretch>
        </p:blipFill>
        <p:spPr bwMode="auto">
          <a:xfrm>
            <a:off x="6084168" y="3429000"/>
            <a:ext cx="717053" cy="805780"/>
          </a:xfrm>
          <a:prstGeom prst="rect">
            <a:avLst/>
          </a:prstGeom>
          <a:noFill/>
          <a:ln w="9525">
            <a:noFill/>
            <a:miter lim="800000"/>
            <a:headEnd/>
            <a:tailEnd/>
          </a:ln>
        </p:spPr>
      </p:pic>
      <p:sp>
        <p:nvSpPr>
          <p:cNvPr id="7" name="右矢印 6"/>
          <p:cNvSpPr/>
          <p:nvPr/>
        </p:nvSpPr>
        <p:spPr>
          <a:xfrm>
            <a:off x="4067944" y="3212976"/>
            <a:ext cx="648072" cy="1512000"/>
          </a:xfrm>
          <a:prstGeom prst="rightArrow">
            <a:avLst>
              <a:gd name="adj1" fmla="val 70157"/>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kumimoji="1" lang="ja-JP" altLang="en-US" dirty="0" smtClean="0">
                <a:solidFill>
                  <a:srgbClr val="000000"/>
                </a:solidFill>
              </a:rPr>
              <a:t>返却</a:t>
            </a:r>
            <a:endParaRPr kumimoji="1" lang="ja-JP" altLang="en-US" dirty="0">
              <a:solidFill>
                <a:srgbClr val="000000"/>
              </a:solidFill>
            </a:endParaRPr>
          </a:p>
        </p:txBody>
      </p:sp>
      <p:pic>
        <p:nvPicPr>
          <p:cNvPr id="8" name="Picture 2" descr="D:\j_hoshiyama\Desktop\work\あんちょこ\myclipart\00434847.png"/>
          <p:cNvPicPr>
            <a:picLocks noChangeAspect="1" noChangeArrowheads="1"/>
          </p:cNvPicPr>
          <p:nvPr/>
        </p:nvPicPr>
        <p:blipFill>
          <a:blip r:embed="rId4" cstate="print"/>
          <a:srcRect/>
          <a:stretch>
            <a:fillRect/>
          </a:stretch>
        </p:blipFill>
        <p:spPr bwMode="auto">
          <a:xfrm>
            <a:off x="1849388" y="1687116"/>
            <a:ext cx="994420" cy="994420"/>
          </a:xfrm>
          <a:prstGeom prst="rect">
            <a:avLst/>
          </a:prstGeom>
          <a:noFill/>
        </p:spPr>
      </p:pic>
      <p:sp>
        <p:nvSpPr>
          <p:cNvPr id="9" name="テキスト ボックス 8"/>
          <p:cNvSpPr txBox="1"/>
          <p:nvPr/>
        </p:nvSpPr>
        <p:spPr>
          <a:xfrm>
            <a:off x="5508104" y="4234780"/>
            <a:ext cx="1979712" cy="369332"/>
          </a:xfrm>
          <a:prstGeom prst="rect">
            <a:avLst/>
          </a:prstGeom>
          <a:noFill/>
        </p:spPr>
        <p:txBody>
          <a:bodyPr wrap="square" rtlCol="0">
            <a:spAutoFit/>
          </a:bodyPr>
          <a:lstStyle/>
          <a:p>
            <a:pPr algn="ctr"/>
            <a:r>
              <a:rPr kumimoji="1" lang="ja-JP" altLang="en-US" dirty="0" smtClean="0"/>
              <a:t>振替元</a:t>
            </a:r>
            <a:r>
              <a:rPr lang="ja-JP" altLang="en-US" dirty="0" smtClean="0"/>
              <a:t>保険者</a:t>
            </a:r>
            <a:endParaRPr lang="ja-JP" altLang="en-US" dirty="0"/>
          </a:p>
        </p:txBody>
      </p:sp>
      <p:sp>
        <p:nvSpPr>
          <p:cNvPr id="12" name="メモ 11"/>
          <p:cNvSpPr/>
          <p:nvPr/>
        </p:nvSpPr>
        <p:spPr>
          <a:xfrm>
            <a:off x="2915816" y="4149080"/>
            <a:ext cx="1008112" cy="1008112"/>
          </a:xfrm>
          <a:prstGeom prst="foldedCorner">
            <a:avLst>
              <a:gd name="adj" fmla="val 2308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lstStyle/>
          <a:p>
            <a:pPr algn="ctr"/>
            <a:r>
              <a:rPr lang="ja-JP" altLang="en-US" sz="1200" b="1" dirty="0" smtClean="0">
                <a:solidFill>
                  <a:srgbClr val="000000"/>
                </a:solidFill>
              </a:rPr>
              <a:t>レセプト</a:t>
            </a:r>
            <a:endParaRPr lang="en-US" altLang="ja-JP" sz="1200" b="1" dirty="0" smtClean="0">
              <a:solidFill>
                <a:srgbClr val="000000"/>
              </a:solidFill>
            </a:endParaRPr>
          </a:p>
          <a:p>
            <a:pPr algn="ctr"/>
            <a:endParaRPr lang="en-US" altLang="ja-JP" sz="1200" dirty="0" smtClean="0">
              <a:solidFill>
                <a:srgbClr val="000000"/>
              </a:solidFill>
            </a:endParaRPr>
          </a:p>
          <a:p>
            <a:pPr algn="ctr"/>
            <a:r>
              <a:rPr lang="ja-JP" altLang="en-US" sz="1200" dirty="0" smtClean="0">
                <a:solidFill>
                  <a:srgbClr val="000000"/>
                </a:solidFill>
              </a:rPr>
              <a:t>申出：</a:t>
            </a:r>
            <a:endParaRPr lang="en-US" altLang="ja-JP" sz="1200" dirty="0" smtClean="0">
              <a:solidFill>
                <a:srgbClr val="000000"/>
              </a:solidFill>
            </a:endParaRPr>
          </a:p>
          <a:p>
            <a:pPr algn="ctr"/>
            <a:r>
              <a:rPr lang="ja-JP" altLang="en-US" sz="1200" dirty="0" smtClean="0">
                <a:solidFill>
                  <a:srgbClr val="000000"/>
                </a:solidFill>
              </a:rPr>
              <a:t>包括的合意</a:t>
            </a:r>
            <a:endParaRPr lang="en-US" altLang="ja-JP" sz="1200" dirty="0" smtClean="0">
              <a:solidFill>
                <a:srgbClr val="000000"/>
              </a:solidFill>
            </a:endParaRPr>
          </a:p>
        </p:txBody>
      </p:sp>
      <p:sp>
        <p:nvSpPr>
          <p:cNvPr id="13" name="テキスト ボックス 12"/>
          <p:cNvSpPr txBox="1"/>
          <p:nvPr/>
        </p:nvSpPr>
        <p:spPr>
          <a:xfrm>
            <a:off x="755576" y="5211270"/>
            <a:ext cx="3168352" cy="369332"/>
          </a:xfrm>
          <a:prstGeom prst="rect">
            <a:avLst/>
          </a:prstGeom>
          <a:noFill/>
        </p:spPr>
        <p:txBody>
          <a:bodyPr wrap="square" rtlCol="0">
            <a:spAutoFit/>
          </a:bodyPr>
          <a:lstStyle/>
          <a:p>
            <a:pPr algn="ctr"/>
            <a:r>
              <a:rPr lang="ja-JP" altLang="en-US" dirty="0" smtClean="0">
                <a:solidFill>
                  <a:srgbClr val="000000"/>
                </a:solidFill>
              </a:rPr>
              <a:t>「過誤・再審査結果返却」</a:t>
            </a:r>
            <a:endParaRPr lang="en-US" altLang="ja-JP" dirty="0" smtClean="0">
              <a:solidFill>
                <a:srgbClr val="000000"/>
              </a:solidFill>
            </a:endParaRPr>
          </a:p>
        </p:txBody>
      </p:sp>
      <p:sp>
        <p:nvSpPr>
          <p:cNvPr id="15" name="テキスト ボックス 14"/>
          <p:cNvSpPr txBox="1"/>
          <p:nvPr/>
        </p:nvSpPr>
        <p:spPr>
          <a:xfrm>
            <a:off x="275403" y="5733256"/>
            <a:ext cx="8329045" cy="523220"/>
          </a:xfrm>
          <a:prstGeom prst="rect">
            <a:avLst/>
          </a:prstGeom>
          <a:noFill/>
        </p:spPr>
        <p:txBody>
          <a:bodyPr wrap="square" rtlCol="0">
            <a:spAutoFit/>
          </a:bodyPr>
          <a:lstStyle/>
          <a:p>
            <a:pPr marL="266700" indent="-266700"/>
            <a:r>
              <a:rPr lang="en-US" altLang="ja-JP" sz="1400" dirty="0" smtClean="0">
                <a:latin typeface="+mn-ea"/>
              </a:rPr>
              <a:t>※</a:t>
            </a:r>
            <a:r>
              <a:rPr lang="ja-JP" altLang="en-US" sz="1400" dirty="0" smtClean="0">
                <a:latin typeface="+mn-ea"/>
              </a:rPr>
              <a:t>　過誤申出のレセプトについて結果返却対象になっている場合、原審レセプト作成を実行していないと結果返却は実行できません。</a:t>
            </a:r>
            <a:endParaRPr lang="en-US" altLang="ja-JP" sz="1400" dirty="0" smtClean="0">
              <a:latin typeface="+mn-ea"/>
            </a:endParaRPr>
          </a:p>
        </p:txBody>
      </p:sp>
    </p:spTree>
    <p:extLst>
      <p:ext uri="{BB962C8B-B14F-4D97-AF65-F5344CB8AC3E}">
        <p14:creationId xmlns:p14="http://schemas.microsoft.com/office/powerpoint/2010/main" val="20200760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p:cNvSpPr>
            <a:spLocks noGrp="1"/>
          </p:cNvSpPr>
          <p:nvPr>
            <p:ph type="title"/>
          </p:nvPr>
        </p:nvSpPr>
        <p:spPr/>
        <p:txBody>
          <a:bodyPr/>
          <a:lstStyle/>
          <a:p>
            <a:r>
              <a:rPr kumimoji="1" lang="ja-JP" altLang="en-US" dirty="0" smtClean="0"/>
              <a:t>保険者間調整処理における当月内過誤処理について</a:t>
            </a:r>
            <a:endParaRPr kumimoji="1" lang="ja-JP" altLang="en-US" dirty="0"/>
          </a:p>
        </p:txBody>
      </p:sp>
      <p:sp>
        <p:nvSpPr>
          <p:cNvPr id="2" name="スライド番号プレースホルダ 1"/>
          <p:cNvSpPr>
            <a:spLocks noGrp="1"/>
          </p:cNvSpPr>
          <p:nvPr>
            <p:ph type="sldNum" sz="quarter" idx="12"/>
          </p:nvPr>
        </p:nvSpPr>
        <p:spPr/>
        <p:txBody>
          <a:bodyPr/>
          <a:lstStyle/>
          <a:p>
            <a:fld id="{E9C470F4-4704-4F31-8581-EC2F9F666ED2}" type="slidenum">
              <a:rPr kumimoji="1" lang="ja-JP" altLang="en-US" smtClean="0"/>
              <a:pPr/>
              <a:t>31</a:t>
            </a:fld>
            <a:endParaRPr kumimoji="1" lang="ja-JP" altLang="en-US"/>
          </a:p>
        </p:txBody>
      </p:sp>
      <p:sp>
        <p:nvSpPr>
          <p:cNvPr id="16" name="コンテンツ プレースホルダー 15"/>
          <p:cNvSpPr>
            <a:spLocks noGrp="1"/>
          </p:cNvSpPr>
          <p:nvPr>
            <p:ph idx="13"/>
          </p:nvPr>
        </p:nvSpPr>
        <p:spPr/>
        <p:txBody>
          <a:bodyPr/>
          <a:lstStyle/>
          <a:p>
            <a:pPr lvl="1"/>
            <a:r>
              <a:rPr lang="ja-JP" altLang="en-US" b="1" dirty="0" smtClean="0"/>
              <a:t>県跨ぎの調整分＜ケース③＞</a:t>
            </a:r>
            <a:endParaRPr lang="en-US" altLang="ja-JP" b="1" dirty="0" smtClean="0"/>
          </a:p>
          <a:p>
            <a:pPr lvl="1"/>
            <a:endParaRPr kumimoji="1" lang="en-US" altLang="ja-JP" b="1" dirty="0"/>
          </a:p>
          <a:p>
            <a:pPr marL="0" lvl="1" indent="0">
              <a:buNone/>
            </a:pPr>
            <a:r>
              <a:rPr lang="ja-JP" altLang="en-US" b="1" dirty="0" smtClean="0"/>
              <a:t>　</a:t>
            </a:r>
            <a:r>
              <a:rPr lang="en-US" altLang="ja-JP" b="1" dirty="0" smtClean="0"/>
              <a:t>【</a:t>
            </a:r>
            <a:r>
              <a:rPr lang="ja-JP" altLang="en-US" b="1" dirty="0" smtClean="0"/>
              <a:t>処理フロー</a:t>
            </a:r>
            <a:r>
              <a:rPr lang="en-US" altLang="ja-JP" b="1" dirty="0" smtClean="0"/>
              <a:t>】</a:t>
            </a:r>
            <a:endParaRPr kumimoji="1" lang="ja-JP" altLang="en-US" b="1" dirty="0"/>
          </a:p>
        </p:txBody>
      </p:sp>
      <p:grpSp>
        <p:nvGrpSpPr>
          <p:cNvPr id="85" name="グループ化 84"/>
          <p:cNvGrpSpPr/>
          <p:nvPr/>
        </p:nvGrpSpPr>
        <p:grpSpPr>
          <a:xfrm>
            <a:off x="251520" y="1533931"/>
            <a:ext cx="8640960" cy="4271333"/>
            <a:chOff x="251520" y="1533931"/>
            <a:chExt cx="8640960" cy="4271333"/>
          </a:xfrm>
        </p:grpSpPr>
        <p:sp>
          <p:nvSpPr>
            <p:cNvPr id="86" name="テキスト ボックス 85"/>
            <p:cNvSpPr txBox="1"/>
            <p:nvPr/>
          </p:nvSpPr>
          <p:spPr>
            <a:xfrm>
              <a:off x="251520" y="1533931"/>
              <a:ext cx="8640960" cy="4271333"/>
            </a:xfrm>
            <a:prstGeom prst="rect">
              <a:avLst/>
            </a:prstGeom>
            <a:noFill/>
            <a:ln w="3175">
              <a:solidFill>
                <a:schemeClr val="tx1"/>
              </a:solidFill>
            </a:ln>
          </p:spPr>
          <p:txBody>
            <a:bodyPr wrap="square" rtlCol="0">
              <a:noAutofit/>
            </a:bodyPr>
            <a:lstStyle/>
            <a:p>
              <a:endParaRPr lang="ja-JP" altLang="en-US" sz="1400" dirty="0">
                <a:latin typeface="+mn-ea"/>
              </a:endParaRPr>
            </a:p>
          </p:txBody>
        </p:sp>
        <p:sp>
          <p:nvSpPr>
            <p:cNvPr id="7" name="AutoShape 31"/>
            <p:cNvSpPr>
              <a:spLocks noChangeArrowheads="1"/>
            </p:cNvSpPr>
            <p:nvPr/>
          </p:nvSpPr>
          <p:spPr bwMode="auto">
            <a:xfrm>
              <a:off x="539944" y="1747500"/>
              <a:ext cx="3528000" cy="3816424"/>
            </a:xfrm>
            <a:prstGeom prst="roundRect">
              <a:avLst>
                <a:gd name="adj" fmla="val 6589"/>
              </a:avLst>
            </a:prstGeom>
            <a:noFill/>
            <a:ln w="6350" algn="ctr">
              <a:solidFill>
                <a:schemeClr val="tx1"/>
              </a:solidFill>
              <a:prstDash val="dash"/>
              <a:round/>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8" name="AutoShape 31"/>
            <p:cNvSpPr>
              <a:spLocks noChangeArrowheads="1"/>
            </p:cNvSpPr>
            <p:nvPr/>
          </p:nvSpPr>
          <p:spPr bwMode="auto">
            <a:xfrm>
              <a:off x="5040052" y="1747499"/>
              <a:ext cx="3528392" cy="3870486"/>
            </a:xfrm>
            <a:prstGeom prst="roundRect">
              <a:avLst>
                <a:gd name="adj" fmla="val 6981"/>
              </a:avLst>
            </a:prstGeom>
            <a:noFill/>
            <a:ln w="6350" algn="ctr">
              <a:solidFill>
                <a:schemeClr val="tx1"/>
              </a:solidFill>
              <a:prstDash val="dash"/>
              <a:round/>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9" name="Text Box 99"/>
            <p:cNvSpPr txBox="1">
              <a:spLocks noChangeArrowheads="1"/>
            </p:cNvSpPr>
            <p:nvPr/>
          </p:nvSpPr>
          <p:spPr bwMode="auto">
            <a:xfrm>
              <a:off x="1619868" y="1747499"/>
              <a:ext cx="1368152" cy="288033"/>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en-US" altLang="ja-JP" sz="1100" dirty="0">
                  <a:solidFill>
                    <a:srgbClr val="000000"/>
                  </a:solidFill>
                  <a:latin typeface="Verdana" pitchFamily="34" charset="0"/>
                  <a:ea typeface="HG丸ｺﾞｼｯｸM-PRO" pitchFamily="49" charset="-128"/>
                </a:rPr>
                <a:t>A</a:t>
              </a:r>
              <a:r>
                <a:rPr kumimoji="1" lang="ja-JP" altLang="en-US" sz="1100" dirty="0" smtClean="0">
                  <a:solidFill>
                    <a:srgbClr val="000000"/>
                  </a:solidFill>
                  <a:latin typeface="Verdana" pitchFamily="34" charset="0"/>
                  <a:ea typeface="HG丸ｺﾞｼｯｸM-PRO" pitchFamily="49" charset="-128"/>
                </a:rPr>
                <a:t>県国保</a:t>
              </a:r>
              <a:r>
                <a:rPr kumimoji="1" lang="ja-JP" altLang="en-US" sz="1100" dirty="0">
                  <a:solidFill>
                    <a:srgbClr val="000000"/>
                  </a:solidFill>
                  <a:latin typeface="Verdana" pitchFamily="34" charset="0"/>
                  <a:ea typeface="HG丸ｺﾞｼｯｸM-PRO" pitchFamily="49" charset="-128"/>
                </a:rPr>
                <a:t>連合会</a:t>
              </a:r>
            </a:p>
          </p:txBody>
        </p:sp>
        <p:sp>
          <p:nvSpPr>
            <p:cNvPr id="10" name="Text Box 99"/>
            <p:cNvSpPr txBox="1">
              <a:spLocks noChangeArrowheads="1"/>
            </p:cNvSpPr>
            <p:nvPr/>
          </p:nvSpPr>
          <p:spPr bwMode="auto">
            <a:xfrm>
              <a:off x="6084168" y="1747499"/>
              <a:ext cx="1440160" cy="259286"/>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300"/>
                </a:lnSpc>
              </a:pPr>
              <a:r>
                <a:rPr kumimoji="1" lang="ja-JP" altLang="en-US" sz="1100" dirty="0">
                  <a:solidFill>
                    <a:srgbClr val="000000"/>
                  </a:solidFill>
                  <a:latin typeface="Verdana" pitchFamily="34" charset="0"/>
                  <a:ea typeface="HG丸ｺﾞｼｯｸM-PRO" pitchFamily="49" charset="-128"/>
                </a:rPr>
                <a:t>Ｂ</a:t>
              </a:r>
              <a:r>
                <a:rPr kumimoji="1" lang="ja-JP" altLang="en-US" sz="1100" dirty="0" smtClean="0">
                  <a:solidFill>
                    <a:srgbClr val="000000"/>
                  </a:solidFill>
                  <a:latin typeface="Verdana" pitchFamily="34" charset="0"/>
                  <a:ea typeface="HG丸ｺﾞｼｯｸM-PRO" pitchFamily="49" charset="-128"/>
                </a:rPr>
                <a:t>県国保</a:t>
              </a:r>
              <a:r>
                <a:rPr kumimoji="1" lang="ja-JP" altLang="en-US" sz="1100" dirty="0">
                  <a:solidFill>
                    <a:srgbClr val="000000"/>
                  </a:solidFill>
                  <a:latin typeface="Verdana" pitchFamily="34" charset="0"/>
                  <a:ea typeface="HG丸ｺﾞｼｯｸM-PRO" pitchFamily="49" charset="-128"/>
                </a:rPr>
                <a:t>連合会</a:t>
              </a:r>
            </a:p>
          </p:txBody>
        </p:sp>
        <p:sp>
          <p:nvSpPr>
            <p:cNvPr id="11" name="テキスト ボックス 10"/>
            <p:cNvSpPr txBox="1"/>
            <p:nvPr/>
          </p:nvSpPr>
          <p:spPr>
            <a:xfrm>
              <a:off x="2520881" y="2924942"/>
              <a:ext cx="1332000" cy="646331"/>
            </a:xfrm>
            <a:prstGeom prst="rect">
              <a:avLst/>
            </a:prstGeom>
            <a:noFill/>
            <a:ln>
              <a:solidFill>
                <a:schemeClr val="tx1"/>
              </a:solidFill>
              <a:prstDash val="solid"/>
            </a:ln>
          </p:spPr>
          <p:txBody>
            <a:bodyPr wrap="square" rtlCol="0">
              <a:noAutofit/>
            </a:bodyPr>
            <a:lstStyle/>
            <a:p>
              <a:pPr algn="just"/>
              <a:r>
                <a:rPr kumimoji="1" lang="ja-JP" altLang="en-US" sz="900" dirty="0" smtClean="0"/>
                <a:t>原審レセプト作成処理を実行し、振替先保険者情報で一次審査投入用データを複製し送信</a:t>
              </a:r>
              <a:endParaRPr kumimoji="1" lang="ja-JP" altLang="en-US" sz="900" dirty="0"/>
            </a:p>
          </p:txBody>
        </p:sp>
        <p:cxnSp>
          <p:nvCxnSpPr>
            <p:cNvPr id="13" name="直線矢印コネクタ 12"/>
            <p:cNvCxnSpPr>
              <a:endCxn id="15" idx="1"/>
            </p:cNvCxnSpPr>
            <p:nvPr/>
          </p:nvCxnSpPr>
          <p:spPr>
            <a:xfrm>
              <a:off x="3864499" y="3194942"/>
              <a:ext cx="1374414" cy="0"/>
            </a:xfrm>
            <a:prstGeom prst="straightConnector1">
              <a:avLst/>
            </a:prstGeom>
            <a:ln>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5238913" y="2924942"/>
              <a:ext cx="1332000" cy="540000"/>
            </a:xfrm>
            <a:prstGeom prst="rect">
              <a:avLst/>
            </a:prstGeom>
            <a:noFill/>
            <a:ln>
              <a:solidFill>
                <a:schemeClr val="tx1"/>
              </a:solidFill>
              <a:prstDash val="solid"/>
            </a:ln>
          </p:spPr>
          <p:txBody>
            <a:bodyPr wrap="square" rtlCol="0">
              <a:noAutofit/>
            </a:bodyPr>
            <a:lstStyle/>
            <a:p>
              <a:pPr algn="just"/>
              <a:r>
                <a:rPr lang="ja-JP" altLang="en-US" sz="900" dirty="0"/>
                <a:t>受信</a:t>
              </a:r>
              <a:r>
                <a:rPr lang="ja-JP" altLang="en-US" sz="900" dirty="0" smtClean="0"/>
                <a:t>した</a:t>
              </a:r>
              <a:r>
                <a:rPr kumimoji="1" lang="ja-JP" altLang="en-US" sz="900" dirty="0" smtClean="0"/>
                <a:t>レセプト</a:t>
              </a:r>
              <a:r>
                <a:rPr lang="ja-JP" altLang="en-US" sz="900" dirty="0" smtClean="0"/>
                <a:t>データ</a:t>
              </a:r>
              <a:r>
                <a:rPr kumimoji="1" lang="ja-JP" altLang="en-US" sz="900" dirty="0" smtClean="0"/>
                <a:t>を請求支払機能へ連携</a:t>
              </a:r>
              <a:endParaRPr kumimoji="1" lang="ja-JP" altLang="en-US" sz="900" dirty="0"/>
            </a:p>
          </p:txBody>
        </p:sp>
        <p:cxnSp>
          <p:nvCxnSpPr>
            <p:cNvPr id="17" name="直線矢印コネクタ 16"/>
            <p:cNvCxnSpPr>
              <a:stCxn id="15" idx="3"/>
              <a:endCxn id="21" idx="1"/>
            </p:cNvCxnSpPr>
            <p:nvPr/>
          </p:nvCxnSpPr>
          <p:spPr>
            <a:xfrm>
              <a:off x="6570913" y="3194942"/>
              <a:ext cx="449359" cy="0"/>
            </a:xfrm>
            <a:prstGeom prst="straightConnector1">
              <a:avLst/>
            </a:prstGeom>
            <a:ln>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7020272" y="2924942"/>
              <a:ext cx="1332000" cy="540000"/>
            </a:xfrm>
            <a:prstGeom prst="rect">
              <a:avLst/>
            </a:prstGeom>
            <a:noFill/>
            <a:ln>
              <a:solidFill>
                <a:schemeClr val="tx1"/>
              </a:solidFill>
              <a:prstDash val="solid"/>
            </a:ln>
          </p:spPr>
          <p:txBody>
            <a:bodyPr wrap="square" rtlCol="0">
              <a:noAutofit/>
            </a:bodyPr>
            <a:lstStyle/>
            <a:p>
              <a:pPr algn="just"/>
              <a:r>
                <a:rPr kumimoji="1" lang="ja-JP" altLang="en-US" sz="900" dirty="0" smtClean="0"/>
                <a:t>日次資格チェックでエラー（</a:t>
              </a:r>
              <a:r>
                <a:rPr kumimoji="1" lang="en-US" altLang="ja-JP" sz="900" dirty="0" smtClean="0"/>
                <a:t>B</a:t>
              </a:r>
              <a:r>
                <a:rPr kumimoji="1" lang="ja-JP" altLang="en-US" sz="900" dirty="0" smtClean="0"/>
                <a:t>県保険者の資格がない</a:t>
              </a:r>
              <a:r>
                <a:rPr lang="ja-JP" altLang="en-US" sz="900" dirty="0" smtClean="0"/>
                <a:t>）</a:t>
              </a:r>
              <a:endParaRPr kumimoji="1" lang="ja-JP" altLang="en-US" sz="900" dirty="0"/>
            </a:p>
          </p:txBody>
        </p:sp>
        <p:sp>
          <p:nvSpPr>
            <p:cNvPr id="27" name="テキスト ボックス 26"/>
            <p:cNvSpPr txBox="1"/>
            <p:nvPr/>
          </p:nvSpPr>
          <p:spPr>
            <a:xfrm>
              <a:off x="753923" y="2111693"/>
              <a:ext cx="1332000" cy="540000"/>
            </a:xfrm>
            <a:prstGeom prst="rect">
              <a:avLst/>
            </a:prstGeom>
            <a:noFill/>
            <a:ln>
              <a:solidFill>
                <a:schemeClr val="tx1"/>
              </a:solidFill>
              <a:prstDash val="solid"/>
            </a:ln>
          </p:spPr>
          <p:txBody>
            <a:bodyPr wrap="square" rtlCol="0">
              <a:noAutofit/>
            </a:bodyPr>
            <a:lstStyle/>
            <a:p>
              <a:r>
                <a:rPr kumimoji="1" lang="ja-JP" altLang="en-US" sz="900" dirty="0" smtClean="0"/>
                <a:t>実施主体：</a:t>
              </a:r>
              <a:r>
                <a:rPr lang="ja-JP" altLang="en-US" sz="900" dirty="0" smtClean="0"/>
                <a:t>保険者</a:t>
              </a:r>
              <a:endParaRPr lang="en-US" altLang="ja-JP" sz="900" dirty="0" smtClean="0"/>
            </a:p>
            <a:p>
              <a:r>
                <a:rPr kumimoji="1" lang="ja-JP" altLang="en-US" sz="900" dirty="0" smtClean="0"/>
                <a:t>理由番号：包括的合意</a:t>
              </a:r>
              <a:endParaRPr kumimoji="1" lang="en-US" altLang="ja-JP" sz="900" dirty="0" smtClean="0"/>
            </a:p>
            <a:p>
              <a:r>
                <a:rPr lang="ja-JP" altLang="en-US" sz="900" dirty="0" smtClean="0"/>
                <a:t>申出種別：返戻</a:t>
              </a:r>
              <a:endParaRPr kumimoji="1" lang="en-US" altLang="ja-JP" sz="900" dirty="0" smtClean="0"/>
            </a:p>
          </p:txBody>
        </p:sp>
        <p:cxnSp>
          <p:nvCxnSpPr>
            <p:cNvPr id="29" name="直線矢印コネクタ 28"/>
            <p:cNvCxnSpPr>
              <a:stCxn id="27" idx="2"/>
              <a:endCxn id="44" idx="0"/>
            </p:cNvCxnSpPr>
            <p:nvPr/>
          </p:nvCxnSpPr>
          <p:spPr>
            <a:xfrm>
              <a:off x="1419923" y="2651693"/>
              <a:ext cx="1653" cy="273250"/>
            </a:xfrm>
            <a:prstGeom prst="straightConnector1">
              <a:avLst/>
            </a:prstGeom>
            <a:ln>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755576" y="2924943"/>
              <a:ext cx="1332000" cy="540000"/>
            </a:xfrm>
            <a:prstGeom prst="rect">
              <a:avLst/>
            </a:prstGeom>
            <a:noFill/>
            <a:ln>
              <a:solidFill>
                <a:schemeClr val="tx1"/>
              </a:solidFill>
              <a:prstDash val="solid"/>
            </a:ln>
          </p:spPr>
          <p:txBody>
            <a:bodyPr wrap="square" rtlCol="0">
              <a:noAutofit/>
            </a:bodyPr>
            <a:lstStyle/>
            <a:p>
              <a:endParaRPr kumimoji="1" lang="en-US" altLang="ja-JP" sz="900" dirty="0" smtClean="0"/>
            </a:p>
            <a:p>
              <a:r>
                <a:rPr kumimoji="1" lang="ja-JP" altLang="en-US" sz="900" dirty="0" smtClean="0"/>
                <a:t>過誤調整処理</a:t>
              </a:r>
              <a:endParaRPr kumimoji="1" lang="en-US" altLang="ja-JP" sz="900" dirty="0" smtClean="0"/>
            </a:p>
            <a:p>
              <a:endParaRPr kumimoji="1" lang="ja-JP" altLang="en-US" sz="900" dirty="0"/>
            </a:p>
          </p:txBody>
        </p:sp>
        <p:sp>
          <p:nvSpPr>
            <p:cNvPr id="55" name="テキスト ボックス 54"/>
            <p:cNvSpPr txBox="1"/>
            <p:nvPr/>
          </p:nvSpPr>
          <p:spPr>
            <a:xfrm>
              <a:off x="7015836" y="3789038"/>
              <a:ext cx="1332000" cy="540000"/>
            </a:xfrm>
            <a:prstGeom prst="rect">
              <a:avLst/>
            </a:prstGeom>
            <a:noFill/>
            <a:ln>
              <a:solidFill>
                <a:schemeClr val="tx1"/>
              </a:solidFill>
              <a:prstDash val="solid"/>
            </a:ln>
          </p:spPr>
          <p:txBody>
            <a:bodyPr wrap="square" rtlCol="0">
              <a:noAutofit/>
            </a:bodyPr>
            <a:lstStyle/>
            <a:p>
              <a:r>
                <a:rPr kumimoji="1" lang="ja-JP" altLang="en-US" sz="900" b="1" u="sng" dirty="0" smtClean="0"/>
                <a:t>①</a:t>
              </a:r>
              <a:endParaRPr kumimoji="1" lang="en-US" altLang="ja-JP" sz="900" b="1" u="sng" dirty="0" smtClean="0"/>
            </a:p>
            <a:p>
              <a:r>
                <a:rPr kumimoji="1" lang="ja-JP" altLang="en-US" sz="900" b="1" u="sng" dirty="0" smtClean="0"/>
                <a:t>当月内過誤入力を行う</a:t>
              </a:r>
              <a:endParaRPr kumimoji="1" lang="en-US" altLang="ja-JP" sz="900" b="1" u="sng" dirty="0" smtClean="0"/>
            </a:p>
            <a:p>
              <a:endParaRPr kumimoji="1" lang="ja-JP" altLang="en-US" sz="900" dirty="0"/>
            </a:p>
          </p:txBody>
        </p:sp>
        <p:cxnSp>
          <p:nvCxnSpPr>
            <p:cNvPr id="56" name="直線矢印コネクタ 55"/>
            <p:cNvCxnSpPr>
              <a:stCxn id="21" idx="2"/>
              <a:endCxn id="55" idx="0"/>
            </p:cNvCxnSpPr>
            <p:nvPr/>
          </p:nvCxnSpPr>
          <p:spPr>
            <a:xfrm flipH="1">
              <a:off x="7681836" y="3464942"/>
              <a:ext cx="0" cy="324096"/>
            </a:xfrm>
            <a:prstGeom prst="straightConnector1">
              <a:avLst/>
            </a:prstGeom>
            <a:ln>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a:stCxn id="55" idx="1"/>
              <a:endCxn id="62" idx="3"/>
            </p:cNvCxnSpPr>
            <p:nvPr/>
          </p:nvCxnSpPr>
          <p:spPr>
            <a:xfrm flipH="1">
              <a:off x="6569608" y="4059038"/>
              <a:ext cx="446228" cy="0"/>
            </a:xfrm>
            <a:prstGeom prst="straightConnector1">
              <a:avLst/>
            </a:prstGeom>
            <a:ln>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5237608" y="3789038"/>
              <a:ext cx="1332000" cy="540000"/>
            </a:xfrm>
            <a:prstGeom prst="rect">
              <a:avLst/>
            </a:prstGeom>
            <a:noFill/>
            <a:ln>
              <a:solidFill>
                <a:schemeClr val="tx1"/>
              </a:solidFill>
              <a:prstDash val="solid"/>
            </a:ln>
          </p:spPr>
          <p:txBody>
            <a:bodyPr wrap="square" rtlCol="0">
              <a:noAutofit/>
            </a:bodyPr>
            <a:lstStyle/>
            <a:p>
              <a:r>
                <a:rPr kumimoji="1" lang="ja-JP" altLang="en-US" sz="900" dirty="0" smtClean="0"/>
                <a:t>様式６号・７号送信処理にて、当月内過誤データを送信</a:t>
              </a:r>
              <a:endParaRPr kumimoji="1" lang="ja-JP" altLang="en-US" sz="900" dirty="0"/>
            </a:p>
          </p:txBody>
        </p:sp>
        <p:cxnSp>
          <p:nvCxnSpPr>
            <p:cNvPr id="66" name="直線矢印コネクタ 65"/>
            <p:cNvCxnSpPr>
              <a:stCxn id="62" idx="1"/>
              <a:endCxn id="68" idx="3"/>
            </p:cNvCxnSpPr>
            <p:nvPr/>
          </p:nvCxnSpPr>
          <p:spPr>
            <a:xfrm flipH="1">
              <a:off x="3864499" y="4059038"/>
              <a:ext cx="1373109" cy="0"/>
            </a:xfrm>
            <a:prstGeom prst="straightConnector1">
              <a:avLst/>
            </a:prstGeom>
            <a:ln>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8" name="テキスト ボックス 67"/>
            <p:cNvSpPr txBox="1"/>
            <p:nvPr/>
          </p:nvSpPr>
          <p:spPr>
            <a:xfrm>
              <a:off x="2532499" y="3789038"/>
              <a:ext cx="1332000" cy="540000"/>
            </a:xfrm>
            <a:prstGeom prst="rect">
              <a:avLst/>
            </a:prstGeom>
            <a:noFill/>
            <a:ln>
              <a:solidFill>
                <a:schemeClr val="tx1"/>
              </a:solidFill>
              <a:prstDash val="solid"/>
            </a:ln>
          </p:spPr>
          <p:txBody>
            <a:bodyPr wrap="square" rtlCol="0">
              <a:noAutofit/>
            </a:bodyPr>
            <a:lstStyle/>
            <a:p>
              <a:r>
                <a:rPr kumimoji="1" lang="ja-JP" altLang="en-US" sz="900" b="1" u="sng" dirty="0" smtClean="0"/>
                <a:t>③</a:t>
              </a:r>
              <a:endParaRPr kumimoji="1" lang="en-US" altLang="ja-JP" sz="900" b="1" u="sng" dirty="0" smtClean="0"/>
            </a:p>
            <a:p>
              <a:r>
                <a:rPr kumimoji="1" lang="ja-JP" altLang="en-US" sz="900" b="1" u="sng" dirty="0" smtClean="0"/>
                <a:t>受託確定日までに過誤調整処理を行う</a:t>
              </a:r>
              <a:endParaRPr kumimoji="1" lang="en-US" altLang="ja-JP" sz="900" b="1" u="sng" dirty="0" smtClean="0"/>
            </a:p>
          </p:txBody>
        </p:sp>
        <p:sp>
          <p:nvSpPr>
            <p:cNvPr id="71" name="テキスト ボックス 70"/>
            <p:cNvSpPr txBox="1"/>
            <p:nvPr/>
          </p:nvSpPr>
          <p:spPr>
            <a:xfrm>
              <a:off x="2536195" y="4797150"/>
              <a:ext cx="1332000" cy="540000"/>
            </a:xfrm>
            <a:prstGeom prst="rect">
              <a:avLst/>
            </a:prstGeom>
            <a:noFill/>
            <a:ln>
              <a:solidFill>
                <a:schemeClr val="tx1"/>
              </a:solidFill>
              <a:prstDash val="solid"/>
            </a:ln>
          </p:spPr>
          <p:txBody>
            <a:bodyPr wrap="square" rtlCol="0">
              <a:noAutofit/>
            </a:bodyPr>
            <a:lstStyle/>
            <a:p>
              <a:pPr algn="just"/>
              <a:r>
                <a:rPr kumimoji="1" lang="ja-JP" altLang="en-US" sz="900" dirty="0" smtClean="0"/>
                <a:t>他県データ交換にて</a:t>
              </a:r>
              <a:r>
                <a:rPr kumimoji="1" lang="en-US" altLang="ja-JP" sz="900" dirty="0" smtClean="0"/>
                <a:t>B</a:t>
              </a:r>
              <a:r>
                <a:rPr kumimoji="1" lang="ja-JP" altLang="en-US" sz="900" dirty="0" smtClean="0"/>
                <a:t>県へ過誤調整処理結果（６号の</a:t>
              </a:r>
              <a:r>
                <a:rPr lang="ja-JP" altLang="en-US" sz="900" dirty="0" smtClean="0"/>
                <a:t>２）を送信</a:t>
              </a:r>
              <a:endParaRPr kumimoji="1" lang="ja-JP" altLang="en-US" sz="900" dirty="0"/>
            </a:p>
          </p:txBody>
        </p:sp>
        <p:cxnSp>
          <p:nvCxnSpPr>
            <p:cNvPr id="72" name="直線矢印コネクタ 71"/>
            <p:cNvCxnSpPr>
              <a:stCxn id="71" idx="3"/>
              <a:endCxn id="73" idx="1"/>
            </p:cNvCxnSpPr>
            <p:nvPr/>
          </p:nvCxnSpPr>
          <p:spPr>
            <a:xfrm>
              <a:off x="3868195" y="5067150"/>
              <a:ext cx="1369413" cy="0"/>
            </a:xfrm>
            <a:prstGeom prst="straightConnector1">
              <a:avLst/>
            </a:prstGeom>
            <a:ln>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3" name="テキスト ボックス 72"/>
            <p:cNvSpPr txBox="1"/>
            <p:nvPr/>
          </p:nvSpPr>
          <p:spPr>
            <a:xfrm>
              <a:off x="5237608" y="4797150"/>
              <a:ext cx="1332000" cy="540000"/>
            </a:xfrm>
            <a:prstGeom prst="rect">
              <a:avLst/>
            </a:prstGeom>
            <a:noFill/>
            <a:ln>
              <a:solidFill>
                <a:schemeClr val="tx1"/>
              </a:solidFill>
              <a:prstDash val="solid"/>
            </a:ln>
          </p:spPr>
          <p:txBody>
            <a:bodyPr wrap="square" rtlCol="0">
              <a:noAutofit/>
            </a:bodyPr>
            <a:lstStyle/>
            <a:p>
              <a:r>
                <a:rPr kumimoji="1" lang="ja-JP" altLang="en-US" sz="900" dirty="0" smtClean="0"/>
                <a:t>過誤調整処理結果</a:t>
              </a:r>
              <a:endParaRPr kumimoji="1" lang="en-US" altLang="ja-JP" sz="900" dirty="0" smtClean="0"/>
            </a:p>
            <a:p>
              <a:r>
                <a:rPr kumimoji="1" lang="ja-JP" altLang="en-US" sz="900" dirty="0" smtClean="0"/>
                <a:t>（６号の２）を受信</a:t>
              </a:r>
              <a:endParaRPr kumimoji="1" lang="en-US" altLang="ja-JP" sz="900" dirty="0" smtClean="0"/>
            </a:p>
            <a:p>
              <a:endParaRPr kumimoji="1" lang="ja-JP" altLang="en-US" sz="900" dirty="0"/>
            </a:p>
          </p:txBody>
        </p:sp>
        <p:cxnSp>
          <p:nvCxnSpPr>
            <p:cNvPr id="74" name="直線矢印コネクタ 73"/>
            <p:cNvCxnSpPr>
              <a:stCxn id="68" idx="2"/>
              <a:endCxn id="71" idx="0"/>
            </p:cNvCxnSpPr>
            <p:nvPr/>
          </p:nvCxnSpPr>
          <p:spPr>
            <a:xfrm>
              <a:off x="3198499" y="4329038"/>
              <a:ext cx="0" cy="468112"/>
            </a:xfrm>
            <a:prstGeom prst="straightConnector1">
              <a:avLst/>
            </a:prstGeom>
            <a:ln>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82" name="テキスト ボックス 81"/>
            <p:cNvSpPr txBox="1"/>
            <p:nvPr/>
          </p:nvSpPr>
          <p:spPr>
            <a:xfrm>
              <a:off x="753923" y="3795079"/>
              <a:ext cx="1332000" cy="646331"/>
            </a:xfrm>
            <a:prstGeom prst="rect">
              <a:avLst/>
            </a:prstGeom>
            <a:noFill/>
            <a:ln>
              <a:solidFill>
                <a:schemeClr val="tx1"/>
              </a:solidFill>
              <a:prstDash val="solid"/>
            </a:ln>
          </p:spPr>
          <p:txBody>
            <a:bodyPr wrap="square" rtlCol="0">
              <a:noAutofit/>
            </a:bodyPr>
            <a:lstStyle/>
            <a:p>
              <a:r>
                <a:rPr kumimoji="1" lang="ja-JP" altLang="en-US" sz="900" b="1" u="sng" dirty="0" smtClean="0"/>
                <a:t>②</a:t>
              </a:r>
              <a:endParaRPr kumimoji="1" lang="en-US" altLang="ja-JP" sz="900" b="1" u="sng" dirty="0" smtClean="0"/>
            </a:p>
            <a:p>
              <a:pPr algn="just"/>
              <a:r>
                <a:rPr kumimoji="1" lang="en-US" altLang="ja-JP" sz="900" b="1" u="sng" dirty="0" smtClean="0"/>
                <a:t>※</a:t>
              </a:r>
              <a:r>
                <a:rPr kumimoji="1" lang="ja-JP" altLang="en-US" sz="900" b="1" u="sng" dirty="0" smtClean="0"/>
                <a:t>１の連絡を受け、申出の差し戻しを行い、保険者へ結果返却</a:t>
              </a:r>
              <a:endParaRPr kumimoji="1" lang="en-US" altLang="ja-JP" sz="900" b="1" u="sng" dirty="0" smtClean="0"/>
            </a:p>
          </p:txBody>
        </p:sp>
        <p:sp>
          <p:nvSpPr>
            <p:cNvPr id="40" name="テキスト ボックス 39"/>
            <p:cNvSpPr txBox="1"/>
            <p:nvPr/>
          </p:nvSpPr>
          <p:spPr>
            <a:xfrm>
              <a:off x="7020272" y="4365104"/>
              <a:ext cx="1440160" cy="369332"/>
            </a:xfrm>
            <a:prstGeom prst="rect">
              <a:avLst/>
            </a:prstGeom>
            <a:noFill/>
            <a:ln>
              <a:noFill/>
              <a:prstDash val="solid"/>
            </a:ln>
          </p:spPr>
          <p:txBody>
            <a:bodyPr wrap="square" rtlCol="0">
              <a:spAutoFit/>
            </a:bodyPr>
            <a:lstStyle/>
            <a:p>
              <a:r>
                <a:rPr kumimoji="1" lang="en-US" altLang="ja-JP" sz="900" b="1" dirty="0" smtClean="0"/>
                <a:t>※</a:t>
              </a:r>
              <a:r>
                <a:rPr kumimoji="1" lang="ja-JP" altLang="en-US" sz="900" b="1" dirty="0" smtClean="0"/>
                <a:t>１：</a:t>
              </a:r>
              <a:r>
                <a:rPr kumimoji="1" lang="en-US" altLang="ja-JP" sz="900" b="1" dirty="0" smtClean="0"/>
                <a:t>A</a:t>
              </a:r>
              <a:r>
                <a:rPr kumimoji="1" lang="ja-JP" altLang="en-US" sz="900" b="1" dirty="0" smtClean="0"/>
                <a:t>県連合会へ資格エラーである旨を連絡</a:t>
              </a:r>
              <a:endParaRPr kumimoji="1" lang="en-US" altLang="ja-JP" sz="900" b="1" dirty="0" smtClean="0"/>
            </a:p>
          </p:txBody>
        </p:sp>
        <p:cxnSp>
          <p:nvCxnSpPr>
            <p:cNvPr id="41" name="直線矢印コネクタ 40"/>
            <p:cNvCxnSpPr>
              <a:stCxn id="44" idx="2"/>
              <a:endCxn id="82" idx="0"/>
            </p:cNvCxnSpPr>
            <p:nvPr/>
          </p:nvCxnSpPr>
          <p:spPr>
            <a:xfrm flipH="1">
              <a:off x="1419923" y="3464943"/>
              <a:ext cx="1653" cy="330136"/>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endCxn id="11" idx="0"/>
            </p:cNvCxnSpPr>
            <p:nvPr/>
          </p:nvCxnSpPr>
          <p:spPr>
            <a:xfrm>
              <a:off x="3185228" y="2393113"/>
              <a:ext cx="0" cy="531829"/>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a:stCxn id="27" idx="3"/>
            </p:cNvCxnSpPr>
            <p:nvPr/>
          </p:nvCxnSpPr>
          <p:spPr>
            <a:xfrm flipV="1">
              <a:off x="2085923" y="2365668"/>
              <a:ext cx="109930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p:cNvSpPr>
            <a:spLocks noGrp="1"/>
          </p:cNvSpPr>
          <p:nvPr>
            <p:ph type="title"/>
          </p:nvPr>
        </p:nvSpPr>
        <p:spPr/>
        <p:txBody>
          <a:bodyPr>
            <a:normAutofit/>
          </a:bodyPr>
          <a:lstStyle/>
          <a:p>
            <a:r>
              <a:rPr lang="ja-JP" altLang="en-US" dirty="0"/>
              <a:t>保険者間調整処理における当月内過誤処理に</a:t>
            </a:r>
            <a:r>
              <a:rPr lang="ja-JP" altLang="en-US" dirty="0" smtClean="0"/>
              <a:t>ついて</a:t>
            </a:r>
            <a:endParaRPr kumimoji="1" lang="ja-JP" altLang="en-US" dirty="0"/>
          </a:p>
        </p:txBody>
      </p:sp>
      <p:sp>
        <p:nvSpPr>
          <p:cNvPr id="2" name="スライド番号プレースホルダ 1"/>
          <p:cNvSpPr>
            <a:spLocks noGrp="1"/>
          </p:cNvSpPr>
          <p:nvPr>
            <p:ph type="sldNum" sz="quarter" idx="12"/>
          </p:nvPr>
        </p:nvSpPr>
        <p:spPr/>
        <p:txBody>
          <a:bodyPr/>
          <a:lstStyle/>
          <a:p>
            <a:fld id="{E9C470F4-4704-4F31-8581-EC2F9F666ED2}" type="slidenum">
              <a:rPr kumimoji="1" lang="ja-JP" altLang="en-US" smtClean="0"/>
              <a:pPr/>
              <a:t>32</a:t>
            </a:fld>
            <a:endParaRPr kumimoji="1" lang="ja-JP" altLang="en-US"/>
          </a:p>
        </p:txBody>
      </p:sp>
      <p:sp>
        <p:nvSpPr>
          <p:cNvPr id="16" name="コンテンツ プレースホルダー 15"/>
          <p:cNvSpPr>
            <a:spLocks noGrp="1"/>
          </p:cNvSpPr>
          <p:nvPr>
            <p:ph idx="13"/>
          </p:nvPr>
        </p:nvSpPr>
        <p:spPr>
          <a:xfrm>
            <a:off x="98043" y="692696"/>
            <a:ext cx="8938451" cy="870136"/>
          </a:xfrm>
        </p:spPr>
        <p:txBody>
          <a:bodyPr/>
          <a:lstStyle/>
          <a:p>
            <a:pPr lvl="1"/>
            <a:r>
              <a:rPr lang="ja-JP" altLang="en-US" b="1" dirty="0" smtClean="0"/>
              <a:t>県跨ぎの調整分＜ケース③＞</a:t>
            </a:r>
            <a:endParaRPr lang="en-US" altLang="ja-JP" b="1" dirty="0" smtClean="0"/>
          </a:p>
          <a:p>
            <a:pPr lvl="1"/>
            <a:endParaRPr kumimoji="1" lang="en-US" altLang="ja-JP" b="1" dirty="0"/>
          </a:p>
          <a:p>
            <a:pPr marL="0" lvl="1" indent="0">
              <a:buNone/>
            </a:pPr>
            <a:r>
              <a:rPr kumimoji="1" lang="ja-JP" altLang="en-US" b="1" dirty="0" smtClean="0"/>
              <a:t>　</a:t>
            </a:r>
            <a:r>
              <a:rPr kumimoji="1" lang="en-US" altLang="ja-JP" b="1" dirty="0" smtClean="0"/>
              <a:t>【</a:t>
            </a:r>
            <a:r>
              <a:rPr kumimoji="1" lang="ja-JP" altLang="en-US" b="1" dirty="0" smtClean="0"/>
              <a:t>処理の要点</a:t>
            </a:r>
            <a:r>
              <a:rPr kumimoji="1" lang="en-US" altLang="ja-JP" b="1" dirty="0" smtClean="0"/>
              <a:t>】</a:t>
            </a:r>
            <a:endParaRPr kumimoji="1" lang="ja-JP" altLang="en-US" b="1" dirty="0"/>
          </a:p>
        </p:txBody>
      </p:sp>
      <p:sp>
        <p:nvSpPr>
          <p:cNvPr id="37" name="テキスト ボックス 36"/>
          <p:cNvSpPr txBox="1"/>
          <p:nvPr/>
        </p:nvSpPr>
        <p:spPr>
          <a:xfrm>
            <a:off x="251520" y="1533930"/>
            <a:ext cx="8640960" cy="3479245"/>
          </a:xfrm>
          <a:prstGeom prst="rect">
            <a:avLst/>
          </a:prstGeom>
          <a:noFill/>
          <a:ln w="3175">
            <a:solidFill>
              <a:schemeClr val="tx1"/>
            </a:solidFill>
          </a:ln>
        </p:spPr>
        <p:txBody>
          <a:bodyPr wrap="square" rtlCol="0">
            <a:noAutofit/>
          </a:bodyPr>
          <a:lstStyle/>
          <a:p>
            <a:pPr algn="just"/>
            <a:endParaRPr lang="ja-JP" altLang="en-US" sz="1400" dirty="0">
              <a:latin typeface="+mn-ea"/>
            </a:endParaRPr>
          </a:p>
          <a:p>
            <a:pPr marL="177800" indent="-177800" algn="just">
              <a:buFont typeface="Meiryo UI" panose="020B0604030504040204" pitchFamily="50" charset="-128"/>
              <a:buChar char="○"/>
            </a:pPr>
            <a:r>
              <a:rPr lang="ja-JP" altLang="en-US" sz="1400" dirty="0" smtClean="0">
                <a:latin typeface="+mn-ea"/>
              </a:rPr>
              <a:t>　保険者間</a:t>
            </a:r>
            <a:r>
              <a:rPr lang="ja-JP" altLang="en-US" sz="1400" dirty="0">
                <a:latin typeface="+mn-ea"/>
              </a:rPr>
              <a:t>調整対象レセプトが日次資格チェックのエラー等の理由に</a:t>
            </a:r>
            <a:r>
              <a:rPr lang="ja-JP" altLang="en-US" sz="1400" dirty="0" smtClean="0">
                <a:latin typeface="+mn-ea"/>
              </a:rPr>
              <a:t>より、保険者間</a:t>
            </a:r>
            <a:r>
              <a:rPr lang="ja-JP" altLang="en-US" sz="1400" dirty="0">
                <a:latin typeface="+mn-ea"/>
              </a:rPr>
              <a:t>調整に至らなかった場合</a:t>
            </a:r>
            <a:r>
              <a:rPr lang="ja-JP" altLang="en-US" sz="1400" dirty="0" smtClean="0">
                <a:latin typeface="+mn-ea"/>
              </a:rPr>
              <a:t>は、以下の処理</a:t>
            </a:r>
            <a:r>
              <a:rPr lang="ja-JP" altLang="en-US" sz="1400" dirty="0">
                <a:latin typeface="+mn-ea"/>
              </a:rPr>
              <a:t>を行う。（前提として</a:t>
            </a:r>
            <a:r>
              <a:rPr lang="en-US" altLang="ja-JP" sz="1400" dirty="0">
                <a:latin typeface="+mn-ea"/>
              </a:rPr>
              <a:t>A</a:t>
            </a:r>
            <a:r>
              <a:rPr lang="ja-JP" altLang="en-US" sz="1400" dirty="0">
                <a:latin typeface="+mn-ea"/>
              </a:rPr>
              <a:t>県においても確定日前であり、差し戻し処理が可能であること</a:t>
            </a:r>
            <a:r>
              <a:rPr lang="ja-JP" altLang="en-US" sz="1400" dirty="0" smtClean="0">
                <a:latin typeface="+mn-ea"/>
              </a:rPr>
              <a:t>）</a:t>
            </a:r>
            <a:endParaRPr lang="ja-JP" altLang="en-US" sz="1400" dirty="0">
              <a:latin typeface="+mn-ea"/>
            </a:endParaRPr>
          </a:p>
          <a:p>
            <a:pPr algn="just"/>
            <a:endParaRPr lang="ja-JP" altLang="en-US" sz="1400" dirty="0">
              <a:latin typeface="+mn-ea"/>
            </a:endParaRPr>
          </a:p>
          <a:p>
            <a:pPr marL="449263" lvl="1" indent="-269875">
              <a:buFont typeface="+mj-ea"/>
              <a:buAutoNum type="circleNumDbPlain"/>
            </a:pPr>
            <a:r>
              <a:rPr lang="ja-JP" altLang="en-US" sz="1400" dirty="0">
                <a:latin typeface="+mn-ea"/>
              </a:rPr>
              <a:t>保険者間調整以外のレセプトと同様にレセプト登録修正削除画面から当月内過誤処理を行う</a:t>
            </a:r>
            <a:r>
              <a:rPr lang="ja-JP" altLang="en-US" sz="1400" dirty="0" smtClean="0">
                <a:latin typeface="+mn-ea"/>
              </a:rPr>
              <a:t>。</a:t>
            </a:r>
            <a:r>
              <a:rPr lang="en-US" altLang="ja-JP" sz="1400" dirty="0" smtClean="0">
                <a:latin typeface="+mn-ea"/>
              </a:rPr>
              <a:t/>
            </a:r>
            <a:br>
              <a:rPr lang="en-US" altLang="ja-JP" sz="1400" dirty="0" smtClean="0">
                <a:latin typeface="+mn-ea"/>
              </a:rPr>
            </a:br>
            <a:r>
              <a:rPr lang="ja-JP" altLang="en-US" sz="1400" dirty="0" smtClean="0">
                <a:latin typeface="+mn-ea"/>
              </a:rPr>
              <a:t>（エラー</a:t>
            </a:r>
            <a:r>
              <a:rPr lang="ja-JP" altLang="en-US" sz="1400" dirty="0">
                <a:latin typeface="+mn-ea"/>
              </a:rPr>
              <a:t>等の理由による当月内過誤を行う際には医療機関所在県の連合会に事前に連絡を行った上で</a:t>
            </a:r>
            <a:r>
              <a:rPr lang="ja-JP" altLang="en-US" sz="1400" dirty="0" smtClean="0">
                <a:latin typeface="+mn-ea"/>
              </a:rPr>
              <a:t>、処理</a:t>
            </a:r>
            <a:r>
              <a:rPr lang="ja-JP" altLang="en-US" sz="1400" dirty="0">
                <a:latin typeface="+mn-ea"/>
              </a:rPr>
              <a:t>を行うこと</a:t>
            </a:r>
            <a:r>
              <a:rPr lang="ja-JP" altLang="en-US" sz="1400" dirty="0" smtClean="0">
                <a:latin typeface="+mn-ea"/>
              </a:rPr>
              <a:t>）</a:t>
            </a:r>
            <a:r>
              <a:rPr lang="en-US" altLang="ja-JP" sz="1400" dirty="0" smtClean="0">
                <a:latin typeface="+mn-ea"/>
              </a:rPr>
              <a:t/>
            </a:r>
            <a:br>
              <a:rPr lang="en-US" altLang="ja-JP" sz="1400" dirty="0" smtClean="0">
                <a:latin typeface="+mn-ea"/>
              </a:rPr>
            </a:br>
            <a:r>
              <a:rPr lang="en-US" altLang="ja-JP" sz="1400" dirty="0" smtClean="0">
                <a:latin typeface="+mn-ea"/>
              </a:rPr>
              <a:t/>
            </a:r>
            <a:br>
              <a:rPr lang="en-US" altLang="ja-JP" sz="1400" dirty="0" smtClean="0">
                <a:latin typeface="+mn-ea"/>
              </a:rPr>
            </a:br>
            <a:r>
              <a:rPr lang="en-US" altLang="ja-JP" sz="1400" dirty="0" smtClean="0">
                <a:latin typeface="+mn-ea"/>
              </a:rPr>
              <a:t>※</a:t>
            </a:r>
            <a:r>
              <a:rPr lang="ja-JP" altLang="en-US" sz="1400" dirty="0" smtClean="0">
                <a:latin typeface="+mn-ea"/>
              </a:rPr>
              <a:t>　従前</a:t>
            </a:r>
            <a:r>
              <a:rPr lang="ja-JP" altLang="en-US" sz="1400" dirty="0">
                <a:latin typeface="+mn-ea"/>
              </a:rPr>
              <a:t>通りの当月内過誤入力を行うが、以下にあげる項目については指定する内容を入力する</a:t>
            </a:r>
            <a:r>
              <a:rPr lang="ja-JP" altLang="en-US" sz="1400" dirty="0" smtClean="0">
                <a:latin typeface="+mn-ea"/>
              </a:rPr>
              <a:t>。</a:t>
            </a:r>
            <a:r>
              <a:rPr lang="en-US" altLang="ja-JP" sz="1400" dirty="0" smtClean="0">
                <a:latin typeface="+mn-ea"/>
              </a:rPr>
              <a:t/>
            </a:r>
            <a:br>
              <a:rPr lang="en-US" altLang="ja-JP" sz="1400" dirty="0" smtClean="0">
                <a:latin typeface="+mn-ea"/>
              </a:rPr>
            </a:br>
            <a:r>
              <a:rPr lang="ja-JP" altLang="en-US" sz="1400" dirty="0" smtClean="0">
                <a:latin typeface="+mn-ea"/>
              </a:rPr>
              <a:t>　（</a:t>
            </a:r>
            <a:r>
              <a:rPr lang="en-US" altLang="ja-JP" sz="1400" dirty="0" smtClean="0">
                <a:latin typeface="+mn-ea"/>
              </a:rPr>
              <a:t>5</a:t>
            </a:r>
            <a:r>
              <a:rPr lang="ja-JP" altLang="en-US" sz="1400" dirty="0" smtClean="0">
                <a:latin typeface="+mn-ea"/>
              </a:rPr>
              <a:t>）様式</a:t>
            </a:r>
            <a:r>
              <a:rPr lang="en-US" altLang="ja-JP" sz="1400" dirty="0" smtClean="0">
                <a:latin typeface="+mn-ea"/>
              </a:rPr>
              <a:t>6</a:t>
            </a:r>
            <a:r>
              <a:rPr lang="ja-JP" altLang="en-US" sz="1400" dirty="0" smtClean="0">
                <a:latin typeface="+mn-ea"/>
              </a:rPr>
              <a:t>号</a:t>
            </a:r>
            <a:r>
              <a:rPr lang="ja-JP" altLang="en-US" sz="1400" dirty="0">
                <a:latin typeface="+mn-ea"/>
              </a:rPr>
              <a:t>摘要欄　＝　保険者振替分資格なし（テキスト入力となります）</a:t>
            </a:r>
          </a:p>
          <a:p>
            <a:pPr marL="449263" lvl="1" indent="-269875">
              <a:buFont typeface="+mj-ea"/>
              <a:buAutoNum type="circleNumDbPlain"/>
            </a:pPr>
            <a:endParaRPr lang="ja-JP" altLang="en-US" sz="1400" dirty="0">
              <a:latin typeface="+mn-ea"/>
            </a:endParaRPr>
          </a:p>
          <a:p>
            <a:pPr marL="449263" lvl="1" indent="-269875" algn="just">
              <a:buFont typeface="+mj-ea"/>
              <a:buAutoNum type="circleNumDbPlain"/>
            </a:pPr>
            <a:r>
              <a:rPr lang="en-US" altLang="ja-JP" sz="1400" dirty="0">
                <a:latin typeface="+mn-ea"/>
              </a:rPr>
              <a:t>※</a:t>
            </a:r>
            <a:r>
              <a:rPr lang="ja-JP" altLang="en-US" sz="1400" dirty="0">
                <a:latin typeface="+mn-ea"/>
              </a:rPr>
              <a:t>１の振替先保険者所在県連合会からの連絡に基づいて、対応する保険者間調整にかかる申出</a:t>
            </a:r>
            <a:r>
              <a:rPr lang="ja-JP" altLang="en-US" sz="1400" dirty="0" smtClean="0">
                <a:latin typeface="+mn-ea"/>
              </a:rPr>
              <a:t>を「</a:t>
            </a:r>
            <a:r>
              <a:rPr lang="ja-JP" altLang="en-US" sz="1400" dirty="0">
                <a:latin typeface="+mn-ea"/>
              </a:rPr>
              <a:t>差し戻し」とする</a:t>
            </a:r>
            <a:r>
              <a:rPr lang="ja-JP" altLang="en-US" sz="1400" dirty="0" smtClean="0">
                <a:latin typeface="+mn-ea"/>
              </a:rPr>
              <a:t>。</a:t>
            </a:r>
            <a:endParaRPr lang="ja-JP" altLang="en-US" sz="1400" dirty="0">
              <a:latin typeface="+mn-ea"/>
            </a:endParaRPr>
          </a:p>
          <a:p>
            <a:pPr marL="449263" lvl="1" indent="-269875" algn="just">
              <a:buFont typeface="+mj-ea"/>
              <a:buAutoNum type="circleNumDbPlain"/>
            </a:pPr>
            <a:endParaRPr lang="ja-JP" altLang="en-US" sz="1400" dirty="0">
              <a:latin typeface="+mn-ea"/>
            </a:endParaRPr>
          </a:p>
          <a:p>
            <a:pPr marL="449263" lvl="1" indent="-269875" algn="just">
              <a:buFont typeface="+mj-ea"/>
              <a:buAutoNum type="circleNumDbPlain"/>
            </a:pPr>
            <a:r>
              <a:rPr lang="ja-JP" altLang="en-US" sz="1400" dirty="0">
                <a:latin typeface="+mn-ea"/>
              </a:rPr>
              <a:t>受託確定日までに過誤調整処理を行う</a:t>
            </a:r>
            <a:r>
              <a:rPr lang="ja-JP" altLang="en-US" sz="1400" dirty="0" smtClean="0">
                <a:latin typeface="+mn-ea"/>
              </a:rPr>
              <a:t>。</a:t>
            </a:r>
            <a:endParaRPr lang="ja-JP" altLang="en-US" sz="1400" dirty="0">
              <a:latin typeface="+mn-ea"/>
            </a:endParaRPr>
          </a:p>
        </p:txBody>
      </p:sp>
    </p:spTree>
    <p:extLst>
      <p:ext uri="{BB962C8B-B14F-4D97-AF65-F5344CB8AC3E}">
        <p14:creationId xmlns:p14="http://schemas.microsoft.com/office/powerpoint/2010/main" val="36274784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p:cNvSpPr>
            <a:spLocks noGrp="1"/>
          </p:cNvSpPr>
          <p:nvPr>
            <p:ph type="title"/>
          </p:nvPr>
        </p:nvSpPr>
        <p:spPr/>
        <p:txBody>
          <a:bodyPr>
            <a:normAutofit/>
          </a:bodyPr>
          <a:lstStyle/>
          <a:p>
            <a:r>
              <a:rPr lang="ja-JP" altLang="en-US" dirty="0"/>
              <a:t>調整に至らなかったが当月内過誤処理を行わない場合の処理に</a:t>
            </a:r>
            <a:r>
              <a:rPr lang="ja-JP" altLang="en-US" dirty="0" smtClean="0"/>
              <a:t>ついて</a:t>
            </a:r>
            <a:endParaRPr kumimoji="1" lang="ja-JP" altLang="en-US" dirty="0"/>
          </a:p>
        </p:txBody>
      </p:sp>
      <p:sp>
        <p:nvSpPr>
          <p:cNvPr id="2" name="スライド番号プレースホルダ 1"/>
          <p:cNvSpPr>
            <a:spLocks noGrp="1"/>
          </p:cNvSpPr>
          <p:nvPr>
            <p:ph type="sldNum" sz="quarter" idx="12"/>
          </p:nvPr>
        </p:nvSpPr>
        <p:spPr/>
        <p:txBody>
          <a:bodyPr/>
          <a:lstStyle/>
          <a:p>
            <a:fld id="{E9C470F4-4704-4F31-8581-EC2F9F666ED2}" type="slidenum">
              <a:rPr kumimoji="1" lang="ja-JP" altLang="en-US" smtClean="0"/>
              <a:pPr/>
              <a:t>33</a:t>
            </a:fld>
            <a:endParaRPr kumimoji="1" lang="ja-JP" altLang="en-US"/>
          </a:p>
        </p:txBody>
      </p:sp>
      <p:sp>
        <p:nvSpPr>
          <p:cNvPr id="3" name="コンテンツ プレースホルダー 2"/>
          <p:cNvSpPr>
            <a:spLocks noGrp="1"/>
          </p:cNvSpPr>
          <p:nvPr>
            <p:ph idx="13"/>
          </p:nvPr>
        </p:nvSpPr>
        <p:spPr>
          <a:xfrm>
            <a:off x="98043" y="692696"/>
            <a:ext cx="8938451" cy="870136"/>
          </a:xfrm>
        </p:spPr>
        <p:txBody>
          <a:bodyPr/>
          <a:lstStyle/>
          <a:p>
            <a:endParaRPr kumimoji="1" lang="en-US" altLang="ja-JP" sz="1400" dirty="0" smtClean="0"/>
          </a:p>
          <a:p>
            <a:endParaRPr lang="en-US" altLang="ja-JP" sz="1400" dirty="0"/>
          </a:p>
          <a:p>
            <a:r>
              <a:rPr kumimoji="1" lang="ja-JP" altLang="en-US" sz="1400" dirty="0" smtClean="0"/>
              <a:t>　</a:t>
            </a:r>
            <a:r>
              <a:rPr kumimoji="1" lang="en-US" altLang="ja-JP" sz="1400" dirty="0" smtClean="0"/>
              <a:t>【</a:t>
            </a:r>
            <a:r>
              <a:rPr kumimoji="1" lang="ja-JP" altLang="en-US" sz="1400" dirty="0" smtClean="0"/>
              <a:t>処理の要点</a:t>
            </a:r>
            <a:r>
              <a:rPr kumimoji="1" lang="en-US" altLang="ja-JP" sz="1400" dirty="0" smtClean="0"/>
              <a:t>】</a:t>
            </a:r>
            <a:endParaRPr kumimoji="1" lang="ja-JP" altLang="en-US" sz="1400" dirty="0"/>
          </a:p>
        </p:txBody>
      </p:sp>
      <p:sp>
        <p:nvSpPr>
          <p:cNvPr id="9" name="テキスト ボックス 8"/>
          <p:cNvSpPr txBox="1"/>
          <p:nvPr/>
        </p:nvSpPr>
        <p:spPr>
          <a:xfrm>
            <a:off x="251520" y="1533930"/>
            <a:ext cx="8640960" cy="3767277"/>
          </a:xfrm>
          <a:prstGeom prst="rect">
            <a:avLst/>
          </a:prstGeom>
          <a:noFill/>
          <a:ln w="3175">
            <a:solidFill>
              <a:schemeClr val="tx1"/>
            </a:solidFill>
          </a:ln>
        </p:spPr>
        <p:txBody>
          <a:bodyPr wrap="square" rtlCol="0">
            <a:noAutofit/>
          </a:bodyPr>
          <a:lstStyle/>
          <a:p>
            <a:pPr algn="just"/>
            <a:endParaRPr lang="ja-JP" altLang="en-US" sz="1400" dirty="0">
              <a:latin typeface="+mn-ea"/>
            </a:endParaRPr>
          </a:p>
          <a:p>
            <a:pPr marL="177800" indent="-177800" algn="just">
              <a:buFont typeface="Meiryo UI" panose="020B0604030504040204" pitchFamily="50" charset="-128"/>
              <a:buChar char="○"/>
            </a:pPr>
            <a:r>
              <a:rPr lang="ja-JP" altLang="en-US" sz="1400" dirty="0" smtClean="0">
                <a:latin typeface="+mn-ea"/>
              </a:rPr>
              <a:t>　保険者間</a:t>
            </a:r>
            <a:r>
              <a:rPr lang="ja-JP" altLang="en-US" sz="1400" dirty="0">
                <a:latin typeface="+mn-ea"/>
              </a:rPr>
              <a:t>調整対象レセプトが日次資格チェックのエラー等の理由に</a:t>
            </a:r>
            <a:r>
              <a:rPr lang="ja-JP" altLang="en-US" sz="1400" dirty="0" smtClean="0">
                <a:latin typeface="+mn-ea"/>
              </a:rPr>
              <a:t>より、保険者間</a:t>
            </a:r>
            <a:r>
              <a:rPr lang="ja-JP" altLang="en-US" sz="1400" dirty="0">
                <a:latin typeface="+mn-ea"/>
              </a:rPr>
              <a:t>調整に至らなかった場合は以下</a:t>
            </a:r>
            <a:r>
              <a:rPr lang="ja-JP" altLang="en-US" sz="1400" dirty="0" smtClean="0">
                <a:latin typeface="+mn-ea"/>
              </a:rPr>
              <a:t>の　　処理</a:t>
            </a:r>
            <a:r>
              <a:rPr lang="ja-JP" altLang="en-US" sz="1400" dirty="0">
                <a:latin typeface="+mn-ea"/>
              </a:rPr>
              <a:t>を行う。</a:t>
            </a:r>
          </a:p>
          <a:p>
            <a:pPr algn="just"/>
            <a:endParaRPr lang="ja-JP" altLang="en-US" sz="1400" dirty="0">
              <a:latin typeface="+mn-ea"/>
            </a:endParaRPr>
          </a:p>
          <a:p>
            <a:pPr marL="449263" lvl="1" indent="-269875" algn="just">
              <a:buFont typeface="+mj-ea"/>
              <a:buAutoNum type="circleNumDbPlain"/>
            </a:pPr>
            <a:r>
              <a:rPr lang="ja-JP" altLang="en-US" sz="1400" dirty="0" smtClean="0">
                <a:latin typeface="+mn-ea"/>
              </a:rPr>
              <a:t>振替先</a:t>
            </a:r>
            <a:r>
              <a:rPr lang="ja-JP" altLang="en-US" sz="1400" dirty="0">
                <a:latin typeface="+mn-ea"/>
              </a:rPr>
              <a:t>保険者へ、振替元保険者に対する再度の保険者振替調整申出を行ってもらうための依頼を行う。</a:t>
            </a:r>
          </a:p>
          <a:p>
            <a:pPr marL="449263" lvl="1" indent="-269875" algn="just">
              <a:buFont typeface="+mj-ea"/>
              <a:buAutoNum type="circleNumDbPlain"/>
            </a:pPr>
            <a:endParaRPr lang="ja-JP" altLang="en-US" sz="1400" dirty="0">
              <a:latin typeface="+mn-ea"/>
            </a:endParaRPr>
          </a:p>
          <a:p>
            <a:pPr marL="449263" lvl="1" indent="-269875" algn="just">
              <a:buFont typeface="+mj-ea"/>
              <a:buAutoNum type="circleNumDbPlain"/>
            </a:pPr>
            <a:r>
              <a:rPr lang="ja-JP" altLang="en-US" sz="1400" dirty="0" smtClean="0">
                <a:latin typeface="+mn-ea"/>
              </a:rPr>
              <a:t>振替先</a:t>
            </a:r>
            <a:r>
              <a:rPr lang="ja-JP" altLang="en-US" sz="1400" dirty="0">
                <a:latin typeface="+mn-ea"/>
              </a:rPr>
              <a:t>保険者に再度の保険者振替申出を行ってもらう際に、他の申出と区別できるよう、保険者サービス系機能の「理由詳細」に再度の保険者振替申出である旨の入力を行ってもらう。</a:t>
            </a:r>
          </a:p>
          <a:p>
            <a:pPr marL="449263" lvl="1" indent="-269875" algn="just">
              <a:buFont typeface="+mj-ea"/>
              <a:buAutoNum type="circleNumDbPlain"/>
            </a:pPr>
            <a:endParaRPr lang="ja-JP" altLang="en-US" sz="1400" dirty="0">
              <a:latin typeface="+mn-ea"/>
            </a:endParaRPr>
          </a:p>
          <a:p>
            <a:pPr marL="449263" lvl="1" indent="-269875" algn="just">
              <a:buFont typeface="+mj-ea"/>
              <a:buAutoNum type="circleNumDbPlain"/>
            </a:pPr>
            <a:r>
              <a:rPr lang="ja-JP" altLang="en-US" sz="1400" dirty="0" smtClean="0">
                <a:latin typeface="+mn-ea"/>
              </a:rPr>
              <a:t>再度</a:t>
            </a:r>
            <a:r>
              <a:rPr lang="ja-JP" altLang="en-US" sz="1400" dirty="0">
                <a:latin typeface="+mn-ea"/>
              </a:rPr>
              <a:t>の保険者振替処理を行う保険者に対して、振替元保険者の情報を事前に連絡しておく必要がある</a:t>
            </a:r>
            <a:r>
              <a:rPr lang="ja-JP" altLang="en-US" sz="1400" dirty="0" smtClean="0">
                <a:latin typeface="+mn-ea"/>
              </a:rPr>
              <a:t>。</a:t>
            </a:r>
            <a:r>
              <a:rPr lang="en-US" altLang="ja-JP" sz="1400" dirty="0" smtClean="0">
                <a:latin typeface="+mn-ea"/>
              </a:rPr>
              <a:t/>
            </a:r>
            <a:br>
              <a:rPr lang="en-US" altLang="ja-JP" sz="1400" dirty="0" smtClean="0">
                <a:latin typeface="+mn-ea"/>
              </a:rPr>
            </a:br>
            <a:r>
              <a:rPr lang="ja-JP" altLang="en-US" sz="1400" dirty="0" smtClean="0">
                <a:latin typeface="+mn-ea"/>
              </a:rPr>
              <a:t>（電子レセプトは</a:t>
            </a:r>
            <a:r>
              <a:rPr lang="ja-JP" altLang="en-US" sz="1400" dirty="0">
                <a:latin typeface="+mn-ea"/>
              </a:rPr>
              <a:t>、原審レセプト作成で作成された一次審査レセプト上に、振替元保険者の</a:t>
            </a:r>
            <a:r>
              <a:rPr lang="ja-JP" altLang="en-US" sz="1400" dirty="0" smtClean="0">
                <a:latin typeface="+mn-ea"/>
              </a:rPr>
              <a:t>情報が</a:t>
            </a:r>
            <a:r>
              <a:rPr lang="ja-JP" altLang="en-US" sz="1400" dirty="0">
                <a:latin typeface="+mn-ea"/>
              </a:rPr>
              <a:t>無いため</a:t>
            </a:r>
            <a:r>
              <a:rPr lang="ja-JP" altLang="en-US" sz="1400" dirty="0" smtClean="0">
                <a:latin typeface="+mn-ea"/>
              </a:rPr>
              <a:t>）</a:t>
            </a:r>
            <a:endParaRPr lang="en-US" altLang="ja-JP" sz="1400" dirty="0" smtClean="0">
              <a:latin typeface="+mn-ea"/>
            </a:endParaRPr>
          </a:p>
          <a:p>
            <a:pPr marL="179388" lvl="1" algn="just"/>
            <a:r>
              <a:rPr lang="ja-JP" altLang="en-US" sz="1400" dirty="0">
                <a:latin typeface="+mn-ea"/>
              </a:rPr>
              <a:t>　</a:t>
            </a:r>
            <a:r>
              <a:rPr lang="en-US" altLang="ja-JP" sz="1400" dirty="0" smtClean="0">
                <a:latin typeface="+mn-ea"/>
              </a:rPr>
              <a:t>※</a:t>
            </a:r>
            <a:r>
              <a:rPr lang="ja-JP" altLang="en-US" sz="1400" dirty="0" smtClean="0">
                <a:latin typeface="+mn-ea"/>
              </a:rPr>
              <a:t>　紙</a:t>
            </a:r>
            <a:r>
              <a:rPr lang="ja-JP" altLang="en-US" sz="1400" dirty="0">
                <a:latin typeface="+mn-ea"/>
              </a:rPr>
              <a:t>レセプトについては、レセプトを直接修正しており、振替元保険者の情報が認識できる。</a:t>
            </a:r>
          </a:p>
          <a:p>
            <a:pPr algn="just"/>
            <a:endParaRPr lang="en-US" altLang="ja-JP" sz="1400" dirty="0" smtClean="0">
              <a:latin typeface="+mn-ea"/>
            </a:endParaRPr>
          </a:p>
          <a:p>
            <a:pPr marL="177800" indent="-177800" algn="just"/>
            <a:r>
              <a:rPr lang="en-US" altLang="ja-JP" sz="1400" dirty="0" smtClean="0">
                <a:latin typeface="+mn-ea"/>
              </a:rPr>
              <a:t>※</a:t>
            </a:r>
            <a:r>
              <a:rPr lang="ja-JP" altLang="en-US" sz="1400" dirty="0" smtClean="0">
                <a:latin typeface="+mn-ea"/>
              </a:rPr>
              <a:t>　＜</a:t>
            </a:r>
            <a:r>
              <a:rPr lang="ja-JP" altLang="en-US" sz="1400" dirty="0">
                <a:latin typeface="+mn-ea"/>
              </a:rPr>
              <a:t>ケース⑤＞については、 振替先保険者所在県の連合会にて日次資格チェックのエラー等が発覚した時点で、医療機関所在県の連合会にて</a:t>
            </a:r>
            <a:r>
              <a:rPr lang="ja-JP" altLang="en-US" sz="1400" dirty="0" smtClean="0">
                <a:latin typeface="+mn-ea"/>
              </a:rPr>
              <a:t>様式</a:t>
            </a:r>
            <a:r>
              <a:rPr lang="en-US" altLang="ja-JP" sz="1400" dirty="0" smtClean="0">
                <a:latin typeface="+mn-ea"/>
              </a:rPr>
              <a:t>6</a:t>
            </a:r>
            <a:r>
              <a:rPr lang="ja-JP" altLang="en-US" sz="1400" dirty="0" smtClean="0">
                <a:latin typeface="+mn-ea"/>
              </a:rPr>
              <a:t>号の</a:t>
            </a:r>
            <a:r>
              <a:rPr lang="en-US" altLang="ja-JP" sz="1400" dirty="0" smtClean="0">
                <a:latin typeface="+mn-ea"/>
              </a:rPr>
              <a:t>2</a:t>
            </a:r>
            <a:r>
              <a:rPr lang="ja-JP" altLang="en-US" sz="1400" dirty="0" smtClean="0">
                <a:latin typeface="+mn-ea"/>
              </a:rPr>
              <a:t>が</a:t>
            </a:r>
            <a:r>
              <a:rPr lang="ja-JP" altLang="en-US" sz="1400" dirty="0">
                <a:latin typeface="+mn-ea"/>
              </a:rPr>
              <a:t>確定しているため、差し戻し処理ができないことから、当月内過誤処理は行わない。</a:t>
            </a:r>
          </a:p>
        </p:txBody>
      </p:sp>
    </p:spTree>
    <p:extLst>
      <p:ext uri="{BB962C8B-B14F-4D97-AF65-F5344CB8AC3E}">
        <p14:creationId xmlns:p14="http://schemas.microsoft.com/office/powerpoint/2010/main" val="39678243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p:cNvSpPr>
            <a:spLocks noGrp="1"/>
          </p:cNvSpPr>
          <p:nvPr>
            <p:ph type="title"/>
          </p:nvPr>
        </p:nvSpPr>
        <p:spPr>
          <a:solidFill>
            <a:schemeClr val="accent2">
              <a:lumMod val="20000"/>
              <a:lumOff val="80000"/>
            </a:schemeClr>
          </a:solidFill>
        </p:spPr>
        <p:txBody>
          <a:bodyPr>
            <a:normAutofit/>
          </a:bodyPr>
          <a:lstStyle/>
          <a:p>
            <a:r>
              <a:rPr lang="ja-JP" altLang="en-US" dirty="0"/>
              <a:t>電子レセプトかつ紙症状詳記ありの他県データ交換に</a:t>
            </a:r>
            <a:r>
              <a:rPr lang="ja-JP" altLang="en-US" dirty="0" smtClean="0"/>
              <a:t>ついて</a:t>
            </a:r>
            <a:endParaRPr kumimoji="1" lang="ja-JP" altLang="en-US" dirty="0"/>
          </a:p>
        </p:txBody>
      </p:sp>
      <p:sp>
        <p:nvSpPr>
          <p:cNvPr id="2" name="スライド番号プレースホルダ 1"/>
          <p:cNvSpPr>
            <a:spLocks noGrp="1"/>
          </p:cNvSpPr>
          <p:nvPr>
            <p:ph type="sldNum" sz="quarter" idx="12"/>
          </p:nvPr>
        </p:nvSpPr>
        <p:spPr/>
        <p:txBody>
          <a:bodyPr/>
          <a:lstStyle/>
          <a:p>
            <a:fld id="{E9C470F4-4704-4F31-8581-EC2F9F666ED2}" type="slidenum">
              <a:rPr kumimoji="1" lang="ja-JP" altLang="en-US" smtClean="0"/>
              <a:pPr/>
              <a:t>34</a:t>
            </a:fld>
            <a:endParaRPr kumimoji="1" lang="ja-JP" altLang="en-US"/>
          </a:p>
        </p:txBody>
      </p:sp>
      <p:sp>
        <p:nvSpPr>
          <p:cNvPr id="3" name="コンテンツ プレースホルダー 2"/>
          <p:cNvSpPr>
            <a:spLocks noGrp="1"/>
          </p:cNvSpPr>
          <p:nvPr>
            <p:ph idx="13"/>
          </p:nvPr>
        </p:nvSpPr>
        <p:spPr>
          <a:xfrm>
            <a:off x="98043" y="692696"/>
            <a:ext cx="8938451" cy="870136"/>
          </a:xfrm>
        </p:spPr>
        <p:txBody>
          <a:bodyPr/>
          <a:lstStyle/>
          <a:p>
            <a:endParaRPr kumimoji="1" lang="en-US" altLang="ja-JP" sz="1400" dirty="0" smtClean="0"/>
          </a:p>
          <a:p>
            <a:endParaRPr lang="en-US" altLang="ja-JP" sz="1400" dirty="0"/>
          </a:p>
          <a:p>
            <a:r>
              <a:rPr kumimoji="1" lang="ja-JP" altLang="en-US" sz="1400" dirty="0" smtClean="0"/>
              <a:t>　</a:t>
            </a:r>
            <a:r>
              <a:rPr kumimoji="1" lang="en-US" altLang="ja-JP" sz="1400" dirty="0" smtClean="0"/>
              <a:t>【</a:t>
            </a:r>
            <a:r>
              <a:rPr kumimoji="1" lang="ja-JP" altLang="en-US" sz="1400" dirty="0" smtClean="0"/>
              <a:t>処理の要点</a:t>
            </a:r>
            <a:r>
              <a:rPr kumimoji="1" lang="en-US" altLang="ja-JP" sz="1400" dirty="0" smtClean="0"/>
              <a:t>】</a:t>
            </a:r>
            <a:endParaRPr kumimoji="1" lang="ja-JP" altLang="en-US" sz="1400" dirty="0"/>
          </a:p>
        </p:txBody>
      </p:sp>
      <p:sp>
        <p:nvSpPr>
          <p:cNvPr id="9" name="テキスト ボックス 8"/>
          <p:cNvSpPr txBox="1"/>
          <p:nvPr/>
        </p:nvSpPr>
        <p:spPr>
          <a:xfrm>
            <a:off x="251520" y="1533930"/>
            <a:ext cx="8640960" cy="4928467"/>
          </a:xfrm>
          <a:prstGeom prst="rect">
            <a:avLst/>
          </a:prstGeom>
          <a:noFill/>
          <a:ln w="3175">
            <a:solidFill>
              <a:schemeClr val="tx1"/>
            </a:solidFill>
          </a:ln>
        </p:spPr>
        <p:txBody>
          <a:bodyPr wrap="square" rtlCol="0">
            <a:noAutofit/>
          </a:bodyPr>
          <a:lstStyle/>
          <a:p>
            <a:pPr marL="177800" indent="-177800" algn="just">
              <a:buFont typeface="Meiryo UI" panose="020B0604030504040204" pitchFamily="50" charset="-128"/>
              <a:buChar char="○"/>
            </a:pPr>
            <a:r>
              <a:rPr lang="ja-JP" altLang="en-US" sz="1400" dirty="0" smtClean="0">
                <a:latin typeface="+mn-ea"/>
              </a:rPr>
              <a:t>　電子</a:t>
            </a:r>
            <a:r>
              <a:rPr lang="ja-JP" altLang="en-US" sz="1400" dirty="0">
                <a:latin typeface="+mn-ea"/>
              </a:rPr>
              <a:t>レセプトにおいて症状詳記・写真画像等の紙添付資料が存在するデータで、かつ、保険者県連合会がレセプトの紙原本化を希望している場合、原審レセプト作成で作成されたレセプトに対して、レセプト登録修正削除画面から「書面分設定」を行います。（原審レセプト作成で作成されたレセプトはすべて、レセプト登録修正削除画面から「書面分設定」が可能となっております。）</a:t>
            </a:r>
          </a:p>
          <a:p>
            <a:pPr marL="177800" indent="-177800" algn="just">
              <a:buFont typeface="Meiryo UI" panose="020B0604030504040204" pitchFamily="50" charset="-128"/>
              <a:buChar char="○"/>
            </a:pPr>
            <a:endParaRPr lang="ja-JP" altLang="en-US" sz="1400" dirty="0">
              <a:latin typeface="+mn-ea"/>
            </a:endParaRPr>
          </a:p>
          <a:p>
            <a:pPr marL="177800" indent="-177800" algn="just">
              <a:buFont typeface="Meiryo UI" panose="020B0604030504040204" pitchFamily="50" charset="-128"/>
              <a:buChar char="○"/>
            </a:pPr>
            <a:r>
              <a:rPr lang="ja-JP" altLang="en-US" sz="1400" dirty="0" smtClean="0">
                <a:latin typeface="+mn-ea"/>
              </a:rPr>
              <a:t>　「</a:t>
            </a:r>
            <a:r>
              <a:rPr lang="ja-JP" altLang="en-US" sz="1400" dirty="0">
                <a:latin typeface="+mn-ea"/>
              </a:rPr>
              <a:t>書面分設定」を押下したレセプトの医療機関について書面分レセプト編集が可能となりますので、「リスト出力」画面から書面分レセプト編集後、書面分レセプト印刷をしてください。</a:t>
            </a:r>
          </a:p>
          <a:p>
            <a:pPr marL="177800" indent="-177800" algn="just">
              <a:buFont typeface="Meiryo UI" panose="020B0604030504040204" pitchFamily="50" charset="-128"/>
              <a:buChar char="○"/>
            </a:pPr>
            <a:endParaRPr lang="ja-JP" altLang="en-US" sz="1400" dirty="0">
              <a:latin typeface="+mn-ea"/>
            </a:endParaRPr>
          </a:p>
          <a:p>
            <a:pPr marL="177800" indent="-177800" algn="just">
              <a:buFont typeface="Meiryo UI" panose="020B0604030504040204" pitchFamily="50" charset="-128"/>
              <a:buChar char="○"/>
            </a:pPr>
            <a:r>
              <a:rPr lang="ja-JP" altLang="en-US" sz="1400" dirty="0" smtClean="0">
                <a:latin typeface="+mn-ea"/>
              </a:rPr>
              <a:t>　出力</a:t>
            </a:r>
            <a:r>
              <a:rPr lang="ja-JP" altLang="en-US" sz="1400" dirty="0">
                <a:latin typeface="+mn-ea"/>
              </a:rPr>
              <a:t>された書面分レセプト（原本）と紙添付資料を合わせてＯＣＲで入力</a:t>
            </a:r>
            <a:r>
              <a:rPr lang="ja-JP" altLang="en-US" sz="1400" dirty="0" smtClean="0">
                <a:latin typeface="+mn-ea"/>
              </a:rPr>
              <a:t>を行って</a:t>
            </a:r>
            <a:r>
              <a:rPr lang="ja-JP" altLang="en-US" sz="1400" dirty="0">
                <a:latin typeface="+mn-ea"/>
              </a:rPr>
              <a:t>ください</a:t>
            </a:r>
            <a:r>
              <a:rPr lang="ja-JP" altLang="en-US" sz="1400" dirty="0" smtClean="0">
                <a:latin typeface="+mn-ea"/>
              </a:rPr>
              <a:t>。</a:t>
            </a:r>
            <a:endParaRPr lang="ja-JP" altLang="en-US" sz="1400" dirty="0">
              <a:latin typeface="+mn-ea"/>
            </a:endParaRPr>
          </a:p>
        </p:txBody>
      </p:sp>
      <p:sp>
        <p:nvSpPr>
          <p:cNvPr id="6" name="メモ 5"/>
          <p:cNvSpPr/>
          <p:nvPr/>
        </p:nvSpPr>
        <p:spPr>
          <a:xfrm>
            <a:off x="7328166" y="4960992"/>
            <a:ext cx="1008112" cy="1008112"/>
          </a:xfrm>
          <a:prstGeom prst="foldedCorner">
            <a:avLst>
              <a:gd name="adj" fmla="val 2308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lstStyle/>
          <a:p>
            <a:pPr algn="ctr"/>
            <a:endParaRPr lang="en-US" altLang="ja-JP" sz="1200" b="1" dirty="0" smtClean="0">
              <a:solidFill>
                <a:srgbClr val="000000"/>
              </a:solidFill>
            </a:endParaRP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313" y="4373816"/>
            <a:ext cx="2549342" cy="1894215"/>
          </a:xfrm>
          <a:prstGeom prst="rect">
            <a:avLst/>
          </a:prstGeom>
        </p:spPr>
      </p:pic>
      <p:sp>
        <p:nvSpPr>
          <p:cNvPr id="8" name="角丸四角形 7"/>
          <p:cNvSpPr/>
          <p:nvPr/>
        </p:nvSpPr>
        <p:spPr>
          <a:xfrm>
            <a:off x="1921451" y="4553242"/>
            <a:ext cx="287082" cy="174467"/>
          </a:xfrm>
          <a:prstGeom prst="roundRect">
            <a:avLst/>
          </a:prstGeom>
          <a:noFill/>
          <a:ln>
            <a:solidFill>
              <a:srgbClr val="FF0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四角形吹き出し 9"/>
          <p:cNvSpPr/>
          <p:nvPr/>
        </p:nvSpPr>
        <p:spPr>
          <a:xfrm>
            <a:off x="1103670" y="5047081"/>
            <a:ext cx="1778627" cy="880630"/>
          </a:xfrm>
          <a:prstGeom prst="wedgeRectCallout">
            <a:avLst>
              <a:gd name="adj1" fmla="val 8591"/>
              <a:gd name="adj2" fmla="val -85131"/>
            </a:avLst>
          </a:prstGeom>
          <a:solidFill>
            <a:schemeClr val="accent5">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rPr>
              <a:t>「書面分設定」ボタンを押下すると、書面分設定されますので、レセプト印刷が可能となります。</a:t>
            </a:r>
            <a:endParaRPr kumimoji="1" lang="ja-JP" altLang="en-US" sz="1050" dirty="0"/>
          </a:p>
        </p:txBody>
      </p:sp>
      <p:pic>
        <p:nvPicPr>
          <p:cNvPr id="1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1042"/>
          <a:stretch/>
        </p:blipFill>
        <p:spPr bwMode="auto">
          <a:xfrm>
            <a:off x="3781570" y="4402163"/>
            <a:ext cx="1856066" cy="1424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0580"/>
          <a:stretch/>
        </p:blipFill>
        <p:spPr bwMode="auto">
          <a:xfrm>
            <a:off x="4225707" y="4968436"/>
            <a:ext cx="1866923" cy="1424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699288" y="4149080"/>
            <a:ext cx="2520280" cy="276999"/>
          </a:xfrm>
          <a:prstGeom prst="rect">
            <a:avLst/>
          </a:prstGeom>
          <a:noFill/>
        </p:spPr>
        <p:txBody>
          <a:bodyPr wrap="square" rtlCol="0">
            <a:spAutoFit/>
          </a:bodyPr>
          <a:lstStyle/>
          <a:p>
            <a:pPr algn="ctr"/>
            <a:r>
              <a:rPr lang="ja-JP" altLang="en-US" sz="1200" dirty="0" smtClean="0">
                <a:solidFill>
                  <a:srgbClr val="000000"/>
                </a:solidFill>
              </a:rPr>
              <a:t>「レセプト登録修正削除画面」</a:t>
            </a:r>
            <a:endParaRPr lang="en-US" altLang="ja-JP" sz="1200" dirty="0" smtClean="0">
              <a:solidFill>
                <a:srgbClr val="000000"/>
              </a:solidFill>
            </a:endParaRPr>
          </a:p>
        </p:txBody>
      </p:sp>
      <p:sp>
        <p:nvSpPr>
          <p:cNvPr id="15" name="テキスト ボックス 14"/>
          <p:cNvSpPr txBox="1"/>
          <p:nvPr/>
        </p:nvSpPr>
        <p:spPr>
          <a:xfrm>
            <a:off x="3563888" y="4149080"/>
            <a:ext cx="2385032" cy="276999"/>
          </a:xfrm>
          <a:prstGeom prst="rect">
            <a:avLst/>
          </a:prstGeom>
          <a:noFill/>
        </p:spPr>
        <p:txBody>
          <a:bodyPr wrap="square" rtlCol="0">
            <a:spAutoFit/>
          </a:bodyPr>
          <a:lstStyle/>
          <a:p>
            <a:pPr algn="ctr"/>
            <a:r>
              <a:rPr lang="ja-JP" altLang="en-US" sz="1200" dirty="0" smtClean="0">
                <a:solidFill>
                  <a:srgbClr val="000000"/>
                </a:solidFill>
              </a:rPr>
              <a:t>「書面分レセプト編集・印刷」</a:t>
            </a:r>
            <a:endParaRPr lang="en-US" altLang="ja-JP" sz="1200" dirty="0" smtClean="0">
              <a:solidFill>
                <a:srgbClr val="000000"/>
              </a:solidFill>
            </a:endParaRPr>
          </a:p>
        </p:txBody>
      </p:sp>
      <p:sp>
        <p:nvSpPr>
          <p:cNvPr id="16" name="右矢印 15"/>
          <p:cNvSpPr/>
          <p:nvPr/>
        </p:nvSpPr>
        <p:spPr>
          <a:xfrm>
            <a:off x="3382103" y="4608998"/>
            <a:ext cx="271180" cy="1089992"/>
          </a:xfrm>
          <a:prstGeom prst="rightArrow">
            <a:avLst>
              <a:gd name="adj1" fmla="val 49184"/>
              <a:gd name="adj2" fmla="val 4706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kumimoji="1" lang="ja-JP" altLang="en-US" dirty="0">
              <a:solidFill>
                <a:srgbClr val="000000"/>
              </a:solidFill>
            </a:endParaRPr>
          </a:p>
        </p:txBody>
      </p:sp>
      <p:sp>
        <p:nvSpPr>
          <p:cNvPr id="17" name="右矢印 16"/>
          <p:cNvSpPr/>
          <p:nvPr/>
        </p:nvSpPr>
        <p:spPr>
          <a:xfrm>
            <a:off x="6151551" y="4608998"/>
            <a:ext cx="271180" cy="1089992"/>
          </a:xfrm>
          <a:prstGeom prst="rightArrow">
            <a:avLst>
              <a:gd name="adj1" fmla="val 49184"/>
              <a:gd name="adj2" fmla="val 4706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kumimoji="1" lang="ja-JP" altLang="en-US" dirty="0">
              <a:solidFill>
                <a:srgbClr val="000000"/>
              </a:solidFill>
            </a:endParaRPr>
          </a:p>
        </p:txBody>
      </p:sp>
      <p:sp>
        <p:nvSpPr>
          <p:cNvPr id="18" name="メモ 17"/>
          <p:cNvSpPr/>
          <p:nvPr/>
        </p:nvSpPr>
        <p:spPr>
          <a:xfrm>
            <a:off x="7108000" y="4817209"/>
            <a:ext cx="1008112" cy="1008112"/>
          </a:xfrm>
          <a:prstGeom prst="foldedCorner">
            <a:avLst>
              <a:gd name="adj" fmla="val 2308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lstStyle/>
          <a:p>
            <a:pPr algn="ctr"/>
            <a:r>
              <a:rPr lang="ja-JP" altLang="en-US" sz="1200" b="1" dirty="0" smtClean="0">
                <a:solidFill>
                  <a:srgbClr val="000000"/>
                </a:solidFill>
              </a:rPr>
              <a:t>紙添付資料</a:t>
            </a:r>
            <a:endParaRPr lang="en-US" altLang="ja-JP" sz="1200" b="1" dirty="0" smtClean="0">
              <a:solidFill>
                <a:srgbClr val="000000"/>
              </a:solidFill>
            </a:endParaRPr>
          </a:p>
        </p:txBody>
      </p:sp>
      <p:sp>
        <p:nvSpPr>
          <p:cNvPr id="19" name="テキスト ボックス 18"/>
          <p:cNvSpPr txBox="1"/>
          <p:nvPr/>
        </p:nvSpPr>
        <p:spPr>
          <a:xfrm>
            <a:off x="7743571" y="4282063"/>
            <a:ext cx="516557" cy="400110"/>
          </a:xfrm>
          <a:prstGeom prst="rect">
            <a:avLst/>
          </a:prstGeom>
          <a:noFill/>
        </p:spPr>
        <p:txBody>
          <a:bodyPr wrap="square" rtlCol="0">
            <a:spAutoFit/>
          </a:bodyPr>
          <a:lstStyle/>
          <a:p>
            <a:pPr algn="ctr"/>
            <a:r>
              <a:rPr lang="ja-JP" altLang="en-US" sz="2000" dirty="0" smtClean="0">
                <a:solidFill>
                  <a:srgbClr val="000000"/>
                </a:solidFill>
              </a:rPr>
              <a:t>＋</a:t>
            </a:r>
            <a:endParaRPr lang="en-US" altLang="ja-JP" sz="2000" dirty="0" smtClean="0">
              <a:solidFill>
                <a:srgbClr val="000000"/>
              </a:solidFill>
            </a:endParaRPr>
          </a:p>
        </p:txBody>
      </p:sp>
      <p:sp>
        <p:nvSpPr>
          <p:cNvPr id="20" name="角丸四角形 19"/>
          <p:cNvSpPr/>
          <p:nvPr/>
        </p:nvSpPr>
        <p:spPr>
          <a:xfrm>
            <a:off x="6547588" y="3648487"/>
            <a:ext cx="1984852" cy="2744722"/>
          </a:xfrm>
          <a:prstGeom prst="roundRect">
            <a:avLst/>
          </a:prstGeom>
          <a:noFill/>
          <a:ln>
            <a:solidFill>
              <a:srgbClr val="FF0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 name="メモ 20"/>
          <p:cNvSpPr/>
          <p:nvPr/>
        </p:nvSpPr>
        <p:spPr>
          <a:xfrm>
            <a:off x="6747960" y="3922023"/>
            <a:ext cx="1008112" cy="1008112"/>
          </a:xfrm>
          <a:prstGeom prst="foldedCorner">
            <a:avLst>
              <a:gd name="adj" fmla="val 2308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lstStyle/>
          <a:p>
            <a:pPr algn="ctr"/>
            <a:r>
              <a:rPr lang="ja-JP" altLang="en-US" sz="1200" b="1" dirty="0" smtClean="0">
                <a:solidFill>
                  <a:srgbClr val="000000"/>
                </a:solidFill>
              </a:rPr>
              <a:t>書面分</a:t>
            </a:r>
            <a:endParaRPr lang="en-US" altLang="ja-JP" sz="1200" b="1" dirty="0" smtClean="0">
              <a:solidFill>
                <a:srgbClr val="000000"/>
              </a:solidFill>
            </a:endParaRPr>
          </a:p>
          <a:p>
            <a:pPr algn="ctr"/>
            <a:r>
              <a:rPr lang="ja-JP" altLang="en-US" sz="1200" b="1" dirty="0" smtClean="0">
                <a:solidFill>
                  <a:srgbClr val="000000"/>
                </a:solidFill>
              </a:rPr>
              <a:t>レセプト</a:t>
            </a:r>
            <a:endParaRPr lang="en-US" altLang="ja-JP" sz="1200" b="1" dirty="0" smtClean="0">
              <a:solidFill>
                <a:srgbClr val="000000"/>
              </a:solidFill>
            </a:endParaRPr>
          </a:p>
          <a:p>
            <a:pPr algn="ctr"/>
            <a:r>
              <a:rPr lang="ja-JP" altLang="en-US" sz="1200" b="1" dirty="0" smtClean="0">
                <a:solidFill>
                  <a:srgbClr val="000000"/>
                </a:solidFill>
              </a:rPr>
              <a:t>（原本）</a:t>
            </a:r>
            <a:endParaRPr lang="en-US" altLang="ja-JP" sz="1200" b="1" dirty="0" smtClean="0">
              <a:solidFill>
                <a:srgbClr val="000000"/>
              </a:solidFill>
            </a:endParaRPr>
          </a:p>
        </p:txBody>
      </p:sp>
      <p:sp>
        <p:nvSpPr>
          <p:cNvPr id="22" name="テキスト ボックス 21"/>
          <p:cNvSpPr txBox="1"/>
          <p:nvPr/>
        </p:nvSpPr>
        <p:spPr>
          <a:xfrm>
            <a:off x="6611770" y="3648487"/>
            <a:ext cx="1800200" cy="276999"/>
          </a:xfrm>
          <a:prstGeom prst="rect">
            <a:avLst/>
          </a:prstGeom>
          <a:noFill/>
        </p:spPr>
        <p:txBody>
          <a:bodyPr wrap="square" rtlCol="0">
            <a:spAutoFit/>
          </a:bodyPr>
          <a:lstStyle/>
          <a:p>
            <a:pPr algn="ctr"/>
            <a:r>
              <a:rPr lang="ja-JP" altLang="en-US" sz="1200" dirty="0" smtClean="0">
                <a:solidFill>
                  <a:srgbClr val="000000"/>
                </a:solidFill>
              </a:rPr>
              <a:t>ＯＣＲパンチ入力</a:t>
            </a:r>
            <a:endParaRPr lang="en-US" altLang="ja-JP" sz="1200" dirty="0" smtClean="0">
              <a:solidFill>
                <a:srgbClr val="000000"/>
              </a:solidFill>
            </a:endParaRPr>
          </a:p>
        </p:txBody>
      </p:sp>
    </p:spTree>
    <p:extLst>
      <p:ext uri="{BB962C8B-B14F-4D97-AF65-F5344CB8AC3E}">
        <p14:creationId xmlns:p14="http://schemas.microsoft.com/office/powerpoint/2010/main" val="32500538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p:cNvSpPr>
            <a:spLocks noGrp="1"/>
          </p:cNvSpPr>
          <p:nvPr>
            <p:ph type="title"/>
          </p:nvPr>
        </p:nvSpPr>
        <p:spPr/>
        <p:txBody>
          <a:bodyPr>
            <a:normAutofit/>
          </a:bodyPr>
          <a:lstStyle/>
          <a:p>
            <a:r>
              <a:rPr lang="ja-JP" altLang="en-US" dirty="0" smtClean="0"/>
              <a:t>運用上の留意事項</a:t>
            </a:r>
            <a:endParaRPr kumimoji="1" lang="ja-JP" altLang="en-US" dirty="0"/>
          </a:p>
        </p:txBody>
      </p:sp>
      <p:sp>
        <p:nvSpPr>
          <p:cNvPr id="2" name="スライド番号プレースホルダ 1"/>
          <p:cNvSpPr>
            <a:spLocks noGrp="1"/>
          </p:cNvSpPr>
          <p:nvPr>
            <p:ph type="sldNum" sz="quarter" idx="12"/>
          </p:nvPr>
        </p:nvSpPr>
        <p:spPr/>
        <p:txBody>
          <a:bodyPr/>
          <a:lstStyle/>
          <a:p>
            <a:fld id="{E9C470F4-4704-4F31-8581-EC2F9F666ED2}" type="slidenum">
              <a:rPr kumimoji="1" lang="ja-JP" altLang="en-US" smtClean="0"/>
              <a:pPr/>
              <a:t>35</a:t>
            </a:fld>
            <a:endParaRPr kumimoji="1" lang="ja-JP" altLang="en-US"/>
          </a:p>
        </p:txBody>
      </p:sp>
      <p:sp>
        <p:nvSpPr>
          <p:cNvPr id="3" name="コンテンツ プレースホルダー 2"/>
          <p:cNvSpPr>
            <a:spLocks noGrp="1"/>
          </p:cNvSpPr>
          <p:nvPr>
            <p:ph idx="13"/>
          </p:nvPr>
        </p:nvSpPr>
        <p:spPr>
          <a:xfrm>
            <a:off x="98043" y="692696"/>
            <a:ext cx="8938451" cy="4248472"/>
          </a:xfrm>
        </p:spPr>
        <p:txBody>
          <a:bodyPr rIns="90000"/>
          <a:lstStyle/>
          <a:p>
            <a:pPr lvl="1"/>
            <a:r>
              <a:rPr lang="ja-JP" altLang="en-US" b="1" dirty="0" smtClean="0"/>
              <a:t>原審</a:t>
            </a:r>
            <a:r>
              <a:rPr lang="ja-JP" altLang="en-US" b="1" dirty="0"/>
              <a:t>レセプト作成で作成したレセプト</a:t>
            </a:r>
            <a:r>
              <a:rPr lang="en-US" altLang="ja-JP" b="1" dirty="0"/>
              <a:t>(</a:t>
            </a:r>
            <a:r>
              <a:rPr lang="ja-JP" altLang="en-US" b="1" dirty="0"/>
              <a:t>振替後の一次審査レセプト</a:t>
            </a:r>
            <a:r>
              <a:rPr lang="en-US" altLang="ja-JP" b="1" dirty="0"/>
              <a:t>)</a:t>
            </a:r>
            <a:r>
              <a:rPr lang="ja-JP" altLang="en-US" b="1" dirty="0"/>
              <a:t>に対し、以下の操作を行わないでください。</a:t>
            </a:r>
          </a:p>
          <a:p>
            <a:pPr marL="563563" lvl="2" indent="-342900">
              <a:buFont typeface="+mj-ea"/>
              <a:buAutoNum type="circleNumDbPlain"/>
            </a:pPr>
            <a:r>
              <a:rPr lang="ja-JP" altLang="en-US" sz="1400" b="0" dirty="0" smtClean="0"/>
              <a:t>審査</a:t>
            </a:r>
            <a:r>
              <a:rPr lang="ja-JP" altLang="en-US" sz="1400" b="0" dirty="0"/>
              <a:t>支払系（国保請求支払）システムまたはレセプト補正による増減点データ作成（</a:t>
            </a:r>
            <a:r>
              <a:rPr lang="en-US" altLang="ja-JP" sz="1400" b="0" dirty="0"/>
              <a:t>※1</a:t>
            </a:r>
            <a:r>
              <a:rPr lang="ja-JP" altLang="en-US" sz="1400" b="0" dirty="0"/>
              <a:t>）</a:t>
            </a:r>
          </a:p>
          <a:p>
            <a:pPr marL="563563" lvl="2" indent="-342900">
              <a:buFont typeface="+mj-ea"/>
              <a:buAutoNum type="circleNumDbPlain"/>
            </a:pPr>
            <a:r>
              <a:rPr lang="ja-JP" altLang="en-US" sz="1400" b="0" dirty="0" smtClean="0"/>
              <a:t>審査</a:t>
            </a:r>
            <a:r>
              <a:rPr lang="ja-JP" altLang="en-US" sz="1400" b="0" dirty="0"/>
              <a:t>支払系（レセプト電算処理）システムによる業務削除 （</a:t>
            </a:r>
            <a:r>
              <a:rPr lang="en-US" altLang="ja-JP" sz="1400" b="0" dirty="0"/>
              <a:t>※2</a:t>
            </a:r>
            <a:r>
              <a:rPr lang="ja-JP" altLang="en-US" sz="1400" b="0" dirty="0"/>
              <a:t>）</a:t>
            </a:r>
          </a:p>
          <a:p>
            <a:endParaRPr lang="ja-JP" altLang="en-US" sz="1400" b="0" dirty="0"/>
          </a:p>
          <a:p>
            <a:pPr marL="0" lvl="1" indent="0">
              <a:buNone/>
            </a:pPr>
            <a:r>
              <a:rPr lang="en-US" altLang="ja-JP" sz="1200" b="0" dirty="0" smtClean="0"/>
              <a:t>※</a:t>
            </a:r>
            <a:r>
              <a:rPr lang="en-US" altLang="ja-JP" sz="1200" b="0" dirty="0"/>
              <a:t>1</a:t>
            </a:r>
            <a:r>
              <a:rPr lang="ja-JP" altLang="en-US" sz="1200" b="0" dirty="0"/>
              <a:t>：査定を行った場合でも、増減点返戻通知データが作成されません。</a:t>
            </a:r>
          </a:p>
          <a:p>
            <a:pPr lvl="1"/>
            <a:endParaRPr lang="ja-JP" altLang="en-US" sz="1200" b="0" dirty="0"/>
          </a:p>
          <a:p>
            <a:pPr marL="355600" lvl="1" indent="-355600" algn="l">
              <a:buNone/>
            </a:pPr>
            <a:r>
              <a:rPr lang="en-US" altLang="ja-JP" sz="1200" b="0" dirty="0" smtClean="0"/>
              <a:t>※</a:t>
            </a:r>
            <a:r>
              <a:rPr lang="en-US" altLang="ja-JP" sz="1200" b="0" dirty="0"/>
              <a:t>2</a:t>
            </a:r>
            <a:r>
              <a:rPr lang="ja-JP" altLang="en-US" sz="1200" b="0" dirty="0"/>
              <a:t>：振替後レセプトを業務削除すると、振替前レセプトが返戻済みであるためレセプトが消失してしまいます</a:t>
            </a:r>
            <a:r>
              <a:rPr lang="ja-JP" altLang="en-US" sz="1200" b="0" dirty="0" smtClean="0"/>
              <a:t>。</a:t>
            </a:r>
            <a:r>
              <a:rPr lang="en-US" altLang="ja-JP" sz="1200" b="0" dirty="0" smtClean="0"/>
              <a:t/>
            </a:r>
            <a:br>
              <a:rPr lang="en-US" altLang="ja-JP" sz="1200" b="0" dirty="0" smtClean="0"/>
            </a:br>
            <a:r>
              <a:rPr lang="ja-JP" altLang="en-US" sz="1200" b="0" dirty="0" smtClean="0"/>
              <a:t>（</a:t>
            </a:r>
            <a:r>
              <a:rPr lang="ja-JP" altLang="en-US" sz="1200" b="0" dirty="0"/>
              <a:t>業務削除をしてしまった場合は</a:t>
            </a:r>
            <a:r>
              <a:rPr lang="ja-JP" altLang="en-US" sz="1200" b="0" dirty="0" smtClean="0"/>
              <a:t>、　レセプト</a:t>
            </a:r>
            <a:r>
              <a:rPr lang="ja-JP" altLang="en-US" sz="1200" b="0" dirty="0"/>
              <a:t>確定前までに統合ヘルプデスク（国保業務支援システム）</a:t>
            </a:r>
            <a:r>
              <a:rPr lang="ja-JP" altLang="en-US" sz="1200" b="0" dirty="0" smtClean="0"/>
              <a:t>にご連絡</a:t>
            </a:r>
            <a:r>
              <a:rPr lang="ja-JP" altLang="en-US" sz="1200" b="0" dirty="0"/>
              <a:t>ください</a:t>
            </a:r>
            <a:r>
              <a:rPr lang="ja-JP" altLang="en-US" sz="1200" b="0" dirty="0" smtClean="0"/>
              <a:t>。</a:t>
            </a:r>
            <a:r>
              <a:rPr lang="en-US" altLang="ja-JP" sz="1200" b="0" dirty="0" smtClean="0"/>
              <a:t/>
            </a:r>
            <a:br>
              <a:rPr lang="en-US" altLang="ja-JP" sz="1200" b="0" dirty="0" smtClean="0"/>
            </a:br>
            <a:r>
              <a:rPr lang="ja-JP" altLang="en-US" sz="1200" b="0" dirty="0" smtClean="0"/>
              <a:t>　統合</a:t>
            </a:r>
            <a:r>
              <a:rPr lang="ja-JP" altLang="en-US" sz="1200" b="0" dirty="0"/>
              <a:t>ヘルプデスクより、業務削除の解除の対応を行います。）</a:t>
            </a:r>
          </a:p>
          <a:p>
            <a:endParaRPr lang="ja-JP" altLang="en-US" sz="1400" b="0" dirty="0"/>
          </a:p>
          <a:p>
            <a:pPr lvl="1"/>
            <a:r>
              <a:rPr lang="ja-JP" altLang="en-US" b="1" dirty="0" smtClean="0"/>
              <a:t>　過誤</a:t>
            </a:r>
            <a:r>
              <a:rPr lang="ja-JP" altLang="en-US" b="1" dirty="0"/>
              <a:t>申出のレセプトを「差し戻し」、「保留」の状態にした場合</a:t>
            </a:r>
            <a:r>
              <a:rPr lang="ja-JP" altLang="en-US" b="1" dirty="0" smtClean="0"/>
              <a:t>、原審</a:t>
            </a:r>
            <a:r>
              <a:rPr lang="ja-JP" altLang="en-US" b="1" dirty="0"/>
              <a:t>レセプト作成の対象となりません。</a:t>
            </a:r>
          </a:p>
          <a:p>
            <a:endParaRPr lang="ja-JP" altLang="en-US" sz="1400" b="0" dirty="0"/>
          </a:p>
          <a:p>
            <a:pPr lvl="1"/>
            <a:r>
              <a:rPr lang="ja-JP" altLang="en-US" b="1" dirty="0" smtClean="0"/>
              <a:t>　当月内</a:t>
            </a:r>
            <a:r>
              <a:rPr lang="ja-JP" altLang="en-US" b="1" dirty="0"/>
              <a:t>過誤の結果は、過誤調整結果通知書等には出力されません</a:t>
            </a:r>
            <a:r>
              <a:rPr lang="ja-JP" altLang="en-US" b="1" dirty="0" smtClean="0"/>
              <a:t>。</a:t>
            </a:r>
            <a:endParaRPr lang="en-US" altLang="ja-JP" b="1" dirty="0" smtClean="0"/>
          </a:p>
          <a:p>
            <a:pPr lvl="1"/>
            <a:endParaRPr lang="en-US" altLang="ja-JP" b="1" dirty="0" smtClean="0"/>
          </a:p>
          <a:p>
            <a:pPr lvl="1" algn="l"/>
            <a:r>
              <a:rPr lang="ja-JP" altLang="en-US" b="1" dirty="0" smtClean="0"/>
              <a:t>　原審</a:t>
            </a:r>
            <a:r>
              <a:rPr lang="ja-JP" altLang="en-US" b="1" dirty="0"/>
              <a:t>レセプト作成されたレセプトは、受託県連合会の画面審査（事務共助、審査、審査後処理等）に表示されません。（原審レセプト作成されたレセプトが他県データ交換された場合、委託分レセプト一覧には表示されます。）</a:t>
            </a:r>
          </a:p>
          <a:p>
            <a:endParaRPr kumimoji="1" lang="en-US" altLang="ja-JP" sz="1400" dirty="0" smtClean="0"/>
          </a:p>
        </p:txBody>
      </p:sp>
    </p:spTree>
    <p:extLst>
      <p:ext uri="{BB962C8B-B14F-4D97-AF65-F5344CB8AC3E}">
        <p14:creationId xmlns:p14="http://schemas.microsoft.com/office/powerpoint/2010/main" val="1332382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09204D71-56B5-4F68-92E6-59BDCBD5DDB0}" type="slidenum">
              <a:rPr kumimoji="1" lang="ja-JP" altLang="en-US" smtClean="0"/>
              <a:pPr/>
              <a:t>3</a:t>
            </a:fld>
            <a:endParaRPr kumimoji="1" lang="ja-JP" altLang="en-US" dirty="0"/>
          </a:p>
        </p:txBody>
      </p:sp>
      <p:sp>
        <p:nvSpPr>
          <p:cNvPr id="5" name="テキスト ボックス 4"/>
          <p:cNvSpPr txBox="1"/>
          <p:nvPr/>
        </p:nvSpPr>
        <p:spPr>
          <a:xfrm>
            <a:off x="198762" y="260648"/>
            <a:ext cx="8712967" cy="1231106"/>
          </a:xfrm>
          <a:prstGeom prst="rect">
            <a:avLst/>
          </a:prstGeom>
          <a:noFill/>
        </p:spPr>
        <p:txBody>
          <a:bodyPr wrap="square" rtlCol="0">
            <a:spAutoFit/>
          </a:bodyPr>
          <a:lstStyle/>
          <a:p>
            <a:pPr algn="just">
              <a:buFont typeface="Wingdings" pitchFamily="2" charset="2"/>
              <a:buChar char="Ø"/>
            </a:pPr>
            <a:r>
              <a:rPr lang="ja-JP" altLang="en-US" sz="1600" dirty="0" smtClean="0">
                <a:latin typeface="+mn-ea"/>
              </a:rPr>
              <a:t> </a:t>
            </a:r>
            <a:r>
              <a:rPr lang="ja-JP" altLang="en-US" sz="1400" b="1" dirty="0" smtClean="0">
                <a:latin typeface="+mn-ea"/>
              </a:rPr>
              <a:t>国保総合システムのレセプト振替機能を活用した保険者間調整について</a:t>
            </a:r>
            <a:endParaRPr lang="en-US" altLang="ja-JP" sz="1400" b="1" dirty="0" smtClean="0">
              <a:latin typeface="+mn-ea"/>
            </a:endParaRPr>
          </a:p>
          <a:p>
            <a:pPr marL="177800" indent="-177800" algn="just"/>
            <a:r>
              <a:rPr lang="ja-JP" altLang="en-US" sz="1600" dirty="0" smtClean="0">
                <a:latin typeface="+mn-ea"/>
              </a:rPr>
              <a:t>　</a:t>
            </a:r>
            <a:r>
              <a:rPr lang="ja-JP" altLang="en-US" sz="1400" dirty="0" smtClean="0">
                <a:latin typeface="+mn-ea"/>
              </a:rPr>
              <a:t>　　国保総合システムのレセプト振替機能を活用した保険者間調整は、資格に係る情報に軽微な不備（誤記、記載漏れ、その他これに類する明白な誤りであって、保険医療機関又は保険薬局が記載しようとした事項を容易に推測することができると認められる程度のものをいう。）に関し、国保保険者相互の承諾があったものについて、医療機関等を経由せず、国保連合会の職権によりレセプトを正しい資格情報に補正し、保険者へ再請求を行うことにより調整を行います。</a:t>
            </a:r>
            <a:endParaRPr lang="en-US" altLang="ja-JP" sz="1400" dirty="0" smtClean="0">
              <a:latin typeface="+mn-ea"/>
            </a:endParaRPr>
          </a:p>
        </p:txBody>
      </p:sp>
      <p:sp>
        <p:nvSpPr>
          <p:cNvPr id="6" name="円/楕円 5"/>
          <p:cNvSpPr/>
          <p:nvPr/>
        </p:nvSpPr>
        <p:spPr>
          <a:xfrm>
            <a:off x="1907704" y="2064211"/>
            <a:ext cx="1728192" cy="64807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latin typeface="+mn-ea"/>
              </a:rPr>
              <a:t>旧保険者</a:t>
            </a:r>
            <a:endParaRPr kumimoji="1" lang="ja-JP" altLang="en-US" sz="1400" b="1" dirty="0">
              <a:solidFill>
                <a:schemeClr val="tx1"/>
              </a:solidFill>
              <a:latin typeface="+mn-ea"/>
            </a:endParaRPr>
          </a:p>
        </p:txBody>
      </p:sp>
      <p:sp>
        <p:nvSpPr>
          <p:cNvPr id="7" name="円/楕円 6"/>
          <p:cNvSpPr/>
          <p:nvPr/>
        </p:nvSpPr>
        <p:spPr>
          <a:xfrm>
            <a:off x="5580112" y="2064211"/>
            <a:ext cx="1728192" cy="64807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latin typeface="+mn-ea"/>
              </a:rPr>
              <a:t>新保険者</a:t>
            </a:r>
            <a:endParaRPr kumimoji="1" lang="ja-JP" altLang="en-US" sz="1400" b="1" dirty="0">
              <a:solidFill>
                <a:schemeClr val="tx1"/>
              </a:solidFill>
              <a:latin typeface="+mn-ea"/>
            </a:endParaRPr>
          </a:p>
        </p:txBody>
      </p:sp>
      <p:sp>
        <p:nvSpPr>
          <p:cNvPr id="8" name="角丸四角形 7"/>
          <p:cNvSpPr/>
          <p:nvPr/>
        </p:nvSpPr>
        <p:spPr>
          <a:xfrm>
            <a:off x="3635896" y="3310413"/>
            <a:ext cx="1944216" cy="504056"/>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latin typeface="+mn-ea"/>
              </a:rPr>
              <a:t>国保連合会</a:t>
            </a:r>
            <a:endParaRPr kumimoji="1" lang="ja-JP" altLang="en-US" sz="1400" b="1" dirty="0">
              <a:solidFill>
                <a:schemeClr val="tx1"/>
              </a:solidFill>
              <a:latin typeface="+mn-ea"/>
            </a:endParaRPr>
          </a:p>
        </p:txBody>
      </p:sp>
      <p:sp>
        <p:nvSpPr>
          <p:cNvPr id="9" name="正方形/長方形 8"/>
          <p:cNvSpPr/>
          <p:nvPr/>
        </p:nvSpPr>
        <p:spPr>
          <a:xfrm>
            <a:off x="539552" y="1920195"/>
            <a:ext cx="8064896" cy="3303920"/>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0" name="正方形/長方形 9"/>
          <p:cNvSpPr/>
          <p:nvPr/>
        </p:nvSpPr>
        <p:spPr>
          <a:xfrm>
            <a:off x="3635896" y="4368467"/>
            <a:ext cx="1944216" cy="50405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solidFill>
                <a:latin typeface="+mn-ea"/>
              </a:rPr>
              <a:t>保険</a:t>
            </a:r>
            <a:r>
              <a:rPr kumimoji="1" lang="ja-JP" altLang="en-US" sz="1400" b="1" dirty="0" smtClean="0">
                <a:solidFill>
                  <a:schemeClr val="tx1"/>
                </a:solidFill>
                <a:latin typeface="+mn-ea"/>
              </a:rPr>
              <a:t>医療機関</a:t>
            </a:r>
            <a:endParaRPr kumimoji="1" lang="en-US" altLang="ja-JP" sz="1400" b="1" dirty="0" smtClean="0">
              <a:solidFill>
                <a:schemeClr val="tx1"/>
              </a:solidFill>
              <a:latin typeface="+mn-ea"/>
            </a:endParaRPr>
          </a:p>
          <a:p>
            <a:pPr algn="ctr"/>
            <a:r>
              <a:rPr kumimoji="1" lang="ja-JP" altLang="en-US" sz="1400" b="1" dirty="0" smtClean="0">
                <a:solidFill>
                  <a:schemeClr val="tx1"/>
                </a:solidFill>
                <a:latin typeface="+mn-ea"/>
              </a:rPr>
              <a:t>又は保険薬局</a:t>
            </a:r>
            <a:endParaRPr kumimoji="1" lang="ja-JP" altLang="en-US" sz="1400" b="1" dirty="0">
              <a:solidFill>
                <a:schemeClr val="tx1"/>
              </a:solidFill>
              <a:latin typeface="+mn-ea"/>
            </a:endParaRPr>
          </a:p>
        </p:txBody>
      </p:sp>
      <p:cxnSp>
        <p:nvCxnSpPr>
          <p:cNvPr id="12" name="直線矢印コネクタ 11"/>
          <p:cNvCxnSpPr>
            <a:stCxn id="6" idx="6"/>
            <a:endCxn id="7" idx="2"/>
          </p:cNvCxnSpPr>
          <p:nvPr/>
        </p:nvCxnSpPr>
        <p:spPr>
          <a:xfrm>
            <a:off x="3635896" y="2388247"/>
            <a:ext cx="1944216" cy="0"/>
          </a:xfrm>
          <a:prstGeom prst="straightConnector1">
            <a:avLst/>
          </a:prstGeom>
          <a:ln w="31750">
            <a:solidFill>
              <a:srgbClr val="FF0000"/>
            </a:solidFill>
            <a:prstDash val="dash"/>
            <a:tailEnd type="triangle" w="med" len="lg"/>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3563888" y="2496259"/>
            <a:ext cx="576064" cy="792088"/>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V="1">
            <a:off x="5076056" y="2496259"/>
            <a:ext cx="576064" cy="792088"/>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21" name="フリーフォーム 20"/>
          <p:cNvSpPr/>
          <p:nvPr/>
        </p:nvSpPr>
        <p:spPr>
          <a:xfrm>
            <a:off x="3262964" y="2640275"/>
            <a:ext cx="962527" cy="1728192"/>
          </a:xfrm>
          <a:custGeom>
            <a:avLst/>
            <a:gdLst>
              <a:gd name="connsiteX0" fmla="*/ 0 w 962527"/>
              <a:gd name="connsiteY0" fmla="*/ 110691 h 1467853"/>
              <a:gd name="connsiteX1" fmla="*/ 365760 w 962527"/>
              <a:gd name="connsiteY1" fmla="*/ 226194 h 1467853"/>
              <a:gd name="connsiteX2" fmla="*/ 962527 w 962527"/>
              <a:gd name="connsiteY2" fmla="*/ 1467853 h 1467853"/>
              <a:gd name="connsiteX0" fmla="*/ 0 w 962527"/>
              <a:gd name="connsiteY0" fmla="*/ 55346 h 1412508"/>
              <a:gd name="connsiteX1" fmla="*/ 516948 w 962527"/>
              <a:gd name="connsiteY1" fmla="*/ 263788 h 1412508"/>
              <a:gd name="connsiteX2" fmla="*/ 962527 w 962527"/>
              <a:gd name="connsiteY2" fmla="*/ 1412508 h 1412508"/>
            </a:gdLst>
            <a:ahLst/>
            <a:cxnLst>
              <a:cxn ang="0">
                <a:pos x="connsiteX0" y="connsiteY0"/>
              </a:cxn>
              <a:cxn ang="0">
                <a:pos x="connsiteX1" y="connsiteY1"/>
              </a:cxn>
              <a:cxn ang="0">
                <a:pos x="connsiteX2" y="connsiteY2"/>
              </a:cxn>
            </a:cxnLst>
            <a:rect l="l" t="t" r="r" b="b"/>
            <a:pathLst>
              <a:path w="962527" h="1412508">
                <a:moveTo>
                  <a:pt x="0" y="55346"/>
                </a:moveTo>
                <a:cubicBezTo>
                  <a:pt x="102669" y="0"/>
                  <a:pt x="356527" y="37594"/>
                  <a:pt x="516948" y="263788"/>
                </a:cubicBezTo>
                <a:cubicBezTo>
                  <a:pt x="677369" y="489982"/>
                  <a:pt x="962527" y="1412508"/>
                  <a:pt x="962527" y="1412508"/>
                </a:cubicBezTo>
              </a:path>
            </a:pathLst>
          </a:custGeom>
          <a:ln w="31750">
            <a:solidFill>
              <a:schemeClr val="accent1">
                <a:lumMod val="75000"/>
              </a:schemeClr>
            </a:solidFill>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latin typeface="+mn-ea"/>
            </a:endParaRPr>
          </a:p>
        </p:txBody>
      </p:sp>
      <p:sp>
        <p:nvSpPr>
          <p:cNvPr id="22" name="フリーフォーム 21"/>
          <p:cNvSpPr/>
          <p:nvPr/>
        </p:nvSpPr>
        <p:spPr>
          <a:xfrm flipH="1">
            <a:off x="4977623" y="2640275"/>
            <a:ext cx="962527" cy="1728192"/>
          </a:xfrm>
          <a:custGeom>
            <a:avLst/>
            <a:gdLst>
              <a:gd name="connsiteX0" fmla="*/ 0 w 962527"/>
              <a:gd name="connsiteY0" fmla="*/ 110691 h 1467853"/>
              <a:gd name="connsiteX1" fmla="*/ 365760 w 962527"/>
              <a:gd name="connsiteY1" fmla="*/ 226194 h 1467853"/>
              <a:gd name="connsiteX2" fmla="*/ 962527 w 962527"/>
              <a:gd name="connsiteY2" fmla="*/ 1467853 h 1467853"/>
              <a:gd name="connsiteX0" fmla="*/ 0 w 962527"/>
              <a:gd name="connsiteY0" fmla="*/ 55346 h 1412508"/>
              <a:gd name="connsiteX1" fmla="*/ 516948 w 962527"/>
              <a:gd name="connsiteY1" fmla="*/ 263788 h 1412508"/>
              <a:gd name="connsiteX2" fmla="*/ 962527 w 962527"/>
              <a:gd name="connsiteY2" fmla="*/ 1412508 h 1412508"/>
            </a:gdLst>
            <a:ahLst/>
            <a:cxnLst>
              <a:cxn ang="0">
                <a:pos x="connsiteX0" y="connsiteY0"/>
              </a:cxn>
              <a:cxn ang="0">
                <a:pos x="connsiteX1" y="connsiteY1"/>
              </a:cxn>
              <a:cxn ang="0">
                <a:pos x="connsiteX2" y="connsiteY2"/>
              </a:cxn>
            </a:cxnLst>
            <a:rect l="l" t="t" r="r" b="b"/>
            <a:pathLst>
              <a:path w="962527" h="1412508">
                <a:moveTo>
                  <a:pt x="0" y="55346"/>
                </a:moveTo>
                <a:cubicBezTo>
                  <a:pt x="102669" y="0"/>
                  <a:pt x="356527" y="37594"/>
                  <a:pt x="516948" y="263788"/>
                </a:cubicBezTo>
                <a:cubicBezTo>
                  <a:pt x="677369" y="489982"/>
                  <a:pt x="962527" y="1412508"/>
                  <a:pt x="962527" y="1412508"/>
                </a:cubicBezTo>
              </a:path>
            </a:pathLst>
          </a:custGeom>
          <a:ln w="31750">
            <a:solidFill>
              <a:schemeClr val="accent1">
                <a:lumMod val="75000"/>
              </a:schemeClr>
            </a:solidFill>
            <a:head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latin typeface="+mn-ea"/>
            </a:endParaRPr>
          </a:p>
        </p:txBody>
      </p:sp>
      <p:sp>
        <p:nvSpPr>
          <p:cNvPr id="25" name="テキスト ボックス 24"/>
          <p:cNvSpPr txBox="1"/>
          <p:nvPr/>
        </p:nvSpPr>
        <p:spPr>
          <a:xfrm>
            <a:off x="467544" y="1582346"/>
            <a:ext cx="3024336" cy="307777"/>
          </a:xfrm>
          <a:prstGeom prst="rect">
            <a:avLst/>
          </a:prstGeom>
          <a:noFill/>
        </p:spPr>
        <p:txBody>
          <a:bodyPr wrap="square" rtlCol="0">
            <a:spAutoFit/>
          </a:bodyPr>
          <a:lstStyle/>
          <a:p>
            <a:r>
              <a:rPr kumimoji="1" lang="ja-JP" altLang="en-US" sz="1400" b="1" dirty="0" smtClean="0">
                <a:latin typeface="+mn-ea"/>
              </a:rPr>
              <a:t>＜調整スキームのイメージ＞</a:t>
            </a:r>
            <a:endParaRPr kumimoji="1" lang="ja-JP" altLang="en-US" sz="1400" b="1" dirty="0">
              <a:latin typeface="+mn-ea"/>
            </a:endParaRPr>
          </a:p>
        </p:txBody>
      </p:sp>
      <p:sp>
        <p:nvSpPr>
          <p:cNvPr id="26" name="テキスト ボックス 25"/>
          <p:cNvSpPr txBox="1"/>
          <p:nvPr/>
        </p:nvSpPr>
        <p:spPr>
          <a:xfrm>
            <a:off x="3887924" y="2078873"/>
            <a:ext cx="1440160" cy="276999"/>
          </a:xfrm>
          <a:prstGeom prst="rect">
            <a:avLst/>
          </a:prstGeom>
          <a:noFill/>
        </p:spPr>
        <p:txBody>
          <a:bodyPr wrap="square" rtlCol="0">
            <a:spAutoFit/>
          </a:bodyPr>
          <a:lstStyle/>
          <a:p>
            <a:pPr algn="ctr"/>
            <a:r>
              <a:rPr kumimoji="1" lang="ja-JP" altLang="en-US" sz="1200" dirty="0" smtClean="0">
                <a:latin typeface="+mn-ea"/>
              </a:rPr>
              <a:t>連絡・確認・報告</a:t>
            </a:r>
            <a:endParaRPr kumimoji="1" lang="ja-JP" altLang="en-US" sz="1200" dirty="0">
              <a:latin typeface="+mn-ea"/>
            </a:endParaRPr>
          </a:p>
        </p:txBody>
      </p:sp>
      <p:sp>
        <p:nvSpPr>
          <p:cNvPr id="27" name="テキスト ボックス 26"/>
          <p:cNvSpPr txBox="1"/>
          <p:nvPr/>
        </p:nvSpPr>
        <p:spPr>
          <a:xfrm>
            <a:off x="3707904" y="2496259"/>
            <a:ext cx="864096" cy="276999"/>
          </a:xfrm>
          <a:prstGeom prst="rect">
            <a:avLst/>
          </a:prstGeom>
          <a:noFill/>
        </p:spPr>
        <p:txBody>
          <a:bodyPr wrap="square" rtlCol="0">
            <a:spAutoFit/>
          </a:bodyPr>
          <a:lstStyle/>
          <a:p>
            <a:r>
              <a:rPr kumimoji="1" lang="ja-JP" altLang="en-US" sz="1200" dirty="0" smtClean="0">
                <a:latin typeface="+mn-ea"/>
              </a:rPr>
              <a:t>レセ返戻</a:t>
            </a:r>
            <a:endParaRPr kumimoji="1" lang="ja-JP" altLang="en-US" sz="1200" dirty="0">
              <a:latin typeface="+mn-ea"/>
            </a:endParaRPr>
          </a:p>
        </p:txBody>
      </p:sp>
      <p:sp>
        <p:nvSpPr>
          <p:cNvPr id="28" name="テキスト ボックス 27"/>
          <p:cNvSpPr txBox="1"/>
          <p:nvPr/>
        </p:nvSpPr>
        <p:spPr>
          <a:xfrm>
            <a:off x="4716016" y="2496259"/>
            <a:ext cx="864096" cy="276999"/>
          </a:xfrm>
          <a:prstGeom prst="rect">
            <a:avLst/>
          </a:prstGeom>
          <a:noFill/>
        </p:spPr>
        <p:txBody>
          <a:bodyPr wrap="square" rtlCol="0">
            <a:spAutoFit/>
          </a:bodyPr>
          <a:lstStyle/>
          <a:p>
            <a:pPr algn="ctr"/>
            <a:r>
              <a:rPr kumimoji="1" lang="ja-JP" altLang="en-US" sz="1200" dirty="0" smtClean="0">
                <a:latin typeface="+mn-ea"/>
              </a:rPr>
              <a:t>再請求</a:t>
            </a:r>
            <a:endParaRPr kumimoji="1" lang="ja-JP" altLang="en-US" sz="1200" dirty="0">
              <a:latin typeface="+mn-ea"/>
            </a:endParaRPr>
          </a:p>
        </p:txBody>
      </p:sp>
      <p:sp>
        <p:nvSpPr>
          <p:cNvPr id="30" name="テキスト ボックス 29"/>
          <p:cNvSpPr txBox="1"/>
          <p:nvPr/>
        </p:nvSpPr>
        <p:spPr>
          <a:xfrm>
            <a:off x="5508104" y="2867332"/>
            <a:ext cx="864096" cy="276999"/>
          </a:xfrm>
          <a:prstGeom prst="rect">
            <a:avLst/>
          </a:prstGeom>
          <a:noFill/>
        </p:spPr>
        <p:txBody>
          <a:bodyPr wrap="square" rtlCol="0">
            <a:spAutoFit/>
          </a:bodyPr>
          <a:lstStyle/>
          <a:p>
            <a:r>
              <a:rPr kumimoji="1" lang="ja-JP" altLang="en-US" sz="1200" dirty="0" smtClean="0">
                <a:latin typeface="+mn-ea"/>
              </a:rPr>
              <a:t>再請求</a:t>
            </a:r>
            <a:endParaRPr kumimoji="1" lang="ja-JP" altLang="en-US" sz="1200" dirty="0">
              <a:latin typeface="+mn-ea"/>
            </a:endParaRPr>
          </a:p>
        </p:txBody>
      </p:sp>
      <p:sp>
        <p:nvSpPr>
          <p:cNvPr id="31" name="テキスト ボックス 30"/>
          <p:cNvSpPr txBox="1"/>
          <p:nvPr/>
        </p:nvSpPr>
        <p:spPr>
          <a:xfrm>
            <a:off x="2915816" y="2867332"/>
            <a:ext cx="864096" cy="276999"/>
          </a:xfrm>
          <a:prstGeom prst="rect">
            <a:avLst/>
          </a:prstGeom>
          <a:noFill/>
        </p:spPr>
        <p:txBody>
          <a:bodyPr wrap="square" rtlCol="0">
            <a:spAutoFit/>
          </a:bodyPr>
          <a:lstStyle/>
          <a:p>
            <a:r>
              <a:rPr kumimoji="1" lang="ja-JP" altLang="en-US" sz="1200" dirty="0" smtClean="0">
                <a:latin typeface="+mn-ea"/>
              </a:rPr>
              <a:t>レセ返戻</a:t>
            </a:r>
            <a:endParaRPr kumimoji="1" lang="ja-JP" altLang="en-US" sz="1200" dirty="0">
              <a:latin typeface="+mn-ea"/>
            </a:endParaRPr>
          </a:p>
        </p:txBody>
      </p:sp>
      <p:cxnSp>
        <p:nvCxnSpPr>
          <p:cNvPr id="33" name="直線矢印コネクタ 32"/>
          <p:cNvCxnSpPr/>
          <p:nvPr/>
        </p:nvCxnSpPr>
        <p:spPr>
          <a:xfrm>
            <a:off x="683568" y="4618434"/>
            <a:ext cx="648072" cy="0"/>
          </a:xfrm>
          <a:prstGeom prst="straightConnector1">
            <a:avLst/>
          </a:prstGeom>
          <a:ln w="31750">
            <a:solidFill>
              <a:schemeClr val="accent1">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683568" y="4869160"/>
            <a:ext cx="648072" cy="0"/>
          </a:xfrm>
          <a:prstGeom prst="straightConnector1">
            <a:avLst/>
          </a:prstGeom>
          <a:ln w="317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35" name="グループ化 4"/>
          <p:cNvGrpSpPr/>
          <p:nvPr/>
        </p:nvGrpSpPr>
        <p:grpSpPr>
          <a:xfrm>
            <a:off x="3203848" y="1992203"/>
            <a:ext cx="236518" cy="388565"/>
            <a:chOff x="1876425" y="514350"/>
            <a:chExt cx="266700" cy="428625"/>
          </a:xfrm>
        </p:grpSpPr>
        <p:sp>
          <p:nvSpPr>
            <p:cNvPr id="36" name="円/楕円 35"/>
            <p:cNvSpPr/>
            <p:nvPr/>
          </p:nvSpPr>
          <p:spPr>
            <a:xfrm>
              <a:off x="1876425" y="514350"/>
              <a:ext cx="266700" cy="266700"/>
            </a:xfrm>
            <a:prstGeom prst="ellipse">
              <a:avLst/>
            </a:prstGeom>
            <a:solidFill>
              <a:srgbClr val="FFFF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dirty="0">
                <a:latin typeface="+mn-ea"/>
              </a:endParaRPr>
            </a:p>
          </p:txBody>
        </p:sp>
        <p:sp>
          <p:nvSpPr>
            <p:cNvPr id="37" name="二等辺三角形 36"/>
            <p:cNvSpPr/>
            <p:nvPr/>
          </p:nvSpPr>
          <p:spPr>
            <a:xfrm>
              <a:off x="1885950" y="590550"/>
              <a:ext cx="257175" cy="352425"/>
            </a:xfrm>
            <a:prstGeom prst="triangle">
              <a:avLst/>
            </a:prstGeom>
            <a:solidFill>
              <a:srgbClr val="FFFF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dirty="0">
                <a:latin typeface="+mn-ea"/>
              </a:endParaRPr>
            </a:p>
          </p:txBody>
        </p:sp>
        <p:sp>
          <p:nvSpPr>
            <p:cNvPr id="38" name="円/楕円 37"/>
            <p:cNvSpPr/>
            <p:nvPr/>
          </p:nvSpPr>
          <p:spPr>
            <a:xfrm>
              <a:off x="1905000" y="552450"/>
              <a:ext cx="219075" cy="21907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dirty="0">
                <a:latin typeface="+mn-ea"/>
              </a:endParaRPr>
            </a:p>
          </p:txBody>
        </p:sp>
      </p:grpSp>
      <p:grpSp>
        <p:nvGrpSpPr>
          <p:cNvPr id="39" name="グループ化 11"/>
          <p:cNvGrpSpPr/>
          <p:nvPr/>
        </p:nvGrpSpPr>
        <p:grpSpPr>
          <a:xfrm>
            <a:off x="5775642" y="1992203"/>
            <a:ext cx="236518" cy="388565"/>
            <a:chOff x="7915275" y="622300"/>
            <a:chExt cx="266700" cy="428625"/>
          </a:xfrm>
        </p:grpSpPr>
        <p:sp>
          <p:nvSpPr>
            <p:cNvPr id="40" name="円/楕円 39"/>
            <p:cNvSpPr/>
            <p:nvPr/>
          </p:nvSpPr>
          <p:spPr>
            <a:xfrm>
              <a:off x="7915275" y="622300"/>
              <a:ext cx="266700" cy="2667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dirty="0">
                <a:latin typeface="+mn-ea"/>
              </a:endParaRPr>
            </a:p>
          </p:txBody>
        </p:sp>
        <p:sp>
          <p:nvSpPr>
            <p:cNvPr id="41" name="二等辺三角形 40"/>
            <p:cNvSpPr/>
            <p:nvPr/>
          </p:nvSpPr>
          <p:spPr>
            <a:xfrm>
              <a:off x="7924800" y="698500"/>
              <a:ext cx="257175" cy="352425"/>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dirty="0">
                <a:latin typeface="+mn-ea"/>
              </a:endParaRPr>
            </a:p>
          </p:txBody>
        </p:sp>
        <p:sp>
          <p:nvSpPr>
            <p:cNvPr id="42" name="円/楕円 41"/>
            <p:cNvSpPr/>
            <p:nvPr/>
          </p:nvSpPr>
          <p:spPr>
            <a:xfrm>
              <a:off x="7943850" y="660400"/>
              <a:ext cx="219075" cy="21907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dirty="0">
                <a:latin typeface="+mn-ea"/>
              </a:endParaRPr>
            </a:p>
          </p:txBody>
        </p:sp>
      </p:grpSp>
      <p:sp>
        <p:nvSpPr>
          <p:cNvPr id="43" name="テキスト ボックス 42"/>
          <p:cNvSpPr txBox="1"/>
          <p:nvPr/>
        </p:nvSpPr>
        <p:spPr>
          <a:xfrm>
            <a:off x="1331640" y="4485451"/>
            <a:ext cx="2016224" cy="276999"/>
          </a:xfrm>
          <a:prstGeom prst="rect">
            <a:avLst/>
          </a:prstGeom>
          <a:noFill/>
        </p:spPr>
        <p:txBody>
          <a:bodyPr wrap="square" rtlCol="0">
            <a:spAutoFit/>
          </a:bodyPr>
          <a:lstStyle/>
          <a:p>
            <a:r>
              <a:rPr kumimoji="1" lang="ja-JP" altLang="en-US" sz="1200" dirty="0" smtClean="0">
                <a:latin typeface="+mn-ea"/>
              </a:rPr>
              <a:t>通常の資格過誤調整の流れ</a:t>
            </a:r>
            <a:endParaRPr kumimoji="1" lang="ja-JP" altLang="en-US" sz="1200" dirty="0">
              <a:latin typeface="+mn-ea"/>
            </a:endParaRPr>
          </a:p>
        </p:txBody>
      </p:sp>
      <p:sp>
        <p:nvSpPr>
          <p:cNvPr id="46" name="テキスト ボックス 45"/>
          <p:cNvSpPr txBox="1"/>
          <p:nvPr/>
        </p:nvSpPr>
        <p:spPr>
          <a:xfrm>
            <a:off x="1331640" y="4725144"/>
            <a:ext cx="2304256" cy="461665"/>
          </a:xfrm>
          <a:prstGeom prst="rect">
            <a:avLst/>
          </a:prstGeom>
          <a:noFill/>
        </p:spPr>
        <p:txBody>
          <a:bodyPr wrap="square" rtlCol="0">
            <a:spAutoFit/>
          </a:bodyPr>
          <a:lstStyle/>
          <a:p>
            <a:r>
              <a:rPr kumimoji="1" lang="ja-JP" altLang="en-US" sz="1200" dirty="0" smtClean="0">
                <a:latin typeface="+mn-ea"/>
              </a:rPr>
              <a:t>国保総合システムのレセプト振替機能を活用した調整の流れ</a:t>
            </a:r>
            <a:endParaRPr kumimoji="1" lang="ja-JP" altLang="en-US" sz="1200" dirty="0">
              <a:latin typeface="+mn-ea"/>
            </a:endParaRPr>
          </a:p>
        </p:txBody>
      </p:sp>
      <p:sp>
        <p:nvSpPr>
          <p:cNvPr id="32" name="テキスト ボックス 31"/>
          <p:cNvSpPr txBox="1"/>
          <p:nvPr/>
        </p:nvSpPr>
        <p:spPr>
          <a:xfrm>
            <a:off x="3946261" y="2816372"/>
            <a:ext cx="1309038" cy="461665"/>
          </a:xfrm>
          <a:prstGeom prst="rect">
            <a:avLst/>
          </a:prstGeom>
          <a:noFill/>
        </p:spPr>
        <p:txBody>
          <a:bodyPr wrap="square" rtlCol="0">
            <a:spAutoFit/>
          </a:bodyPr>
          <a:lstStyle/>
          <a:p>
            <a:pPr algn="ctr"/>
            <a:r>
              <a:rPr lang="ja-JP" altLang="en-US" sz="1200" b="1" dirty="0" smtClean="0">
                <a:solidFill>
                  <a:srgbClr val="FF0000"/>
                </a:solidFill>
                <a:latin typeface="+mn-ea"/>
              </a:rPr>
              <a:t>レセプト補正</a:t>
            </a:r>
            <a:endParaRPr lang="en-US" altLang="ja-JP" sz="1200" b="1" dirty="0" smtClean="0">
              <a:solidFill>
                <a:srgbClr val="FF0000"/>
              </a:solidFill>
              <a:latin typeface="+mn-ea"/>
            </a:endParaRPr>
          </a:p>
          <a:p>
            <a:pPr algn="ctr"/>
            <a:r>
              <a:rPr lang="ja-JP" altLang="en-US" sz="1200" b="1" dirty="0" smtClean="0">
                <a:solidFill>
                  <a:srgbClr val="FF0000"/>
                </a:solidFill>
                <a:latin typeface="+mn-ea"/>
              </a:rPr>
              <a:t>（職権）</a:t>
            </a:r>
            <a:endParaRPr kumimoji="1" lang="ja-JP" altLang="en-US" sz="1200" b="1" dirty="0">
              <a:solidFill>
                <a:srgbClr val="FF0000"/>
              </a:solidFill>
              <a:latin typeface="+mn-ea"/>
            </a:endParaRPr>
          </a:p>
        </p:txBody>
      </p:sp>
      <p:sp>
        <p:nvSpPr>
          <p:cNvPr id="48" name="テキスト ボックス 47"/>
          <p:cNvSpPr txBox="1"/>
          <p:nvPr/>
        </p:nvSpPr>
        <p:spPr>
          <a:xfrm>
            <a:off x="198761" y="5445441"/>
            <a:ext cx="8712967" cy="984885"/>
          </a:xfrm>
          <a:prstGeom prst="rect">
            <a:avLst/>
          </a:prstGeom>
          <a:noFill/>
        </p:spPr>
        <p:txBody>
          <a:bodyPr wrap="square" rtlCol="0">
            <a:spAutoFit/>
          </a:bodyPr>
          <a:lstStyle/>
          <a:p>
            <a:pPr algn="just">
              <a:buFont typeface="Wingdings" pitchFamily="2" charset="2"/>
              <a:buChar char="Ø"/>
              <a:tabLst>
                <a:tab pos="2155825" algn="l"/>
              </a:tabLst>
            </a:pPr>
            <a:r>
              <a:rPr lang="ja-JP" altLang="en-US" sz="1400" b="1" dirty="0" smtClean="0">
                <a:latin typeface="+mn-ea"/>
              </a:rPr>
              <a:t> 請求省令の規定上、補正することができるもの</a:t>
            </a:r>
            <a:endParaRPr lang="en-US" altLang="ja-JP" sz="1400" b="1" dirty="0" smtClean="0">
              <a:latin typeface="+mn-ea"/>
            </a:endParaRPr>
          </a:p>
          <a:p>
            <a:pPr marL="177800" indent="-177800" algn="just"/>
            <a:r>
              <a:rPr lang="ja-JP" altLang="en-US" sz="1600" dirty="0" smtClean="0">
                <a:latin typeface="+mn-ea"/>
              </a:rPr>
              <a:t>　</a:t>
            </a:r>
            <a:r>
              <a:rPr lang="ja-JP" altLang="en-US" sz="1400" dirty="0" smtClean="0">
                <a:latin typeface="+mn-ea"/>
              </a:rPr>
              <a:t>　　</a:t>
            </a:r>
            <a:r>
              <a:rPr lang="ja-JP" altLang="en-US" sz="1400" dirty="0">
                <a:latin typeface="+mn-ea"/>
              </a:rPr>
              <a:t>「資格に係る情報に軽微な不備（誤記、記載漏れその他これに類する明白な誤りであつて、保険医療機関又は保険薬局が記載しようとした事項を容易に推測することができると認められる程度のものをいう。）がある場合」としているので、これを超える範囲の補正（例：請求点数を補正するなど）</a:t>
            </a:r>
            <a:r>
              <a:rPr lang="ja-JP" altLang="en-US" sz="1400" dirty="0" smtClean="0">
                <a:latin typeface="+mn-ea"/>
              </a:rPr>
              <a:t>までをも認める</a:t>
            </a:r>
            <a:r>
              <a:rPr lang="ja-JP" altLang="en-US" sz="1400" dirty="0">
                <a:latin typeface="+mn-ea"/>
              </a:rPr>
              <a:t>趣旨の規定ではない点にご留意ください</a:t>
            </a:r>
            <a:r>
              <a:rPr lang="ja-JP" altLang="en-US" sz="1400" dirty="0" smtClean="0">
                <a:latin typeface="+mn-ea"/>
              </a:rPr>
              <a:t>。</a:t>
            </a:r>
            <a:endParaRPr lang="en-US" altLang="ja-JP" sz="1400" dirty="0" smtClean="0">
              <a:latin typeface="+mn-ea"/>
            </a:endParaRPr>
          </a:p>
        </p:txBody>
      </p:sp>
    </p:spTree>
    <p:extLst>
      <p:ext uri="{BB962C8B-B14F-4D97-AF65-F5344CB8AC3E}">
        <p14:creationId xmlns:p14="http://schemas.microsoft.com/office/powerpoint/2010/main" val="2404030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09204D71-56B5-4F68-92E6-59BDCBD5DDB0}" type="slidenum">
              <a:rPr kumimoji="1" lang="ja-JP" altLang="en-US" smtClean="0"/>
              <a:pPr/>
              <a:t>4</a:t>
            </a:fld>
            <a:endParaRPr kumimoji="1" lang="ja-JP" altLang="en-US" dirty="0"/>
          </a:p>
        </p:txBody>
      </p:sp>
      <p:sp>
        <p:nvSpPr>
          <p:cNvPr id="5" name="テキスト ボックス 4"/>
          <p:cNvSpPr txBox="1"/>
          <p:nvPr/>
        </p:nvSpPr>
        <p:spPr>
          <a:xfrm>
            <a:off x="208387" y="181572"/>
            <a:ext cx="8712967" cy="1061829"/>
          </a:xfrm>
          <a:prstGeom prst="rect">
            <a:avLst/>
          </a:prstGeom>
          <a:noFill/>
        </p:spPr>
        <p:txBody>
          <a:bodyPr wrap="square" rtlCol="0">
            <a:spAutoFit/>
          </a:bodyPr>
          <a:lstStyle/>
          <a:p>
            <a:pPr marL="177800" indent="-177800" algn="just">
              <a:spcAft>
                <a:spcPts val="600"/>
              </a:spcAft>
              <a:buFont typeface="Meiryo UI" panose="020B0604030504040204" pitchFamily="50" charset="-128"/>
              <a:buChar char="○"/>
            </a:pPr>
            <a:r>
              <a:rPr lang="ja-JP" altLang="en-US" sz="1600" b="1" dirty="0" smtClean="0">
                <a:latin typeface="+mn-ea"/>
              </a:rPr>
              <a:t>　運用上の留意事項について</a:t>
            </a:r>
            <a:endParaRPr lang="en-US" altLang="ja-JP" sz="1600" dirty="0" smtClean="0">
              <a:latin typeface="+mn-ea"/>
            </a:endParaRPr>
          </a:p>
          <a:p>
            <a:pPr marL="271463" indent="-93663" algn="just">
              <a:buFont typeface="Wingdings" pitchFamily="2" charset="2"/>
              <a:buChar char="Ø"/>
            </a:pPr>
            <a:r>
              <a:rPr lang="ja-JP" altLang="en-US" sz="1400" b="1" dirty="0" smtClean="0">
                <a:latin typeface="+mn-ea"/>
              </a:rPr>
              <a:t> 国保</a:t>
            </a:r>
            <a:r>
              <a:rPr lang="ja-JP" altLang="en-US" sz="1400" b="1" dirty="0">
                <a:latin typeface="+mn-ea"/>
              </a:rPr>
              <a:t>総合</a:t>
            </a:r>
            <a:r>
              <a:rPr lang="ja-JP" altLang="en-US" sz="1400" b="1" dirty="0" smtClean="0">
                <a:latin typeface="+mn-ea"/>
              </a:rPr>
              <a:t>システムの振替</a:t>
            </a:r>
            <a:r>
              <a:rPr lang="ja-JP" altLang="en-US" sz="1400" b="1" dirty="0">
                <a:latin typeface="+mn-ea"/>
              </a:rPr>
              <a:t>機能を活用した保険者間調整に</a:t>
            </a:r>
            <a:r>
              <a:rPr lang="ja-JP" altLang="en-US" sz="1400" b="1" dirty="0" smtClean="0">
                <a:latin typeface="+mn-ea"/>
              </a:rPr>
              <a:t>ついて</a:t>
            </a:r>
          </a:p>
          <a:p>
            <a:pPr marL="271463" indent="-93663" algn="just"/>
            <a:r>
              <a:rPr lang="ja-JP" altLang="en-US" sz="1400" b="1" dirty="0" smtClean="0">
                <a:latin typeface="+mn-ea"/>
              </a:rPr>
              <a:t>　　</a:t>
            </a:r>
            <a:r>
              <a:rPr lang="ja-JP" altLang="en-US" sz="1400" dirty="0" smtClean="0">
                <a:latin typeface="+mn-ea"/>
              </a:rPr>
              <a:t>国保総合システムの振替機能を活用した保険者間調整の対象は下記のとおりです（全て国保保険者間の調整）。調整の対象外となるものについては、療養費代理受領方式等により別途調整いただく必要があります。</a:t>
            </a:r>
            <a:endParaRPr lang="en-US" altLang="ja-JP" sz="1400" dirty="0" smtClean="0">
              <a:latin typeface="+mn-ea"/>
            </a:endParaRPr>
          </a:p>
        </p:txBody>
      </p:sp>
      <p:graphicFrame>
        <p:nvGraphicFramePr>
          <p:cNvPr id="35" name="表 34"/>
          <p:cNvGraphicFramePr>
            <a:graphicFrameLocks noGrp="1"/>
          </p:cNvGraphicFramePr>
          <p:nvPr>
            <p:extLst>
              <p:ext uri="{D42A27DB-BD31-4B8C-83A1-F6EECF244321}">
                <p14:modId xmlns:p14="http://schemas.microsoft.com/office/powerpoint/2010/main" val="2001548710"/>
              </p:ext>
            </p:extLst>
          </p:nvPr>
        </p:nvGraphicFramePr>
        <p:xfrm>
          <a:off x="467544" y="1260199"/>
          <a:ext cx="8453810" cy="2052385"/>
        </p:xfrm>
        <a:graphic>
          <a:graphicData uri="http://schemas.openxmlformats.org/drawingml/2006/table">
            <a:tbl>
              <a:tblPr firstRow="1" bandRow="1">
                <a:tableStyleId>{5C22544A-7EE6-4342-B048-85BDC9FD1C3A}</a:tableStyleId>
              </a:tblPr>
              <a:tblGrid>
                <a:gridCol w="1395290"/>
                <a:gridCol w="2637158"/>
                <a:gridCol w="4421362"/>
              </a:tblGrid>
              <a:tr h="342077">
                <a:tc gridSpan="2">
                  <a:txBody>
                    <a:bodyPr/>
                    <a:lstStyle/>
                    <a:p>
                      <a:pPr algn="ctr"/>
                      <a:r>
                        <a:rPr kumimoji="1" lang="ja-JP" altLang="en-US" sz="1400" dirty="0" smtClean="0"/>
                        <a:t>レセプト</a:t>
                      </a:r>
                      <a:endParaRPr kumimoji="1" lang="ja-JP" altLang="en-US" sz="1400" dirty="0"/>
                    </a:p>
                  </a:txBody>
                  <a:tcPr anchor="ctr"/>
                </a:tc>
                <a:tc hMerge="1">
                  <a:txBody>
                    <a:bodyPr/>
                    <a:lstStyle/>
                    <a:p>
                      <a:endParaRPr kumimoji="1" lang="ja-JP" altLang="en-US"/>
                    </a:p>
                  </a:txBody>
                  <a:tcPr/>
                </a:tc>
                <a:tc>
                  <a:txBody>
                    <a:bodyPr/>
                    <a:lstStyle/>
                    <a:p>
                      <a:pPr algn="ctr"/>
                      <a:r>
                        <a:rPr kumimoji="1" lang="ja-JP" altLang="en-US" sz="1400" dirty="0" smtClean="0"/>
                        <a:t>調整対象</a:t>
                      </a:r>
                      <a:endParaRPr kumimoji="1" lang="ja-JP" altLang="en-US" sz="1400" dirty="0"/>
                    </a:p>
                  </a:txBody>
                  <a:tcPr anchor="ctr"/>
                </a:tc>
              </a:tr>
              <a:tr h="342077">
                <a:tc gridSpan="2">
                  <a:txBody>
                    <a:bodyPr/>
                    <a:lstStyle/>
                    <a:p>
                      <a:r>
                        <a:rPr kumimoji="1" lang="ja-JP" altLang="en-US" sz="1400" b="1" dirty="0" smtClean="0"/>
                        <a:t>振替前後で費用算定金額に差異が生じないレセプト</a:t>
                      </a:r>
                      <a:endParaRPr kumimoji="1" lang="ja-JP" altLang="en-US" sz="1400" b="1" dirty="0"/>
                    </a:p>
                  </a:txBody>
                  <a:tcPr anchor="ctr"/>
                </a:tc>
                <a:tc hMerge="1">
                  <a:txBody>
                    <a:bodyPr/>
                    <a:lstStyle/>
                    <a:p>
                      <a:endParaRPr kumimoji="1" lang="ja-JP" altLang="en-US"/>
                    </a:p>
                  </a:txBody>
                  <a:tcPr/>
                </a:tc>
                <a:tc>
                  <a:txBody>
                    <a:bodyPr/>
                    <a:lstStyle/>
                    <a:p>
                      <a:r>
                        <a:rPr kumimoji="1" lang="ja-JP" altLang="en-US" sz="1400" b="1" dirty="0" smtClean="0"/>
                        <a:t>対象</a:t>
                      </a:r>
                      <a:endParaRPr kumimoji="1" lang="ja-JP" altLang="en-US" sz="1400" b="1" dirty="0"/>
                    </a:p>
                  </a:txBody>
                  <a:tcPr anchor="ctr"/>
                </a:tc>
              </a:tr>
              <a:tr h="342077">
                <a:tc gridSpan="2">
                  <a:txBody>
                    <a:bodyPr/>
                    <a:lstStyle/>
                    <a:p>
                      <a:r>
                        <a:rPr kumimoji="1" lang="ja-JP" altLang="en-US" sz="1400" dirty="0" smtClean="0">
                          <a:solidFill>
                            <a:schemeClr val="bg1">
                              <a:lumMod val="65000"/>
                            </a:schemeClr>
                          </a:solidFill>
                        </a:rPr>
                        <a:t>振替前後で費用算定金額に差異が生じるレセプト</a:t>
                      </a:r>
                      <a:endParaRPr kumimoji="1" lang="ja-JP" altLang="en-US" sz="1400" dirty="0">
                        <a:solidFill>
                          <a:schemeClr val="bg1">
                            <a:lumMod val="65000"/>
                          </a:schemeClr>
                        </a:solidFill>
                      </a:endParaRPr>
                    </a:p>
                  </a:txBody>
                  <a:tcPr anchor="ctr"/>
                </a:tc>
                <a:tc hMerge="1">
                  <a:txBody>
                    <a:bodyPr/>
                    <a:lstStyle/>
                    <a:p>
                      <a:endParaRPr kumimoji="1" lang="ja-JP" altLang="en-US"/>
                    </a:p>
                  </a:txBody>
                  <a:tcPr/>
                </a:tc>
                <a:tc>
                  <a:txBody>
                    <a:bodyPr/>
                    <a:lstStyle/>
                    <a:p>
                      <a:r>
                        <a:rPr kumimoji="1" lang="ja-JP" altLang="en-US" sz="1400" dirty="0" smtClean="0">
                          <a:solidFill>
                            <a:schemeClr val="bg1">
                              <a:lumMod val="65000"/>
                            </a:schemeClr>
                          </a:solidFill>
                        </a:rPr>
                        <a:t>対象外</a:t>
                      </a:r>
                      <a:endParaRPr kumimoji="1" lang="ja-JP" altLang="en-US" sz="1400" dirty="0">
                        <a:solidFill>
                          <a:schemeClr val="bg1">
                            <a:lumMod val="65000"/>
                          </a:schemeClr>
                        </a:solidFill>
                      </a:endParaRPr>
                    </a:p>
                  </a:txBody>
                  <a:tcPr anchor="ctr"/>
                </a:tc>
              </a:tr>
              <a:tr h="342077">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公費併用</a:t>
                      </a:r>
                      <a:endParaRPr kumimoji="1" lang="en-US" altLang="ja-JP" sz="1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レセプト</a:t>
                      </a:r>
                      <a:r>
                        <a:rPr kumimoji="1" lang="en-US" altLang="ja-JP" sz="1400" dirty="0" smtClean="0"/>
                        <a:t>(※1)</a:t>
                      </a:r>
                      <a:endParaRPr kumimoji="1" lang="ja-JP" altLang="en-US" sz="1400" dirty="0" smtClean="0">
                        <a:solidFill>
                          <a:schemeClr val="tx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smtClean="0"/>
                        <a:t>振替先公費負担者の同意あり</a:t>
                      </a:r>
                    </a:p>
                  </a:txBody>
                  <a:tcPr anchor="ctr"/>
                </a:tc>
                <a:tc>
                  <a:txBody>
                    <a:bodyPr/>
                    <a:lstStyle/>
                    <a:p>
                      <a:r>
                        <a:rPr kumimoji="1" lang="ja-JP" altLang="en-US" sz="1400" b="1" dirty="0" smtClean="0"/>
                        <a:t>対象（公費負担分、保険給付分を調整）</a:t>
                      </a:r>
                      <a:endParaRPr kumimoji="1" lang="ja-JP" altLang="en-US" sz="1400" b="1" dirty="0"/>
                    </a:p>
                  </a:txBody>
                  <a:tcPr anchor="ctr"/>
                </a:tc>
              </a:tr>
              <a:tr h="342077">
                <a:tc vMerge="1">
                  <a:txBody>
                    <a:bodyPr/>
                    <a:lstStyle/>
                    <a:p>
                      <a:endParaRPr kumimoji="1" lang="ja-JP" altLang="en-US" sz="1400" dirty="0"/>
                    </a:p>
                  </a:txBody>
                  <a:tcPr anchor="ctr">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bg1">
                              <a:lumMod val="65000"/>
                            </a:schemeClr>
                          </a:solidFill>
                        </a:rPr>
                        <a:t>振替先公費負担者の同意なし</a:t>
                      </a:r>
                    </a:p>
                  </a:txBody>
                  <a:tcPr anchor="ctr"/>
                </a:tc>
                <a:tc>
                  <a:txBody>
                    <a:bodyPr/>
                    <a:lstStyle/>
                    <a:p>
                      <a:r>
                        <a:rPr kumimoji="1" lang="ja-JP" altLang="en-US" sz="1400" dirty="0" smtClean="0">
                          <a:solidFill>
                            <a:schemeClr val="bg1">
                              <a:lumMod val="65000"/>
                            </a:schemeClr>
                          </a:solidFill>
                        </a:rPr>
                        <a:t>対象外</a:t>
                      </a:r>
                      <a:endParaRPr kumimoji="1" lang="ja-JP" altLang="en-US" sz="1400" dirty="0">
                        <a:solidFill>
                          <a:schemeClr val="bg1">
                            <a:lumMod val="65000"/>
                          </a:schemeClr>
                        </a:solidFill>
                      </a:endParaRPr>
                    </a:p>
                  </a:txBody>
                  <a:tcPr anchor="ctr"/>
                </a:tc>
              </a:tr>
              <a:tr h="342000">
                <a:tc gridSpan="2">
                  <a:txBody>
                    <a:bodyPr/>
                    <a:lstStyle/>
                    <a:p>
                      <a:r>
                        <a:rPr kumimoji="1" lang="ja-JP" altLang="en-US" sz="1400" dirty="0" smtClean="0">
                          <a:solidFill>
                            <a:schemeClr val="bg1">
                              <a:lumMod val="65000"/>
                            </a:schemeClr>
                          </a:solidFill>
                        </a:rPr>
                        <a:t>第三者行為レセプト</a:t>
                      </a:r>
                      <a:endParaRPr kumimoji="1" lang="ja-JP" altLang="en-US" sz="1400" dirty="0">
                        <a:solidFill>
                          <a:schemeClr val="bg1">
                            <a:lumMod val="65000"/>
                          </a:schemeClr>
                        </a:solidFill>
                      </a:endParaRPr>
                    </a:p>
                  </a:txBody>
                  <a:tcPr anchor="ctr"/>
                </a:tc>
                <a:tc hMerge="1">
                  <a:txBody>
                    <a:bodyPr/>
                    <a:lstStyle/>
                    <a:p>
                      <a:endParaRPr kumimoji="1" lang="ja-JP" altLang="en-US"/>
                    </a:p>
                  </a:txBody>
                  <a:tcPr/>
                </a:tc>
                <a:tc>
                  <a:txBody>
                    <a:bodyPr/>
                    <a:lstStyle/>
                    <a:p>
                      <a:pPr algn="l"/>
                      <a:r>
                        <a:rPr kumimoji="1" lang="ja-JP" altLang="en-US" sz="1400" dirty="0" smtClean="0">
                          <a:solidFill>
                            <a:schemeClr val="bg1">
                              <a:lumMod val="65000"/>
                            </a:schemeClr>
                          </a:solidFill>
                        </a:rPr>
                        <a:t>対象外</a:t>
                      </a:r>
                      <a:endParaRPr kumimoji="1" lang="ja-JP" altLang="en-US" sz="1400" dirty="0">
                        <a:solidFill>
                          <a:schemeClr val="bg1">
                            <a:lumMod val="65000"/>
                          </a:schemeClr>
                        </a:solidFill>
                      </a:endParaRPr>
                    </a:p>
                  </a:txBody>
                  <a:tcPr anchor="ctr"/>
                </a:tc>
              </a:tr>
            </a:tbl>
          </a:graphicData>
        </a:graphic>
      </p:graphicFrame>
      <p:sp>
        <p:nvSpPr>
          <p:cNvPr id="44" name="テキスト ボックス 43"/>
          <p:cNvSpPr txBox="1"/>
          <p:nvPr/>
        </p:nvSpPr>
        <p:spPr>
          <a:xfrm>
            <a:off x="195480" y="3312584"/>
            <a:ext cx="8640958" cy="646331"/>
          </a:xfrm>
          <a:prstGeom prst="rect">
            <a:avLst/>
          </a:prstGeom>
          <a:noFill/>
        </p:spPr>
        <p:txBody>
          <a:bodyPr wrap="square" rtlCol="0">
            <a:spAutoFit/>
          </a:bodyPr>
          <a:lstStyle/>
          <a:p>
            <a:pPr marL="728663" lvl="1" indent="-271463" algn="just"/>
            <a:r>
              <a:rPr lang="en-US" altLang="ja-JP" sz="1200" dirty="0" smtClean="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rPr>
              <a:t>　公費併用レセプトについては、レセプト上で公費負担分の調整を行うことを振替先公費負担者から事前に同意を得ることができたものについてのみ包括的合意に基づく調整を行うことができます。それ以外については、療養費代理受領方式により保険給付分のみを調整いただく等の対応が必要となります。</a:t>
            </a:r>
            <a:endParaRPr lang="en-US" altLang="ja-JP" sz="1200" dirty="0" smtClean="0">
              <a:latin typeface="Meiryo UI" panose="020B0604030504040204" pitchFamily="50" charset="-128"/>
              <a:ea typeface="Meiryo UI" panose="020B0604030504040204" pitchFamily="50" charset="-128"/>
            </a:endParaRPr>
          </a:p>
        </p:txBody>
      </p:sp>
      <p:sp>
        <p:nvSpPr>
          <p:cNvPr id="10" name="コンテンツ プレースホルダー 2"/>
          <p:cNvSpPr txBox="1">
            <a:spLocks/>
          </p:cNvSpPr>
          <p:nvPr/>
        </p:nvSpPr>
        <p:spPr>
          <a:xfrm>
            <a:off x="224246" y="4255408"/>
            <a:ext cx="8828107" cy="981991"/>
          </a:xfrm>
          <a:prstGeom prst="rect">
            <a:avLst/>
          </a:prstGeom>
          <a:noFill/>
          <a:ln w="6350">
            <a:noFill/>
          </a:ln>
        </p:spPr>
        <p:txBody>
          <a:bodyPr vert="horz" lIns="91440" tIns="45720" rIns="91440" bIns="45720" rtlCol="0">
            <a:noAutofit/>
          </a:bodyPr>
          <a:lstStyle>
            <a:lvl1pPr marL="0" indent="0" algn="just" defTabSz="914400" rtl="0" eaLnBrk="1" latinLnBrk="0" hangingPunct="1">
              <a:spcBef>
                <a:spcPct val="20000"/>
              </a:spcBef>
              <a:buFontTx/>
              <a:buNone/>
              <a:defRPr kumimoji="1" sz="1600" b="1" kern="1200">
                <a:solidFill>
                  <a:schemeClr val="tx1"/>
                </a:solidFill>
                <a:latin typeface="+mn-lt"/>
                <a:ea typeface="+mn-ea"/>
                <a:cs typeface="+mn-cs"/>
              </a:defRPr>
            </a:lvl1pPr>
            <a:lvl2pPr marL="285750" indent="-285750" algn="just" defTabSz="914400" rtl="0" eaLnBrk="1" latinLnBrk="0" hangingPunct="1">
              <a:spcBef>
                <a:spcPct val="20000"/>
              </a:spcBef>
              <a:buFont typeface="Meiryo UI" panose="020B0604030504040204" pitchFamily="50" charset="-128"/>
              <a:buChar char="○"/>
              <a:defRPr kumimoji="1" sz="1400" kern="1200">
                <a:solidFill>
                  <a:schemeClr val="tx1"/>
                </a:solidFill>
                <a:latin typeface="+mn-lt"/>
                <a:ea typeface="+mn-ea"/>
                <a:cs typeface="+mn-cs"/>
              </a:defRPr>
            </a:lvl2pPr>
            <a:lvl3pPr marL="449263" indent="-228600" algn="just" defTabSz="914400" rtl="0" eaLnBrk="1" latinLnBrk="0" hangingPunct="1">
              <a:spcBef>
                <a:spcPct val="20000"/>
              </a:spcBef>
              <a:buFont typeface="Wingdings" panose="05000000000000000000" pitchFamily="2" charset="2"/>
              <a:buChar char="Ø"/>
              <a:defRPr kumimoji="1" sz="1200" kern="1200">
                <a:solidFill>
                  <a:schemeClr val="tx1"/>
                </a:solidFill>
                <a:latin typeface="+mn-lt"/>
                <a:ea typeface="+mn-ea"/>
                <a:cs typeface="+mn-cs"/>
              </a:defRPr>
            </a:lvl3pPr>
            <a:lvl4pPr marL="541338" indent="-228600" algn="just" defTabSz="914400" rtl="0" eaLnBrk="1" latinLnBrk="0" hangingPunct="1">
              <a:spcBef>
                <a:spcPct val="20000"/>
              </a:spcBef>
              <a:buFont typeface="Arial" pitchFamily="34" charset="0"/>
              <a:buChar char="–"/>
              <a:defRPr kumimoji="1" sz="1100" kern="1200">
                <a:solidFill>
                  <a:schemeClr val="tx1"/>
                </a:solidFill>
                <a:latin typeface="+mn-lt"/>
                <a:ea typeface="+mn-ea"/>
                <a:cs typeface="+mn-cs"/>
              </a:defRPr>
            </a:lvl4pPr>
            <a:lvl5pPr marL="627063" indent="-228600" algn="just" defTabSz="914400" rtl="0" eaLnBrk="1" latinLnBrk="0" hangingPunct="1">
              <a:spcBef>
                <a:spcPct val="20000"/>
              </a:spcBef>
              <a:buFont typeface="Arial" pitchFamily="34" charset="0"/>
              <a:buChar char="»"/>
              <a:defRPr kumimoji="1"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lvl="2"/>
            <a:r>
              <a:rPr lang="ja-JP" altLang="en-US" sz="1400" b="1" dirty="0" smtClean="0">
                <a:latin typeface="+mn-ea"/>
              </a:rPr>
              <a:t>包括的合意に基づく保険者間調整について</a:t>
            </a:r>
            <a:endParaRPr lang="en-US" altLang="ja-JP" sz="1400" b="1" dirty="0" smtClean="0">
              <a:latin typeface="+mn-ea"/>
            </a:endParaRPr>
          </a:p>
          <a:p>
            <a:pPr marL="312738" lvl="3" indent="0">
              <a:buNone/>
            </a:pPr>
            <a:r>
              <a:rPr lang="ja-JP" altLang="en-US" sz="1400" dirty="0" smtClean="0">
                <a:latin typeface="+mn-ea"/>
              </a:rPr>
              <a:t>　上記の対象に加えて、療養費（柔道整復含む）について、これまでと同様に、各都道府県</a:t>
            </a:r>
            <a:r>
              <a:rPr lang="ja-JP" altLang="en-US" sz="1400" dirty="0">
                <a:latin typeface="+mn-ea"/>
              </a:rPr>
              <a:t>の判断により、県（都道府）内の調整に</a:t>
            </a:r>
            <a:r>
              <a:rPr lang="ja-JP" altLang="en-US" sz="1400" dirty="0" smtClean="0">
                <a:latin typeface="+mn-ea"/>
              </a:rPr>
              <a:t>限り、包括的合意に基づく保険者間調整の対象</a:t>
            </a:r>
            <a:r>
              <a:rPr lang="ja-JP" altLang="en-US" sz="1400" dirty="0">
                <a:latin typeface="+mn-ea"/>
              </a:rPr>
              <a:t>とすることは</a:t>
            </a:r>
            <a:r>
              <a:rPr lang="ja-JP" altLang="en-US" sz="1400" dirty="0" smtClean="0">
                <a:latin typeface="+mn-ea"/>
              </a:rPr>
              <a:t>可能です。</a:t>
            </a:r>
            <a:endParaRPr lang="en-US" altLang="ja-JP" sz="1400" dirty="0" smtClean="0">
              <a:latin typeface="+mn-ea"/>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2783254206"/>
              </p:ext>
            </p:extLst>
          </p:nvPr>
        </p:nvGraphicFramePr>
        <p:xfrm>
          <a:off x="468313" y="5013176"/>
          <a:ext cx="8453041" cy="889000"/>
        </p:xfrm>
        <a:graphic>
          <a:graphicData uri="http://schemas.openxmlformats.org/drawingml/2006/table">
            <a:tbl>
              <a:tblPr firstRow="1" bandRow="1">
                <a:tableStyleId>{5C22544A-7EE6-4342-B048-85BDC9FD1C3A}</a:tableStyleId>
              </a:tblPr>
              <a:tblGrid>
                <a:gridCol w="4031679"/>
                <a:gridCol w="4421362"/>
              </a:tblGrid>
              <a:tr h="370840">
                <a:tc>
                  <a:txBody>
                    <a:bodyPr/>
                    <a:lstStyle/>
                    <a:p>
                      <a:pPr algn="ctr"/>
                      <a:r>
                        <a:rPr kumimoji="1" lang="ja-JP" altLang="en-US" sz="1400" dirty="0" smtClean="0"/>
                        <a:t>レセプト</a:t>
                      </a:r>
                      <a:endParaRPr kumimoji="1" lang="ja-JP" altLang="en-US" sz="1400" dirty="0"/>
                    </a:p>
                  </a:txBody>
                  <a:tcPr/>
                </a:tc>
                <a:tc>
                  <a:txBody>
                    <a:bodyPr/>
                    <a:lstStyle/>
                    <a:p>
                      <a:pPr algn="ctr"/>
                      <a:r>
                        <a:rPr kumimoji="1" lang="ja-JP" altLang="en-US" sz="1400" dirty="0" smtClean="0"/>
                        <a:t>調整対象</a:t>
                      </a:r>
                      <a:endParaRPr kumimoji="1" lang="ja-JP" altLang="en-US" sz="1400" dirty="0"/>
                    </a:p>
                  </a:txBody>
                  <a:tcPr/>
                </a:tc>
              </a:tr>
              <a:tr h="370840">
                <a:tc>
                  <a:txBody>
                    <a:bodyPr/>
                    <a:lstStyle/>
                    <a:p>
                      <a:r>
                        <a:rPr kumimoji="1" lang="ja-JP" altLang="en-US" sz="1400" dirty="0" smtClean="0"/>
                        <a:t>療養費（柔道整復含む）</a:t>
                      </a:r>
                      <a:endParaRPr kumimoji="1" lang="ja-JP" altLang="en-US"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各都道府県の判断により、県（都道府）内の調整に限り、</a:t>
                      </a:r>
                      <a:r>
                        <a:rPr kumimoji="1" lang="ja-JP" altLang="en-US" sz="1400" u="sng" dirty="0" smtClean="0">
                          <a:solidFill>
                            <a:schemeClr val="tx1"/>
                          </a:solidFill>
                        </a:rPr>
                        <a:t>包括的合意に基づく保険者間調整</a:t>
                      </a:r>
                      <a:r>
                        <a:rPr kumimoji="1" lang="ja-JP" altLang="en-US" sz="1400" dirty="0" smtClean="0">
                          <a:solidFill>
                            <a:schemeClr val="tx1"/>
                          </a:solidFill>
                        </a:rPr>
                        <a:t>の対象とすることは可能</a:t>
                      </a:r>
                      <a:endParaRPr kumimoji="1" lang="ja-JP" altLang="en-US" sz="1400" dirty="0">
                        <a:solidFill>
                          <a:schemeClr val="tx1"/>
                        </a:solidFill>
                      </a:endParaRPr>
                    </a:p>
                  </a:txBody>
                  <a:tcPr/>
                </a:tc>
              </a:tr>
            </a:tbl>
          </a:graphicData>
        </a:graphic>
      </p:graphicFrame>
    </p:spTree>
    <p:extLst>
      <p:ext uri="{BB962C8B-B14F-4D97-AF65-F5344CB8AC3E}">
        <p14:creationId xmlns:p14="http://schemas.microsoft.com/office/powerpoint/2010/main" val="3527608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08387" y="520539"/>
            <a:ext cx="8828107" cy="1512168"/>
          </a:xfrm>
        </p:spPr>
        <p:txBody>
          <a:bodyPr/>
          <a:lstStyle/>
          <a:p>
            <a:pPr lvl="2"/>
            <a:r>
              <a:rPr lang="ja-JP" altLang="en-US" sz="1400" b="1" dirty="0" smtClean="0"/>
              <a:t>システムにおける運用について</a:t>
            </a:r>
            <a:endParaRPr lang="en-US" altLang="ja-JP" sz="1400" b="1" dirty="0" smtClean="0"/>
          </a:p>
          <a:p>
            <a:pPr marL="312738" lvl="3" indent="0">
              <a:buNone/>
            </a:pPr>
            <a:r>
              <a:rPr lang="ja-JP" altLang="en-US" sz="1400" dirty="0" smtClean="0"/>
              <a:t>システム</a:t>
            </a:r>
            <a:r>
              <a:rPr lang="ja-JP" altLang="en-US" sz="1400" dirty="0"/>
              <a:t>処理の詳細（操作方法等）については、関係システムのマニュアル等を</a:t>
            </a:r>
            <a:r>
              <a:rPr lang="ja-JP" altLang="en-US" sz="1400" dirty="0" smtClean="0"/>
              <a:t>参照いただきます</a:t>
            </a:r>
            <a:r>
              <a:rPr lang="ja-JP" altLang="en-US" sz="1400" dirty="0"/>
              <a:t>ようお願いいたします</a:t>
            </a:r>
            <a:r>
              <a:rPr lang="ja-JP" altLang="en-US" sz="1400" dirty="0" smtClean="0"/>
              <a:t>。</a:t>
            </a:r>
            <a:endParaRPr lang="en-US" altLang="ja-JP" sz="1400" dirty="0" smtClean="0"/>
          </a:p>
          <a:p>
            <a:pPr lvl="2">
              <a:spcBef>
                <a:spcPts val="600"/>
              </a:spcBef>
            </a:pPr>
            <a:r>
              <a:rPr lang="ja-JP" altLang="en-US" sz="1400" b="1" dirty="0" smtClean="0"/>
              <a:t>本文中で使用する用語について</a:t>
            </a:r>
            <a:endParaRPr lang="en-US" altLang="ja-JP" sz="1400" b="1" dirty="0" smtClean="0"/>
          </a:p>
          <a:p>
            <a:pPr marL="220663" lvl="2" indent="0">
              <a:buNone/>
            </a:pPr>
            <a:r>
              <a:rPr lang="ja-JP" altLang="en-US" sz="1400" dirty="0"/>
              <a:t>　</a:t>
            </a:r>
            <a:r>
              <a:rPr lang="ja-JP" altLang="en-US" sz="1400" dirty="0" smtClean="0"/>
              <a:t>本文中記載のシステム名称等は一部略称を使用しています。</a:t>
            </a:r>
            <a:endParaRPr lang="en-US" altLang="ja-JP" sz="1400" dirty="0" smtClean="0"/>
          </a:p>
        </p:txBody>
      </p:sp>
      <p:sp>
        <p:nvSpPr>
          <p:cNvPr id="2" name="スライド番号プレースホルダ 1"/>
          <p:cNvSpPr>
            <a:spLocks noGrp="1"/>
          </p:cNvSpPr>
          <p:nvPr>
            <p:ph type="sldNum" sz="quarter" idx="12"/>
          </p:nvPr>
        </p:nvSpPr>
        <p:spPr/>
        <p:txBody>
          <a:bodyPr/>
          <a:lstStyle/>
          <a:p>
            <a:fld id="{09204D71-56B5-4F68-92E6-59BDCBD5DDB0}" type="slidenum">
              <a:rPr kumimoji="1" lang="ja-JP" altLang="en-US" smtClean="0"/>
              <a:pPr/>
              <a:t>5</a:t>
            </a:fld>
            <a:endParaRPr kumimoji="1" lang="ja-JP" altLang="en-US" dirty="0"/>
          </a:p>
        </p:txBody>
      </p:sp>
      <p:sp>
        <p:nvSpPr>
          <p:cNvPr id="5" name="テキスト ボックス 4"/>
          <p:cNvSpPr txBox="1"/>
          <p:nvPr/>
        </p:nvSpPr>
        <p:spPr>
          <a:xfrm>
            <a:off x="208387" y="181572"/>
            <a:ext cx="8712967" cy="338554"/>
          </a:xfrm>
          <a:prstGeom prst="rect">
            <a:avLst/>
          </a:prstGeom>
          <a:noFill/>
        </p:spPr>
        <p:txBody>
          <a:bodyPr wrap="square" rtlCol="0">
            <a:spAutoFit/>
          </a:bodyPr>
          <a:lstStyle/>
          <a:p>
            <a:pPr marL="177800" indent="-177800" algn="just">
              <a:spcAft>
                <a:spcPts val="600"/>
              </a:spcAft>
              <a:buFont typeface="Meiryo UI" panose="020B0604030504040204" pitchFamily="50" charset="-128"/>
              <a:buChar char="○"/>
            </a:pPr>
            <a:r>
              <a:rPr lang="ja-JP" altLang="en-US" sz="1600" b="1" dirty="0" smtClean="0">
                <a:latin typeface="+mn-ea"/>
              </a:rPr>
              <a:t>　運用上の留意事項について</a:t>
            </a:r>
            <a:endParaRPr lang="en-US" altLang="ja-JP" sz="1600" dirty="0" smtClean="0">
              <a:latin typeface="+mn-ea"/>
            </a:endParaRPr>
          </a:p>
        </p:txBody>
      </p:sp>
      <p:graphicFrame>
        <p:nvGraphicFramePr>
          <p:cNvPr id="8" name="表 7"/>
          <p:cNvGraphicFramePr>
            <a:graphicFrameLocks noGrp="1"/>
          </p:cNvGraphicFramePr>
          <p:nvPr>
            <p:extLst>
              <p:ext uri="{D42A27DB-BD31-4B8C-83A1-F6EECF244321}">
                <p14:modId xmlns:p14="http://schemas.microsoft.com/office/powerpoint/2010/main" val="2502728148"/>
              </p:ext>
            </p:extLst>
          </p:nvPr>
        </p:nvGraphicFramePr>
        <p:xfrm>
          <a:off x="683568" y="1700808"/>
          <a:ext cx="6696744" cy="914400"/>
        </p:xfrm>
        <a:graphic>
          <a:graphicData uri="http://schemas.openxmlformats.org/drawingml/2006/table">
            <a:tbl>
              <a:tblPr firstRow="1" bandRow="1">
                <a:tableStyleId>{5C22544A-7EE6-4342-B048-85BDC9FD1C3A}</a:tableStyleId>
              </a:tblPr>
              <a:tblGrid>
                <a:gridCol w="3072623"/>
                <a:gridCol w="3624121"/>
              </a:tblGrid>
              <a:tr h="227279">
                <a:tc>
                  <a:txBody>
                    <a:bodyPr/>
                    <a:lstStyle/>
                    <a:p>
                      <a:pPr algn="ctr"/>
                      <a:r>
                        <a:rPr kumimoji="1" lang="ja-JP" altLang="en-US" sz="1400" dirty="0" smtClean="0"/>
                        <a:t>本文中略称</a:t>
                      </a:r>
                      <a:endParaRPr kumimoji="1" lang="ja-JP" altLang="en-US" sz="1400" dirty="0"/>
                    </a:p>
                  </a:txBody>
                  <a:tcPr anchor="ctr"/>
                </a:tc>
                <a:tc>
                  <a:txBody>
                    <a:bodyPr/>
                    <a:lstStyle/>
                    <a:p>
                      <a:pPr algn="ctr"/>
                      <a:r>
                        <a:rPr kumimoji="1" lang="ja-JP" altLang="en-US" sz="1400" dirty="0" smtClean="0"/>
                        <a:t>正式名称</a:t>
                      </a:r>
                      <a:endParaRPr kumimoji="1" lang="ja-JP" altLang="en-US" sz="1400" dirty="0"/>
                    </a:p>
                  </a:txBody>
                  <a:tcPr anchor="ctr"/>
                </a:tc>
              </a:tr>
              <a:tr h="268440">
                <a:tc>
                  <a:txBody>
                    <a:bodyPr/>
                    <a:lstStyle/>
                    <a:p>
                      <a:r>
                        <a:rPr kumimoji="1" lang="ja-JP" altLang="en-US" sz="1400" dirty="0" smtClean="0"/>
                        <a:t>　レセ電</a:t>
                      </a:r>
                      <a:endParaRPr kumimoji="1" lang="ja-JP" altLang="en-US"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　審査支払系（レセプト電算処理）システム</a:t>
                      </a:r>
                    </a:p>
                  </a:txBody>
                  <a:tcPr anchor="ctr"/>
                </a:tc>
              </a:tr>
              <a:tr h="268440">
                <a:tc>
                  <a:txBody>
                    <a:bodyPr/>
                    <a:lstStyle/>
                    <a:p>
                      <a:r>
                        <a:rPr kumimoji="1" lang="ja-JP" altLang="en-US" sz="1400" dirty="0" smtClean="0"/>
                        <a:t>　請求支払</a:t>
                      </a:r>
                      <a:endParaRPr kumimoji="1" lang="ja-JP" altLang="en-US"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　審査支払系（国保請求支払）システム</a:t>
                      </a:r>
                    </a:p>
                  </a:txBody>
                  <a:tcPr anchor="ctr"/>
                </a:tc>
              </a:tr>
            </a:tbl>
          </a:graphicData>
        </a:graphic>
      </p:graphicFrame>
    </p:spTree>
    <p:extLst>
      <p:ext uri="{BB962C8B-B14F-4D97-AF65-F5344CB8AC3E}">
        <p14:creationId xmlns:p14="http://schemas.microsoft.com/office/powerpoint/2010/main" val="2706959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a:xfrm>
            <a:off x="6553200" y="6453336"/>
            <a:ext cx="2133600" cy="365125"/>
          </a:xfrm>
        </p:spPr>
        <p:txBody>
          <a:bodyPr/>
          <a:lstStyle/>
          <a:p>
            <a:fld id="{09204D71-56B5-4F68-92E6-59BDCBD5DDB0}" type="slidenum">
              <a:rPr kumimoji="1" lang="ja-JP" altLang="en-US" smtClean="0"/>
              <a:pPr/>
              <a:t>6</a:t>
            </a:fld>
            <a:endParaRPr kumimoji="1" lang="ja-JP" altLang="en-US" dirty="0"/>
          </a:p>
        </p:txBody>
      </p:sp>
      <p:sp>
        <p:nvSpPr>
          <p:cNvPr id="3" name="テキスト ボックス 2"/>
          <p:cNvSpPr txBox="1"/>
          <p:nvPr/>
        </p:nvSpPr>
        <p:spPr>
          <a:xfrm>
            <a:off x="323528" y="332656"/>
            <a:ext cx="8496944" cy="369332"/>
          </a:xfrm>
          <a:prstGeom prst="rect">
            <a:avLst/>
          </a:prstGeom>
          <a:noFill/>
        </p:spPr>
        <p:txBody>
          <a:bodyPr wrap="square" rtlCol="0">
            <a:spAutoFit/>
          </a:bodyPr>
          <a:lstStyle/>
          <a:p>
            <a:r>
              <a:rPr lang="ja-JP" altLang="en-US" b="1" dirty="0" smtClean="0">
                <a:latin typeface="+mj-ea"/>
                <a:ea typeface="+mj-ea"/>
              </a:rPr>
              <a:t>○ </a:t>
            </a:r>
            <a:r>
              <a:rPr lang="ja-JP" altLang="en-US" b="1" dirty="0" smtClean="0"/>
              <a:t>国保</a:t>
            </a:r>
            <a:r>
              <a:rPr lang="ja-JP" altLang="en-US" b="1" dirty="0"/>
              <a:t>総合システムの振替機能を活用</a:t>
            </a:r>
            <a:r>
              <a:rPr lang="ja-JP" altLang="en-US" b="1" dirty="0" smtClean="0"/>
              <a:t>した</a:t>
            </a:r>
            <a:r>
              <a:rPr lang="ja-JP" altLang="en-US" b="1" dirty="0" smtClean="0">
                <a:latin typeface="+mj-ea"/>
                <a:ea typeface="+mj-ea"/>
              </a:rPr>
              <a:t>保険者間調整</a:t>
            </a:r>
            <a:r>
              <a:rPr lang="ja-JP" altLang="en-US" b="1" dirty="0">
                <a:latin typeface="+mj-ea"/>
                <a:ea typeface="+mj-ea"/>
              </a:rPr>
              <a:t>の処理パターン</a:t>
            </a:r>
            <a:endParaRPr lang="en-US" altLang="ja-JP" b="1" dirty="0">
              <a:latin typeface="+mj-ea"/>
              <a:ea typeface="+mj-ea"/>
            </a:endParaRPr>
          </a:p>
        </p:txBody>
      </p:sp>
      <p:sp>
        <p:nvSpPr>
          <p:cNvPr id="49" name="テキスト ボックス 48"/>
          <p:cNvSpPr txBox="1"/>
          <p:nvPr/>
        </p:nvSpPr>
        <p:spPr>
          <a:xfrm>
            <a:off x="323528" y="692696"/>
            <a:ext cx="7992888" cy="307777"/>
          </a:xfrm>
          <a:prstGeom prst="rect">
            <a:avLst/>
          </a:prstGeom>
          <a:noFill/>
        </p:spPr>
        <p:txBody>
          <a:bodyPr wrap="square" rtlCol="0">
            <a:spAutoFit/>
          </a:bodyPr>
          <a:lstStyle/>
          <a:p>
            <a:r>
              <a:rPr lang="ja-JP" altLang="en-US" sz="1400" dirty="0">
                <a:solidFill>
                  <a:srgbClr val="00B050"/>
                </a:solidFill>
                <a:latin typeface="+mn-ea"/>
              </a:rPr>
              <a:t>　</a:t>
            </a:r>
            <a:r>
              <a:rPr lang="ja-JP" altLang="en-US" sz="1400" dirty="0">
                <a:latin typeface="+mn-ea"/>
              </a:rPr>
              <a:t>国保総合システムの振替機能を活用した保険者間</a:t>
            </a:r>
            <a:r>
              <a:rPr lang="ja-JP" altLang="en-US" sz="1400" dirty="0" smtClean="0">
                <a:latin typeface="+mn-ea"/>
              </a:rPr>
              <a:t>調整は、以下の処理ケースが挙げられます。</a:t>
            </a:r>
            <a:endParaRPr lang="en-US" altLang="ja-JP" sz="1400" dirty="0">
              <a:latin typeface="+mn-ea"/>
            </a:endParaRPr>
          </a:p>
        </p:txBody>
      </p:sp>
      <p:graphicFrame>
        <p:nvGraphicFramePr>
          <p:cNvPr id="9" name="表 8"/>
          <p:cNvGraphicFramePr>
            <a:graphicFrameLocks noGrp="1"/>
          </p:cNvGraphicFramePr>
          <p:nvPr>
            <p:extLst>
              <p:ext uri="{D42A27DB-BD31-4B8C-83A1-F6EECF244321}">
                <p14:modId xmlns:p14="http://schemas.microsoft.com/office/powerpoint/2010/main" val="1713368075"/>
              </p:ext>
            </p:extLst>
          </p:nvPr>
        </p:nvGraphicFramePr>
        <p:xfrm>
          <a:off x="611560" y="1097299"/>
          <a:ext cx="3626358" cy="972000"/>
        </p:xfrm>
        <a:graphic>
          <a:graphicData uri="http://schemas.openxmlformats.org/drawingml/2006/table">
            <a:tbl>
              <a:tblPr firstRow="1" bandRow="1">
                <a:tableStyleId>{5C22544A-7EE6-4342-B048-85BDC9FD1C3A}</a:tableStyleId>
              </a:tblPr>
              <a:tblGrid>
                <a:gridCol w="1141632"/>
                <a:gridCol w="1074476"/>
                <a:gridCol w="335774"/>
                <a:gridCol w="1074476"/>
              </a:tblGrid>
              <a:tr h="324000">
                <a:tc>
                  <a:txBody>
                    <a:bodyPr/>
                    <a:lstStyle/>
                    <a:p>
                      <a:r>
                        <a:rPr kumimoji="1" lang="ja-JP" altLang="en-US" sz="1300" dirty="0" smtClean="0">
                          <a:latin typeface="+mn-ea"/>
                          <a:ea typeface="+mn-ea"/>
                        </a:rPr>
                        <a:t>ケース①</a:t>
                      </a:r>
                      <a:endParaRPr kumimoji="1" lang="ja-JP" altLang="en-US" sz="1300" dirty="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b="1" dirty="0" smtClean="0">
                          <a:latin typeface="+mn-ea"/>
                          <a:ea typeface="+mn-ea"/>
                        </a:rPr>
                        <a:t>振替前</a:t>
                      </a:r>
                      <a:endParaRPr kumimoji="1" lang="en-US" altLang="ja-JP" sz="1300" b="1" dirty="0" smtClean="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300" dirty="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b="1" dirty="0" smtClean="0">
                          <a:latin typeface="+mn-ea"/>
                          <a:ea typeface="+mn-ea"/>
                        </a:rPr>
                        <a:t>振替後</a:t>
                      </a:r>
                      <a:endParaRPr kumimoji="1" lang="en-US" altLang="ja-JP" sz="1300" b="1" dirty="0" smtClean="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000">
                <a:tc>
                  <a:txBody>
                    <a:bodyPr/>
                    <a:lstStyle/>
                    <a:p>
                      <a:r>
                        <a:rPr kumimoji="1" lang="ja-JP" altLang="en-US" sz="1300" b="1" dirty="0" smtClean="0">
                          <a:latin typeface="+mn-ea"/>
                          <a:ea typeface="+mn-ea"/>
                        </a:rPr>
                        <a:t>保険者</a:t>
                      </a:r>
                      <a:endParaRPr kumimoji="1" lang="ja-JP" altLang="en-US" sz="1300" dirty="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300" b="1" dirty="0" smtClean="0">
                          <a:latin typeface="+mn-ea"/>
                          <a:ea typeface="+mn-ea"/>
                        </a:rPr>
                        <a:t>Ａ県Ｘ市</a:t>
                      </a:r>
                      <a:endParaRPr kumimoji="1" lang="ja-JP" altLang="en-US" sz="1300" dirty="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300" b="1" dirty="0" smtClean="0">
                          <a:latin typeface="+mn-ea"/>
                          <a:ea typeface="+mn-ea"/>
                        </a:rPr>
                        <a:t>⇒</a:t>
                      </a:r>
                      <a:endParaRPr kumimoji="1" lang="ja-JP" altLang="en-US" sz="1300" dirty="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300" b="1" dirty="0" smtClean="0">
                          <a:latin typeface="+mn-ea"/>
                          <a:ea typeface="+mn-ea"/>
                        </a:rPr>
                        <a:t>Ａ県Ｙ市</a:t>
                      </a:r>
                      <a:endParaRPr kumimoji="1" lang="ja-JP" altLang="en-US" sz="1300" dirty="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000">
                <a:tc>
                  <a:txBody>
                    <a:bodyPr/>
                    <a:lstStyle/>
                    <a:p>
                      <a:r>
                        <a:rPr lang="ja-JP" altLang="en-US" sz="1300" b="1" dirty="0" smtClean="0">
                          <a:latin typeface="+mn-ea"/>
                          <a:ea typeface="+mn-ea"/>
                        </a:rPr>
                        <a:t>医療機関</a:t>
                      </a:r>
                      <a:endParaRPr kumimoji="1" lang="ja-JP" altLang="en-US" sz="1300" dirty="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300" b="1" dirty="0" smtClean="0">
                          <a:latin typeface="+mn-ea"/>
                          <a:ea typeface="+mn-ea"/>
                        </a:rPr>
                        <a:t>Ａ県</a:t>
                      </a:r>
                      <a:endParaRPr kumimoji="1" lang="ja-JP" altLang="en-US" sz="1300" dirty="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300" b="1" dirty="0" smtClean="0">
                          <a:latin typeface="+mn-ea"/>
                          <a:ea typeface="+mn-ea"/>
                        </a:rPr>
                        <a:t>⇒</a:t>
                      </a:r>
                      <a:endParaRPr kumimoji="1" lang="ja-JP" altLang="en-US" sz="1300" dirty="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300" b="1" dirty="0" smtClean="0">
                          <a:latin typeface="+mn-ea"/>
                          <a:ea typeface="+mn-ea"/>
                        </a:rPr>
                        <a:t>Ａ県</a:t>
                      </a:r>
                      <a:endParaRPr kumimoji="1" lang="ja-JP" altLang="en-US" sz="1300" dirty="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5" name="表 54"/>
          <p:cNvGraphicFramePr>
            <a:graphicFrameLocks noGrp="1"/>
          </p:cNvGraphicFramePr>
          <p:nvPr>
            <p:extLst>
              <p:ext uri="{D42A27DB-BD31-4B8C-83A1-F6EECF244321}">
                <p14:modId xmlns:p14="http://schemas.microsoft.com/office/powerpoint/2010/main" val="1561687181"/>
              </p:ext>
            </p:extLst>
          </p:nvPr>
        </p:nvGraphicFramePr>
        <p:xfrm>
          <a:off x="611560" y="3204511"/>
          <a:ext cx="3626358" cy="972000"/>
        </p:xfrm>
        <a:graphic>
          <a:graphicData uri="http://schemas.openxmlformats.org/drawingml/2006/table">
            <a:tbl>
              <a:tblPr firstRow="1" bandRow="1">
                <a:tableStyleId>{5C22544A-7EE6-4342-B048-85BDC9FD1C3A}</a:tableStyleId>
              </a:tblPr>
              <a:tblGrid>
                <a:gridCol w="1141632"/>
                <a:gridCol w="1074476"/>
                <a:gridCol w="335774"/>
                <a:gridCol w="1074476"/>
              </a:tblGrid>
              <a:tr h="324000">
                <a:tc>
                  <a:txBody>
                    <a:bodyPr/>
                    <a:lstStyle/>
                    <a:p>
                      <a:r>
                        <a:rPr kumimoji="1" lang="ja-JP" altLang="en-US" sz="1300" dirty="0" smtClean="0">
                          <a:latin typeface="+mn-ea"/>
                          <a:ea typeface="+mn-ea"/>
                        </a:rPr>
                        <a:t>ケース</a:t>
                      </a:r>
                      <a:r>
                        <a:rPr kumimoji="1" lang="ja-JP" altLang="en-US" sz="1300" b="1" dirty="0" smtClean="0">
                          <a:latin typeface="+mn-ea"/>
                          <a:ea typeface="+mn-ea"/>
                        </a:rPr>
                        <a:t>③</a:t>
                      </a:r>
                      <a:endParaRPr kumimoji="1" lang="ja-JP" altLang="en-US" sz="1300" dirty="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b="1" dirty="0" smtClean="0">
                          <a:latin typeface="+mn-ea"/>
                          <a:ea typeface="+mn-ea"/>
                        </a:rPr>
                        <a:t>振替前</a:t>
                      </a:r>
                      <a:endParaRPr kumimoji="1" lang="en-US" altLang="ja-JP" sz="1300" b="1" dirty="0" smtClean="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300" dirty="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b="1" dirty="0" smtClean="0">
                          <a:latin typeface="+mn-ea"/>
                          <a:ea typeface="+mn-ea"/>
                        </a:rPr>
                        <a:t>振替後</a:t>
                      </a:r>
                      <a:endParaRPr kumimoji="1" lang="en-US" altLang="ja-JP" sz="1300" b="1" dirty="0" smtClean="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000">
                <a:tc>
                  <a:txBody>
                    <a:bodyPr/>
                    <a:lstStyle/>
                    <a:p>
                      <a:r>
                        <a:rPr kumimoji="1" lang="ja-JP" altLang="en-US" sz="1300" b="1" dirty="0" smtClean="0">
                          <a:latin typeface="+mn-ea"/>
                          <a:ea typeface="+mn-ea"/>
                        </a:rPr>
                        <a:t>保険者</a:t>
                      </a:r>
                      <a:endParaRPr kumimoji="1" lang="ja-JP" altLang="en-US" sz="1300" dirty="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300" b="1" dirty="0" smtClean="0">
                          <a:latin typeface="+mn-ea"/>
                          <a:ea typeface="+mn-ea"/>
                        </a:rPr>
                        <a:t>Ａ県</a:t>
                      </a:r>
                      <a:endParaRPr kumimoji="1" lang="ja-JP" altLang="en-US" sz="1300" dirty="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300" b="1" dirty="0" smtClean="0">
                          <a:latin typeface="+mn-ea"/>
                          <a:ea typeface="+mn-ea"/>
                        </a:rPr>
                        <a:t>⇒</a:t>
                      </a:r>
                      <a:endParaRPr kumimoji="1" lang="ja-JP" altLang="en-US" sz="1300" dirty="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300" b="1" dirty="0" smtClean="0">
                          <a:latin typeface="+mn-ea"/>
                          <a:ea typeface="+mn-ea"/>
                        </a:rPr>
                        <a:t>Ｂ県</a:t>
                      </a:r>
                      <a:endParaRPr kumimoji="1" lang="ja-JP" altLang="en-US" sz="1300" dirty="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000">
                <a:tc>
                  <a:txBody>
                    <a:bodyPr/>
                    <a:lstStyle/>
                    <a:p>
                      <a:r>
                        <a:rPr lang="ja-JP" altLang="en-US" sz="1300" b="1" dirty="0" smtClean="0">
                          <a:latin typeface="+mn-ea"/>
                          <a:ea typeface="+mn-ea"/>
                        </a:rPr>
                        <a:t>医療機関</a:t>
                      </a:r>
                      <a:endParaRPr kumimoji="1" lang="ja-JP" altLang="en-US" sz="1300" dirty="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300" b="1" dirty="0" smtClean="0">
                          <a:latin typeface="+mn-ea"/>
                          <a:ea typeface="+mn-ea"/>
                        </a:rPr>
                        <a:t>Ａ県</a:t>
                      </a:r>
                      <a:endParaRPr kumimoji="1" lang="ja-JP" altLang="en-US" sz="1300" dirty="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300" b="1" dirty="0" smtClean="0">
                          <a:latin typeface="+mn-ea"/>
                          <a:ea typeface="+mn-ea"/>
                        </a:rPr>
                        <a:t>⇒</a:t>
                      </a:r>
                      <a:endParaRPr kumimoji="1" lang="ja-JP" altLang="en-US" sz="1300" dirty="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300" b="1" dirty="0" smtClean="0">
                          <a:latin typeface="+mn-ea"/>
                          <a:ea typeface="+mn-ea"/>
                        </a:rPr>
                        <a:t>Ａ県</a:t>
                      </a:r>
                      <a:endParaRPr kumimoji="1" lang="ja-JP" altLang="en-US" sz="1300" dirty="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6" name="表 55"/>
          <p:cNvGraphicFramePr>
            <a:graphicFrameLocks noGrp="1"/>
          </p:cNvGraphicFramePr>
          <p:nvPr>
            <p:extLst>
              <p:ext uri="{D42A27DB-BD31-4B8C-83A1-F6EECF244321}">
                <p14:modId xmlns:p14="http://schemas.microsoft.com/office/powerpoint/2010/main" val="1978066570"/>
              </p:ext>
            </p:extLst>
          </p:nvPr>
        </p:nvGraphicFramePr>
        <p:xfrm>
          <a:off x="611560" y="4258117"/>
          <a:ext cx="3626358" cy="972000"/>
        </p:xfrm>
        <a:graphic>
          <a:graphicData uri="http://schemas.openxmlformats.org/drawingml/2006/table">
            <a:tbl>
              <a:tblPr firstRow="1" bandRow="1">
                <a:tableStyleId>{5C22544A-7EE6-4342-B048-85BDC9FD1C3A}</a:tableStyleId>
              </a:tblPr>
              <a:tblGrid>
                <a:gridCol w="1141632"/>
                <a:gridCol w="1074476"/>
                <a:gridCol w="335774"/>
                <a:gridCol w="1074476"/>
              </a:tblGrid>
              <a:tr h="324000">
                <a:tc>
                  <a:txBody>
                    <a:bodyPr/>
                    <a:lstStyle/>
                    <a:p>
                      <a:r>
                        <a:rPr kumimoji="1" lang="ja-JP" altLang="en-US" sz="1300" dirty="0" smtClean="0">
                          <a:latin typeface="+mn-ea"/>
                          <a:ea typeface="+mn-ea"/>
                        </a:rPr>
                        <a:t>ケース</a:t>
                      </a:r>
                      <a:r>
                        <a:rPr lang="ja-JP" altLang="en-US" sz="1300" b="1" dirty="0" smtClean="0">
                          <a:latin typeface="+mn-ea"/>
                          <a:ea typeface="+mn-ea"/>
                        </a:rPr>
                        <a:t>④</a:t>
                      </a:r>
                      <a:endParaRPr kumimoji="1" lang="ja-JP" altLang="en-US" sz="1300" dirty="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b="1" dirty="0" smtClean="0">
                          <a:latin typeface="+mn-ea"/>
                          <a:ea typeface="+mn-ea"/>
                        </a:rPr>
                        <a:t>振替前</a:t>
                      </a:r>
                      <a:endParaRPr kumimoji="1" lang="en-US" altLang="ja-JP" sz="1300" b="1" dirty="0" smtClean="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300" dirty="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b="1" dirty="0" smtClean="0">
                          <a:latin typeface="+mn-ea"/>
                          <a:ea typeface="+mn-ea"/>
                        </a:rPr>
                        <a:t>振替後</a:t>
                      </a:r>
                      <a:endParaRPr kumimoji="1" lang="en-US" altLang="ja-JP" sz="1300" b="1" dirty="0" smtClean="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000">
                <a:tc>
                  <a:txBody>
                    <a:bodyPr/>
                    <a:lstStyle/>
                    <a:p>
                      <a:r>
                        <a:rPr kumimoji="1" lang="ja-JP" altLang="en-US" sz="1300" b="1" dirty="0" smtClean="0">
                          <a:latin typeface="+mn-ea"/>
                          <a:ea typeface="+mn-ea"/>
                        </a:rPr>
                        <a:t>保険者</a:t>
                      </a:r>
                      <a:endParaRPr kumimoji="1" lang="ja-JP" altLang="en-US" sz="1300" dirty="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300" b="1" dirty="0" smtClean="0">
                          <a:latin typeface="+mn-ea"/>
                          <a:ea typeface="+mn-ea"/>
                        </a:rPr>
                        <a:t>Ａ県</a:t>
                      </a:r>
                      <a:endParaRPr kumimoji="1" lang="ja-JP" altLang="en-US" sz="1300" dirty="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300" b="1" dirty="0" smtClean="0">
                          <a:latin typeface="+mn-ea"/>
                          <a:ea typeface="+mn-ea"/>
                        </a:rPr>
                        <a:t>⇒</a:t>
                      </a:r>
                      <a:endParaRPr kumimoji="1" lang="ja-JP" altLang="en-US" sz="1300" dirty="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300" b="1" dirty="0" smtClean="0">
                          <a:latin typeface="+mn-ea"/>
                          <a:ea typeface="+mn-ea"/>
                        </a:rPr>
                        <a:t>Ｂ県</a:t>
                      </a:r>
                      <a:endParaRPr kumimoji="1" lang="ja-JP" altLang="en-US" sz="1300" dirty="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000">
                <a:tc>
                  <a:txBody>
                    <a:bodyPr/>
                    <a:lstStyle/>
                    <a:p>
                      <a:r>
                        <a:rPr lang="ja-JP" altLang="en-US" sz="1300" b="1" dirty="0" smtClean="0">
                          <a:latin typeface="+mn-ea"/>
                          <a:ea typeface="+mn-ea"/>
                        </a:rPr>
                        <a:t>医療機関</a:t>
                      </a:r>
                      <a:endParaRPr kumimoji="1" lang="ja-JP" altLang="en-US" sz="1300" dirty="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300" b="1" dirty="0" smtClean="0">
                          <a:latin typeface="+mn-ea"/>
                          <a:ea typeface="+mn-ea"/>
                        </a:rPr>
                        <a:t>Ｂ県</a:t>
                      </a:r>
                      <a:endParaRPr kumimoji="1" lang="ja-JP" altLang="en-US" sz="1300" dirty="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300" b="1" dirty="0" smtClean="0">
                          <a:latin typeface="+mn-ea"/>
                          <a:ea typeface="+mn-ea"/>
                        </a:rPr>
                        <a:t>⇒</a:t>
                      </a:r>
                      <a:endParaRPr kumimoji="1" lang="ja-JP" altLang="en-US" sz="1300" dirty="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300" b="1" dirty="0" smtClean="0">
                          <a:latin typeface="+mn-ea"/>
                          <a:ea typeface="+mn-ea"/>
                        </a:rPr>
                        <a:t>Ｂ県</a:t>
                      </a:r>
                      <a:endParaRPr kumimoji="1" lang="ja-JP" altLang="en-US" sz="1300" dirty="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7" name="表 56"/>
          <p:cNvGraphicFramePr>
            <a:graphicFrameLocks noGrp="1"/>
          </p:cNvGraphicFramePr>
          <p:nvPr>
            <p:extLst>
              <p:ext uri="{D42A27DB-BD31-4B8C-83A1-F6EECF244321}">
                <p14:modId xmlns:p14="http://schemas.microsoft.com/office/powerpoint/2010/main" val="2549753340"/>
              </p:ext>
            </p:extLst>
          </p:nvPr>
        </p:nvGraphicFramePr>
        <p:xfrm>
          <a:off x="611560" y="5311723"/>
          <a:ext cx="3626358" cy="972000"/>
        </p:xfrm>
        <a:graphic>
          <a:graphicData uri="http://schemas.openxmlformats.org/drawingml/2006/table">
            <a:tbl>
              <a:tblPr firstRow="1" bandRow="1">
                <a:tableStyleId>{5C22544A-7EE6-4342-B048-85BDC9FD1C3A}</a:tableStyleId>
              </a:tblPr>
              <a:tblGrid>
                <a:gridCol w="1141632"/>
                <a:gridCol w="1074476"/>
                <a:gridCol w="335774"/>
                <a:gridCol w="1074476"/>
              </a:tblGrid>
              <a:tr h="324000">
                <a:tc>
                  <a:txBody>
                    <a:bodyPr/>
                    <a:lstStyle/>
                    <a:p>
                      <a:r>
                        <a:rPr kumimoji="1" lang="ja-JP" altLang="en-US" sz="1300" dirty="0" smtClean="0">
                          <a:latin typeface="+mn-ea"/>
                          <a:ea typeface="+mn-ea"/>
                        </a:rPr>
                        <a:t>ケース</a:t>
                      </a:r>
                      <a:r>
                        <a:rPr lang="ja-JP" altLang="en-US" sz="1300" b="1" dirty="0" smtClean="0">
                          <a:latin typeface="+mn-ea"/>
                          <a:ea typeface="+mn-ea"/>
                        </a:rPr>
                        <a:t>⑤</a:t>
                      </a:r>
                      <a:endParaRPr kumimoji="1" lang="ja-JP" altLang="en-US" sz="1300" dirty="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b="1" dirty="0" smtClean="0">
                          <a:latin typeface="+mn-ea"/>
                          <a:ea typeface="+mn-ea"/>
                        </a:rPr>
                        <a:t>振替前</a:t>
                      </a:r>
                      <a:endParaRPr kumimoji="1" lang="en-US" altLang="ja-JP" sz="1300" b="1" dirty="0" smtClean="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300" dirty="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b="1" dirty="0" smtClean="0">
                          <a:latin typeface="+mn-ea"/>
                          <a:ea typeface="+mn-ea"/>
                        </a:rPr>
                        <a:t>振替後</a:t>
                      </a:r>
                      <a:endParaRPr kumimoji="1" lang="en-US" altLang="ja-JP" sz="1300" b="1" dirty="0" smtClean="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000">
                <a:tc>
                  <a:txBody>
                    <a:bodyPr/>
                    <a:lstStyle/>
                    <a:p>
                      <a:r>
                        <a:rPr kumimoji="1" lang="ja-JP" altLang="en-US" sz="1300" b="1" dirty="0" smtClean="0">
                          <a:latin typeface="+mn-ea"/>
                          <a:ea typeface="+mn-ea"/>
                        </a:rPr>
                        <a:t>保険者</a:t>
                      </a:r>
                      <a:endParaRPr kumimoji="1" lang="ja-JP" altLang="en-US" sz="1300" dirty="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300" b="1" dirty="0" smtClean="0">
                          <a:latin typeface="+mn-ea"/>
                          <a:ea typeface="+mn-ea"/>
                        </a:rPr>
                        <a:t>Ａ県</a:t>
                      </a:r>
                      <a:endParaRPr kumimoji="1" lang="ja-JP" altLang="en-US" sz="1300" dirty="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300" b="1" dirty="0" smtClean="0">
                          <a:latin typeface="+mn-ea"/>
                          <a:ea typeface="+mn-ea"/>
                        </a:rPr>
                        <a:t>⇒</a:t>
                      </a:r>
                      <a:endParaRPr kumimoji="1" lang="ja-JP" altLang="en-US" sz="1300" dirty="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300" b="1" dirty="0" smtClean="0">
                          <a:latin typeface="+mn-ea"/>
                          <a:ea typeface="+mn-ea"/>
                        </a:rPr>
                        <a:t>Ｂ県</a:t>
                      </a:r>
                      <a:endParaRPr kumimoji="1" lang="ja-JP" altLang="en-US" sz="1300" dirty="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000">
                <a:tc>
                  <a:txBody>
                    <a:bodyPr/>
                    <a:lstStyle/>
                    <a:p>
                      <a:r>
                        <a:rPr lang="ja-JP" altLang="en-US" sz="1300" b="1" dirty="0" smtClean="0">
                          <a:latin typeface="+mn-ea"/>
                          <a:ea typeface="+mn-ea"/>
                        </a:rPr>
                        <a:t>医療機関</a:t>
                      </a:r>
                      <a:endParaRPr kumimoji="1" lang="ja-JP" altLang="en-US" sz="1300" dirty="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300" b="1" dirty="0" smtClean="0">
                          <a:latin typeface="+mn-ea"/>
                          <a:ea typeface="+mn-ea"/>
                        </a:rPr>
                        <a:t>Ｃ県</a:t>
                      </a:r>
                      <a:endParaRPr kumimoji="1" lang="ja-JP" altLang="en-US" sz="1300" dirty="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300" b="1" dirty="0" smtClean="0">
                          <a:latin typeface="+mn-ea"/>
                          <a:ea typeface="+mn-ea"/>
                        </a:rPr>
                        <a:t>⇒</a:t>
                      </a:r>
                      <a:endParaRPr kumimoji="1" lang="ja-JP" altLang="en-US" sz="1300" dirty="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300" b="1" dirty="0" smtClean="0">
                          <a:latin typeface="+mn-ea"/>
                          <a:ea typeface="+mn-ea"/>
                        </a:rPr>
                        <a:t>Ｃ県</a:t>
                      </a:r>
                      <a:endParaRPr kumimoji="1" lang="ja-JP" altLang="en-US" sz="1300" dirty="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3" name="表 12"/>
          <p:cNvGraphicFramePr>
            <a:graphicFrameLocks noGrp="1"/>
          </p:cNvGraphicFramePr>
          <p:nvPr>
            <p:extLst>
              <p:ext uri="{D42A27DB-BD31-4B8C-83A1-F6EECF244321}">
                <p14:modId xmlns:p14="http://schemas.microsoft.com/office/powerpoint/2010/main" val="2802174427"/>
              </p:ext>
            </p:extLst>
          </p:nvPr>
        </p:nvGraphicFramePr>
        <p:xfrm>
          <a:off x="611560" y="2150905"/>
          <a:ext cx="3626358" cy="972000"/>
        </p:xfrm>
        <a:graphic>
          <a:graphicData uri="http://schemas.openxmlformats.org/drawingml/2006/table">
            <a:tbl>
              <a:tblPr firstRow="1" bandRow="1">
                <a:tableStyleId>{5C22544A-7EE6-4342-B048-85BDC9FD1C3A}</a:tableStyleId>
              </a:tblPr>
              <a:tblGrid>
                <a:gridCol w="1141632"/>
                <a:gridCol w="1074476"/>
                <a:gridCol w="335774"/>
                <a:gridCol w="1074476"/>
              </a:tblGrid>
              <a:tr h="324000">
                <a:tc>
                  <a:txBody>
                    <a:bodyPr/>
                    <a:lstStyle/>
                    <a:p>
                      <a:r>
                        <a:rPr kumimoji="1" lang="ja-JP" altLang="en-US" sz="1300" dirty="0" smtClean="0">
                          <a:latin typeface="+mn-ea"/>
                          <a:ea typeface="+mn-ea"/>
                        </a:rPr>
                        <a:t>ケース②</a:t>
                      </a:r>
                      <a:endParaRPr kumimoji="1" lang="ja-JP" altLang="en-US" sz="1300" dirty="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b="1" dirty="0" smtClean="0">
                          <a:latin typeface="+mn-ea"/>
                          <a:ea typeface="+mn-ea"/>
                        </a:rPr>
                        <a:t>振替前</a:t>
                      </a:r>
                      <a:endParaRPr kumimoji="1" lang="en-US" altLang="ja-JP" sz="1300" b="1" dirty="0" smtClean="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300" dirty="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b="1" dirty="0" smtClean="0">
                          <a:latin typeface="+mn-ea"/>
                          <a:ea typeface="+mn-ea"/>
                        </a:rPr>
                        <a:t>振替後</a:t>
                      </a:r>
                      <a:endParaRPr kumimoji="1" lang="en-US" altLang="ja-JP" sz="1300" b="1" dirty="0" smtClean="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000">
                <a:tc>
                  <a:txBody>
                    <a:bodyPr/>
                    <a:lstStyle/>
                    <a:p>
                      <a:r>
                        <a:rPr kumimoji="1" lang="ja-JP" altLang="en-US" sz="1300" b="1" dirty="0" smtClean="0">
                          <a:latin typeface="+mn-ea"/>
                          <a:ea typeface="+mn-ea"/>
                        </a:rPr>
                        <a:t>保険者</a:t>
                      </a:r>
                      <a:endParaRPr kumimoji="1" lang="ja-JP" altLang="en-US" sz="1300" dirty="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300" b="1" dirty="0" smtClean="0">
                          <a:latin typeface="+mn-ea"/>
                          <a:ea typeface="+mn-ea"/>
                        </a:rPr>
                        <a:t>Ａ県Ｘ市</a:t>
                      </a:r>
                      <a:endParaRPr kumimoji="1" lang="ja-JP" altLang="en-US" sz="1300" dirty="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300" b="1" dirty="0" smtClean="0">
                          <a:latin typeface="+mn-ea"/>
                          <a:ea typeface="+mn-ea"/>
                        </a:rPr>
                        <a:t>⇒</a:t>
                      </a:r>
                      <a:endParaRPr kumimoji="1" lang="ja-JP" altLang="en-US" sz="1300" dirty="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300" b="1" dirty="0" smtClean="0">
                          <a:latin typeface="+mn-ea"/>
                          <a:ea typeface="+mn-ea"/>
                        </a:rPr>
                        <a:t>Ａ県Ｙ市</a:t>
                      </a:r>
                      <a:endParaRPr kumimoji="1" lang="ja-JP" altLang="en-US" sz="1300" dirty="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000">
                <a:tc>
                  <a:txBody>
                    <a:bodyPr/>
                    <a:lstStyle/>
                    <a:p>
                      <a:r>
                        <a:rPr lang="ja-JP" altLang="en-US" sz="1300" b="1" dirty="0" smtClean="0">
                          <a:latin typeface="+mn-ea"/>
                          <a:ea typeface="+mn-ea"/>
                        </a:rPr>
                        <a:t>医療機関</a:t>
                      </a:r>
                      <a:endParaRPr kumimoji="1" lang="ja-JP" altLang="en-US" sz="1300" dirty="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300" b="1" dirty="0" smtClean="0">
                          <a:latin typeface="+mn-ea"/>
                          <a:ea typeface="+mn-ea"/>
                        </a:rPr>
                        <a:t>Ｂ県</a:t>
                      </a:r>
                      <a:endParaRPr kumimoji="1" lang="ja-JP" altLang="en-US" sz="1300" dirty="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300" b="1" dirty="0" smtClean="0">
                          <a:latin typeface="+mn-ea"/>
                          <a:ea typeface="+mn-ea"/>
                        </a:rPr>
                        <a:t>⇒</a:t>
                      </a:r>
                      <a:endParaRPr kumimoji="1" lang="ja-JP" altLang="en-US" sz="1300" dirty="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300" b="1" dirty="0" smtClean="0">
                          <a:latin typeface="+mn-ea"/>
                          <a:ea typeface="+mn-ea"/>
                        </a:rPr>
                        <a:t>Ｂ県</a:t>
                      </a:r>
                      <a:endParaRPr kumimoji="1" lang="ja-JP" altLang="en-US" sz="1300" dirty="0">
                        <a:latin typeface="+mn-ea"/>
                        <a:ea typeface="+mn-ea"/>
                      </a:endParaRPr>
                    </a:p>
                  </a:txBody>
                  <a:tcPr marL="100108" marR="100108" marT="50054" marB="50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8" name="表 17"/>
          <p:cNvGraphicFramePr>
            <a:graphicFrameLocks noGrp="1"/>
          </p:cNvGraphicFramePr>
          <p:nvPr>
            <p:extLst>
              <p:ext uri="{D42A27DB-BD31-4B8C-83A1-F6EECF244321}">
                <p14:modId xmlns:p14="http://schemas.microsoft.com/office/powerpoint/2010/main" val="1494240169"/>
              </p:ext>
            </p:extLst>
          </p:nvPr>
        </p:nvGraphicFramePr>
        <p:xfrm>
          <a:off x="4441976" y="1096238"/>
          <a:ext cx="3959155" cy="1964776"/>
        </p:xfrm>
        <a:graphic>
          <a:graphicData uri="http://schemas.openxmlformats.org/drawingml/2006/table">
            <a:tbl>
              <a:tblPr firstRow="1" bandRow="1">
                <a:tableStyleId>{93296810-A885-4BE3-A3E7-6D5BEEA58F35}</a:tableStyleId>
              </a:tblPr>
              <a:tblGrid>
                <a:gridCol w="1726905"/>
                <a:gridCol w="2232250"/>
              </a:tblGrid>
              <a:tr h="39295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700" b="1" dirty="0" smtClean="0">
                          <a:solidFill>
                            <a:schemeClr val="tx1"/>
                          </a:solidFill>
                        </a:rPr>
                        <a:t>包括的合意申出（保険者サービス系）</a:t>
                      </a:r>
                      <a:endParaRPr lang="en-US" altLang="ja-JP" sz="1700" b="1" dirty="0" smtClean="0">
                        <a:solidFill>
                          <a:schemeClr val="tx1"/>
                        </a:solidFill>
                        <a:latin typeface="ＭＳ Ｐゴシック" pitchFamily="50" charset="-128"/>
                        <a:ea typeface="ＭＳ Ｐゴシック" pitchFamily="50" charset="-128"/>
                      </a:endParaRPr>
                    </a:p>
                  </a:txBody>
                  <a:tcPr marL="130984" marR="130984" marT="65493" marB="65493"/>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b="0" dirty="0" smtClean="0"/>
                    </a:p>
                  </a:txBody>
                  <a:tcPr/>
                </a:tc>
              </a:tr>
              <a:tr h="392955">
                <a:tc>
                  <a:txBody>
                    <a:bodyPr/>
                    <a:lstStyle/>
                    <a:p>
                      <a:r>
                        <a:rPr lang="ja-JP" altLang="en-US" sz="1700" b="1" dirty="0" smtClean="0"/>
                        <a:t>実施主体コード </a:t>
                      </a:r>
                      <a:endParaRPr kumimoji="1" lang="ja-JP" altLang="en-US" sz="1700" b="1" dirty="0"/>
                    </a:p>
                  </a:txBody>
                  <a:tcPr marL="130984" marR="130984" marT="65493" marB="6549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b="1" dirty="0" smtClean="0"/>
                        <a:t>201</a:t>
                      </a:r>
                      <a:r>
                        <a:rPr lang="ja-JP" altLang="en-US" sz="1400" b="1" dirty="0" smtClean="0"/>
                        <a:t>（保険者）</a:t>
                      </a:r>
                    </a:p>
                  </a:txBody>
                  <a:tcPr marL="130984" marR="130984" marT="65493" marB="65493"/>
                </a:tc>
              </a:tr>
              <a:tr h="392955">
                <a:tc>
                  <a:txBody>
                    <a:bodyPr/>
                    <a:lstStyle/>
                    <a:p>
                      <a:r>
                        <a:rPr lang="ja-JP" altLang="en-US" sz="1700" b="1" dirty="0" smtClean="0"/>
                        <a:t>理由コード</a:t>
                      </a:r>
                      <a:endParaRPr kumimoji="1" lang="ja-JP" altLang="en-US" sz="1700" b="1" dirty="0"/>
                    </a:p>
                  </a:txBody>
                  <a:tcPr marL="130984" marR="130984" marT="65493" marB="6549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b="1" dirty="0" smtClean="0"/>
                        <a:t>201124</a:t>
                      </a:r>
                      <a:r>
                        <a:rPr lang="ja-JP" altLang="en-US" sz="1400" b="1" dirty="0" smtClean="0"/>
                        <a:t>（包括的合意）</a:t>
                      </a:r>
                    </a:p>
                  </a:txBody>
                  <a:tcPr marL="130984" marR="130984" marT="65493" marB="65493"/>
                </a:tc>
              </a:tr>
              <a:tr h="392955">
                <a:tc>
                  <a:txBody>
                    <a:bodyPr/>
                    <a:lstStyle/>
                    <a:p>
                      <a:r>
                        <a:rPr lang="ja-JP" altLang="en-US" sz="1700" b="1" dirty="0" smtClean="0"/>
                        <a:t>申出種別コード </a:t>
                      </a:r>
                      <a:endParaRPr kumimoji="1" lang="ja-JP" altLang="en-US" sz="1700" b="1" dirty="0"/>
                    </a:p>
                  </a:txBody>
                  <a:tcPr marL="130984" marR="130984" marT="65493" marB="6549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b="1" dirty="0" smtClean="0"/>
                        <a:t>6</a:t>
                      </a:r>
                      <a:r>
                        <a:rPr lang="ja-JP" altLang="en-US" sz="1400" b="1" dirty="0" smtClean="0"/>
                        <a:t>（保険者振替）</a:t>
                      </a:r>
                      <a:endParaRPr lang="en-US" altLang="ja-JP" sz="1400" b="1" dirty="0" smtClean="0"/>
                    </a:p>
                  </a:txBody>
                  <a:tcPr marL="130984" marR="130984" marT="65493" marB="65493"/>
                </a:tc>
              </a:tr>
              <a:tr h="392955">
                <a:tc>
                  <a:txBody>
                    <a:bodyPr/>
                    <a:lstStyle/>
                    <a:p>
                      <a:r>
                        <a:rPr kumimoji="1" lang="ja-JP" altLang="en-US" sz="1700" b="1" dirty="0" smtClean="0"/>
                        <a:t>審査結果</a:t>
                      </a:r>
                      <a:endParaRPr kumimoji="1" lang="ja-JP" altLang="en-US" sz="1700" b="1" dirty="0"/>
                    </a:p>
                  </a:txBody>
                  <a:tcPr marL="130984" marR="130984" marT="65493" marB="6549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b="1" dirty="0" smtClean="0"/>
                        <a:t>203</a:t>
                      </a:r>
                      <a:r>
                        <a:rPr lang="ja-JP" altLang="en-US" sz="1400" b="1" dirty="0" smtClean="0"/>
                        <a:t>（保険者振替）</a:t>
                      </a:r>
                      <a:endParaRPr lang="en-US" altLang="ja-JP" sz="1400" b="1" dirty="0" smtClean="0"/>
                    </a:p>
                  </a:txBody>
                  <a:tcPr marL="130984" marR="130984" marT="65493" marB="65493"/>
                </a:tc>
              </a:tr>
            </a:tbl>
          </a:graphicData>
        </a:graphic>
      </p:graphicFrame>
      <p:sp>
        <p:nvSpPr>
          <p:cNvPr id="22" name="正方形/長方形 21"/>
          <p:cNvSpPr/>
          <p:nvPr/>
        </p:nvSpPr>
        <p:spPr>
          <a:xfrm>
            <a:off x="323528" y="701987"/>
            <a:ext cx="8496944" cy="582335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graphicFrame>
        <p:nvGraphicFramePr>
          <p:cNvPr id="20" name="表 19"/>
          <p:cNvGraphicFramePr>
            <a:graphicFrameLocks noGrp="1"/>
          </p:cNvGraphicFramePr>
          <p:nvPr>
            <p:extLst>
              <p:ext uri="{D42A27DB-BD31-4B8C-83A1-F6EECF244321}">
                <p14:modId xmlns:p14="http://schemas.microsoft.com/office/powerpoint/2010/main" val="2038228462"/>
              </p:ext>
            </p:extLst>
          </p:nvPr>
        </p:nvGraphicFramePr>
        <p:xfrm>
          <a:off x="4428799" y="4107806"/>
          <a:ext cx="3972331" cy="1944066"/>
        </p:xfrm>
        <a:graphic>
          <a:graphicData uri="http://schemas.openxmlformats.org/drawingml/2006/table">
            <a:tbl>
              <a:tblPr firstRow="1" bandRow="1">
                <a:tableStyleId>{93296810-A885-4BE3-A3E7-6D5BEEA58F35}</a:tableStyleId>
              </a:tblPr>
              <a:tblGrid>
                <a:gridCol w="1752278"/>
                <a:gridCol w="2220053"/>
              </a:tblGrid>
              <a:tr h="17281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700" b="1" dirty="0" smtClean="0">
                          <a:solidFill>
                            <a:schemeClr val="tx1"/>
                          </a:solidFill>
                        </a:rPr>
                        <a:t>包括的合意申出（審査支払系）</a:t>
                      </a:r>
                      <a:endParaRPr lang="en-US" altLang="ja-JP" sz="1700" b="1" dirty="0" smtClean="0">
                        <a:solidFill>
                          <a:schemeClr val="tx1"/>
                        </a:solidFill>
                        <a:latin typeface="ＭＳ Ｐゴシック" pitchFamily="50" charset="-128"/>
                        <a:ea typeface="ＭＳ Ｐゴシック" pitchFamily="50" charset="-128"/>
                      </a:endParaRPr>
                    </a:p>
                  </a:txBody>
                  <a:tcPr marL="129614" marR="129614" marT="64807" marB="64807"/>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b="0" dirty="0" smtClean="0"/>
                    </a:p>
                  </a:txBody>
                  <a:tcPr/>
                </a:tc>
              </a:tr>
              <a:tr h="388843">
                <a:tc>
                  <a:txBody>
                    <a:bodyPr/>
                    <a:lstStyle/>
                    <a:p>
                      <a:r>
                        <a:rPr lang="ja-JP" altLang="en-US" sz="1700" b="1" dirty="0" smtClean="0"/>
                        <a:t>実施主体コード </a:t>
                      </a:r>
                      <a:endParaRPr kumimoji="1" lang="ja-JP" altLang="en-US" sz="1700" b="1" dirty="0"/>
                    </a:p>
                  </a:txBody>
                  <a:tcPr marL="129614" marR="129614" marT="64807" marB="6480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b="1" dirty="0" smtClean="0"/>
                        <a:t>201</a:t>
                      </a:r>
                      <a:r>
                        <a:rPr lang="ja-JP" altLang="en-US" sz="1400" b="1" dirty="0" smtClean="0"/>
                        <a:t>（保険者）</a:t>
                      </a:r>
                    </a:p>
                  </a:txBody>
                  <a:tcPr marL="129614" marR="129614" marT="64807" marB="64807"/>
                </a:tc>
              </a:tr>
              <a:tr h="388843">
                <a:tc>
                  <a:txBody>
                    <a:bodyPr/>
                    <a:lstStyle/>
                    <a:p>
                      <a:r>
                        <a:rPr lang="ja-JP" altLang="en-US" sz="1700" b="1" dirty="0" smtClean="0"/>
                        <a:t>理由コード</a:t>
                      </a:r>
                      <a:endParaRPr kumimoji="1" lang="ja-JP" altLang="en-US" sz="1700" b="1" dirty="0"/>
                    </a:p>
                  </a:txBody>
                  <a:tcPr marL="129614" marR="129614" marT="64807" marB="6480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b="1" dirty="0" smtClean="0"/>
                        <a:t>201124</a:t>
                      </a:r>
                      <a:r>
                        <a:rPr lang="ja-JP" altLang="en-US" sz="1400" b="1" dirty="0" smtClean="0"/>
                        <a:t>（包括的合意）</a:t>
                      </a:r>
                    </a:p>
                  </a:txBody>
                  <a:tcPr marL="129614" marR="0" marT="64807" marB="64807"/>
                </a:tc>
              </a:tr>
              <a:tr h="388843">
                <a:tc>
                  <a:txBody>
                    <a:bodyPr/>
                    <a:lstStyle/>
                    <a:p>
                      <a:r>
                        <a:rPr lang="ja-JP" altLang="en-US" sz="1700" b="1" dirty="0" smtClean="0"/>
                        <a:t>申出種別コード </a:t>
                      </a:r>
                      <a:endParaRPr kumimoji="1" lang="ja-JP" altLang="en-US" sz="1700" b="1" dirty="0"/>
                    </a:p>
                  </a:txBody>
                  <a:tcPr marL="129614" marR="129614" marT="64807" marB="6480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b="1" dirty="0" smtClean="0"/>
                        <a:t>0</a:t>
                      </a:r>
                      <a:r>
                        <a:rPr lang="ja-JP" altLang="en-US" sz="1400" b="1" dirty="0" smtClean="0"/>
                        <a:t>（返戻）</a:t>
                      </a:r>
                      <a:endParaRPr lang="en-US" altLang="ja-JP" sz="1400" b="1" dirty="0" smtClean="0"/>
                    </a:p>
                  </a:txBody>
                  <a:tcPr marL="129614" marR="129614" marT="64807" marB="64807"/>
                </a:tc>
              </a:tr>
              <a:tr h="388843">
                <a:tc>
                  <a:txBody>
                    <a:bodyPr/>
                    <a:lstStyle/>
                    <a:p>
                      <a:r>
                        <a:rPr kumimoji="1" lang="ja-JP" altLang="en-US" sz="1700" b="1" dirty="0" smtClean="0"/>
                        <a:t>審査結果</a:t>
                      </a:r>
                      <a:endParaRPr kumimoji="1" lang="ja-JP" altLang="en-US" sz="1700" b="1" dirty="0"/>
                    </a:p>
                  </a:txBody>
                  <a:tcPr marL="129614" marR="129614" marT="64807" marB="6480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b="1" dirty="0" smtClean="0"/>
                        <a:t>201</a:t>
                      </a:r>
                      <a:r>
                        <a:rPr lang="ja-JP" altLang="en-US" sz="1400" b="1" dirty="0" smtClean="0"/>
                        <a:t>（返戻）</a:t>
                      </a:r>
                      <a:endParaRPr lang="en-US" altLang="ja-JP" sz="1400" b="1" dirty="0" smtClean="0"/>
                    </a:p>
                  </a:txBody>
                  <a:tcPr marL="129614" marR="129614" marT="64807" marB="64807"/>
                </a:tc>
              </a:tr>
            </a:tbl>
          </a:graphicData>
        </a:graphic>
      </p:graphicFrame>
      <p:sp>
        <p:nvSpPr>
          <p:cNvPr id="21" name="ストライプ矢印 20"/>
          <p:cNvSpPr/>
          <p:nvPr/>
        </p:nvSpPr>
        <p:spPr>
          <a:xfrm rot="5400000">
            <a:off x="6207832" y="3260374"/>
            <a:ext cx="427441" cy="648072"/>
          </a:xfrm>
          <a:prstGeom prst="stripedRigh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6846926" y="3418508"/>
            <a:ext cx="936104"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読み替え</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00678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483768" y="1033572"/>
            <a:ext cx="864096" cy="307777"/>
          </a:xfrm>
          <a:prstGeom prst="rect">
            <a:avLst/>
          </a:prstGeom>
          <a:noFill/>
          <a:ln w="3175">
            <a:noFill/>
          </a:ln>
        </p:spPr>
        <p:txBody>
          <a:bodyPr wrap="square" rtlCol="0">
            <a:spAutoFit/>
          </a:bodyPr>
          <a:lstStyle/>
          <a:p>
            <a:r>
              <a:rPr kumimoji="1" lang="ja-JP" altLang="en-US" sz="1400" b="1" dirty="0" smtClean="0">
                <a:latin typeface="ＭＳ ゴシック" pitchFamily="49" charset="-128"/>
                <a:ea typeface="ＭＳ ゴシック" pitchFamily="49" charset="-128"/>
              </a:rPr>
              <a:t>振替後</a:t>
            </a:r>
            <a:endParaRPr kumimoji="1" lang="en-US" altLang="ja-JP" sz="1400" b="1" dirty="0" smtClean="0">
              <a:latin typeface="ＭＳ ゴシック" pitchFamily="49" charset="-128"/>
              <a:ea typeface="ＭＳ ゴシック" pitchFamily="49" charset="-128"/>
            </a:endParaRPr>
          </a:p>
        </p:txBody>
      </p:sp>
      <p:sp>
        <p:nvSpPr>
          <p:cNvPr id="7" name="テキスト ボックス 6"/>
          <p:cNvSpPr txBox="1"/>
          <p:nvPr/>
        </p:nvSpPr>
        <p:spPr>
          <a:xfrm>
            <a:off x="1259632" y="1033572"/>
            <a:ext cx="864096" cy="307777"/>
          </a:xfrm>
          <a:prstGeom prst="rect">
            <a:avLst/>
          </a:prstGeom>
          <a:noFill/>
          <a:ln w="3175">
            <a:noFill/>
          </a:ln>
        </p:spPr>
        <p:txBody>
          <a:bodyPr wrap="square" rtlCol="0">
            <a:spAutoFit/>
          </a:bodyPr>
          <a:lstStyle/>
          <a:p>
            <a:r>
              <a:rPr kumimoji="1" lang="ja-JP" altLang="en-US" sz="1400" b="1" dirty="0" smtClean="0">
                <a:latin typeface="ＭＳ ゴシック" pitchFamily="49" charset="-128"/>
                <a:ea typeface="ＭＳ ゴシック" pitchFamily="49" charset="-128"/>
              </a:rPr>
              <a:t>振替前</a:t>
            </a:r>
            <a:endParaRPr kumimoji="1" lang="en-US" altLang="ja-JP" sz="1400" b="1" dirty="0" smtClean="0">
              <a:latin typeface="ＭＳ ゴシック" pitchFamily="49" charset="-128"/>
              <a:ea typeface="ＭＳ ゴシック" pitchFamily="49" charset="-128"/>
            </a:endParaRPr>
          </a:p>
        </p:txBody>
      </p:sp>
      <p:sp>
        <p:nvSpPr>
          <p:cNvPr id="9" name="角丸四角形 8"/>
          <p:cNvSpPr/>
          <p:nvPr/>
        </p:nvSpPr>
        <p:spPr>
          <a:xfrm>
            <a:off x="224760" y="2022791"/>
            <a:ext cx="8667720" cy="4070505"/>
          </a:xfrm>
          <a:prstGeom prst="roundRect">
            <a:avLst>
              <a:gd name="adj" fmla="val 363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0" name="正方形/長方形 9"/>
          <p:cNvSpPr/>
          <p:nvPr/>
        </p:nvSpPr>
        <p:spPr>
          <a:xfrm>
            <a:off x="467544" y="2266148"/>
            <a:ext cx="8136904" cy="361112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18541" y="2160342"/>
            <a:ext cx="648072" cy="21602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000" dirty="0" smtClean="0"/>
              <a:t>Ａ県</a:t>
            </a:r>
            <a:endParaRPr kumimoji="1" lang="ja-JP" altLang="en-US" sz="1000" dirty="0"/>
          </a:p>
        </p:txBody>
      </p:sp>
      <p:grpSp>
        <p:nvGrpSpPr>
          <p:cNvPr id="3" name="グループ化 2"/>
          <p:cNvGrpSpPr/>
          <p:nvPr/>
        </p:nvGrpSpPr>
        <p:grpSpPr>
          <a:xfrm>
            <a:off x="670001" y="2650967"/>
            <a:ext cx="1187287" cy="1512168"/>
            <a:chOff x="899592" y="2761764"/>
            <a:chExt cx="1187287" cy="1512168"/>
          </a:xfrm>
        </p:grpSpPr>
        <p:pic>
          <p:nvPicPr>
            <p:cNvPr id="14" name="Picture 97" descr="PE01722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043608" y="3769876"/>
              <a:ext cx="581025" cy="38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31"/>
            <p:cNvSpPr>
              <a:spLocks noChangeArrowheads="1"/>
            </p:cNvSpPr>
            <p:nvPr/>
          </p:nvSpPr>
          <p:spPr bwMode="auto">
            <a:xfrm>
              <a:off x="899592" y="2761764"/>
              <a:ext cx="1187287" cy="1512168"/>
            </a:xfrm>
            <a:prstGeom prst="roundRect">
              <a:avLst>
                <a:gd name="adj" fmla="val 16667"/>
              </a:avLst>
            </a:prstGeom>
            <a:noFill/>
            <a:ln w="6350" algn="ctr">
              <a:solidFill>
                <a:schemeClr val="tx1"/>
              </a:solidFill>
              <a:prstDash val="dash"/>
              <a:round/>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pic>
          <p:nvPicPr>
            <p:cNvPr id="16" name="Picture 110" descr="0057 市役所"/>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3193812"/>
              <a:ext cx="693084" cy="51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11"/>
            <p:cNvSpPr txBox="1">
              <a:spLocks noChangeArrowheads="1"/>
            </p:cNvSpPr>
            <p:nvPr/>
          </p:nvSpPr>
          <p:spPr bwMode="auto">
            <a:xfrm>
              <a:off x="966613" y="2820920"/>
              <a:ext cx="1056284" cy="435447"/>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100" dirty="0">
                  <a:solidFill>
                    <a:srgbClr val="000000"/>
                  </a:solidFill>
                  <a:latin typeface="Verdana" pitchFamily="34" charset="0"/>
                  <a:ea typeface="HG丸ｺﾞｼｯｸM-PRO" pitchFamily="49" charset="-128"/>
                </a:rPr>
                <a:t>Ａ</a:t>
              </a:r>
              <a:r>
                <a:rPr kumimoji="1" lang="ja-JP" altLang="en-US" sz="1100" dirty="0" smtClean="0">
                  <a:solidFill>
                    <a:srgbClr val="000000"/>
                  </a:solidFill>
                  <a:latin typeface="Verdana" pitchFamily="34" charset="0"/>
                  <a:ea typeface="HG丸ｺﾞｼｯｸM-PRO" pitchFamily="49" charset="-128"/>
                </a:rPr>
                <a:t>県Ｘ市</a:t>
              </a:r>
              <a:r>
                <a:rPr kumimoji="1" lang="ja-JP" altLang="en-US" sz="1100" dirty="0">
                  <a:solidFill>
                    <a:srgbClr val="000000"/>
                  </a:solidFill>
                  <a:latin typeface="Verdana" pitchFamily="34" charset="0"/>
                  <a:ea typeface="HG丸ｺﾞｼｯｸM-PRO" pitchFamily="49" charset="-128"/>
                </a:rPr>
                <a:t>　</a:t>
              </a:r>
            </a:p>
            <a:p>
              <a:pPr>
                <a:lnSpc>
                  <a:spcPts val="1300"/>
                </a:lnSpc>
              </a:pPr>
              <a:r>
                <a:rPr kumimoji="1" lang="ja-JP" altLang="en-US" sz="1100" dirty="0">
                  <a:solidFill>
                    <a:srgbClr val="000000"/>
                  </a:solidFill>
                  <a:latin typeface="Verdana" pitchFamily="34" charset="0"/>
                  <a:ea typeface="HG丸ｺﾞｼｯｸM-PRO" pitchFamily="49" charset="-128"/>
                </a:rPr>
                <a:t>保険者</a:t>
              </a:r>
              <a:endParaRPr kumimoji="1" lang="en-US" altLang="ja-JP" sz="1100" dirty="0">
                <a:solidFill>
                  <a:srgbClr val="000000"/>
                </a:solidFill>
                <a:latin typeface="Verdana" pitchFamily="34" charset="0"/>
                <a:ea typeface="HG丸ｺﾞｼｯｸM-PRO" pitchFamily="49" charset="-128"/>
              </a:endParaRPr>
            </a:p>
          </p:txBody>
        </p:sp>
      </p:grpSp>
      <p:cxnSp>
        <p:nvCxnSpPr>
          <p:cNvPr id="48" name="直線矢印コネクタ 47"/>
          <p:cNvCxnSpPr/>
          <p:nvPr/>
        </p:nvCxnSpPr>
        <p:spPr>
          <a:xfrm flipV="1">
            <a:off x="4211960" y="4124063"/>
            <a:ext cx="0" cy="604104"/>
          </a:xfrm>
          <a:prstGeom prst="straightConnector1">
            <a:avLst/>
          </a:prstGeom>
          <a:ln w="38100">
            <a:solidFill>
              <a:srgbClr val="0000CC"/>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AutoShape 31"/>
          <p:cNvSpPr>
            <a:spLocks noChangeArrowheads="1"/>
          </p:cNvSpPr>
          <p:nvPr/>
        </p:nvSpPr>
        <p:spPr bwMode="auto">
          <a:xfrm>
            <a:off x="3340752" y="4728167"/>
            <a:ext cx="2347440" cy="894292"/>
          </a:xfrm>
          <a:prstGeom prst="roundRect">
            <a:avLst>
              <a:gd name="adj" fmla="val 16667"/>
            </a:avLst>
          </a:prstGeom>
          <a:noFill/>
          <a:ln w="6350" algn="ctr">
            <a:solidFill>
              <a:schemeClr val="tx1"/>
            </a:solidFill>
            <a:prstDash val="dash"/>
            <a:round/>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53" name="Text Box 99"/>
          <p:cNvSpPr txBox="1">
            <a:spLocks noChangeArrowheads="1"/>
          </p:cNvSpPr>
          <p:nvPr/>
        </p:nvSpPr>
        <p:spPr bwMode="auto">
          <a:xfrm>
            <a:off x="3563888" y="4758363"/>
            <a:ext cx="1008112" cy="432048"/>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100" dirty="0" smtClean="0">
                <a:solidFill>
                  <a:srgbClr val="000000"/>
                </a:solidFill>
                <a:latin typeface="Verdana" pitchFamily="34" charset="0"/>
                <a:ea typeface="HG丸ｺﾞｼｯｸM-PRO" pitchFamily="49" charset="-128"/>
              </a:rPr>
              <a:t>Ａ県</a:t>
            </a:r>
            <a:endParaRPr kumimoji="1" lang="ja-JP" altLang="en-US" sz="1100" dirty="0">
              <a:solidFill>
                <a:srgbClr val="000000"/>
              </a:solidFill>
              <a:latin typeface="Verdana" pitchFamily="34" charset="0"/>
              <a:ea typeface="HG丸ｺﾞｼｯｸM-PRO" pitchFamily="49" charset="-128"/>
            </a:endParaRPr>
          </a:p>
          <a:p>
            <a:pPr>
              <a:lnSpc>
                <a:spcPts val="1300"/>
              </a:lnSpc>
            </a:pPr>
            <a:r>
              <a:rPr kumimoji="1" lang="ja-JP" altLang="en-US" sz="1100" dirty="0" smtClean="0">
                <a:solidFill>
                  <a:srgbClr val="000000"/>
                </a:solidFill>
                <a:latin typeface="Verdana" pitchFamily="34" charset="0"/>
                <a:ea typeface="HG丸ｺﾞｼｯｸM-PRO" pitchFamily="49" charset="-128"/>
              </a:rPr>
              <a:t>医療機関</a:t>
            </a:r>
            <a:endParaRPr kumimoji="1" lang="ja-JP" altLang="en-US" sz="1100" dirty="0">
              <a:solidFill>
                <a:srgbClr val="000000"/>
              </a:solidFill>
              <a:latin typeface="Verdana" pitchFamily="34" charset="0"/>
              <a:ea typeface="HG丸ｺﾞｼｯｸM-PRO" pitchFamily="49" charset="-128"/>
            </a:endParaRPr>
          </a:p>
        </p:txBody>
      </p:sp>
      <p:sp>
        <p:nvSpPr>
          <p:cNvPr id="55" name="Text Box 99"/>
          <p:cNvSpPr txBox="1">
            <a:spLocks noChangeArrowheads="1"/>
          </p:cNvSpPr>
          <p:nvPr/>
        </p:nvSpPr>
        <p:spPr bwMode="auto">
          <a:xfrm>
            <a:off x="2987824" y="4470331"/>
            <a:ext cx="1224136" cy="257836"/>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lnSpc>
                <a:spcPts val="1300"/>
              </a:lnSpc>
            </a:pPr>
            <a:r>
              <a:rPr kumimoji="1" lang="ja-JP" altLang="en-US" sz="1100" b="1" dirty="0" smtClean="0">
                <a:solidFill>
                  <a:srgbClr val="0000CC"/>
                </a:solidFill>
                <a:latin typeface="+mn-ea"/>
              </a:rPr>
              <a:t>過誤調整（－）</a:t>
            </a:r>
            <a:endParaRPr kumimoji="1" lang="ja-JP" altLang="en-US" sz="1100" b="1" dirty="0">
              <a:solidFill>
                <a:srgbClr val="0000CC"/>
              </a:solidFill>
              <a:latin typeface="+mn-ea"/>
            </a:endParaRPr>
          </a:p>
        </p:txBody>
      </p:sp>
      <p:pic>
        <p:nvPicPr>
          <p:cNvPr id="1026" name="Picture 2" descr="C:\Users\y-ehara\Desktop\pics2369.png"/>
          <p:cNvPicPr>
            <a:picLocks noChangeAspect="1" noChangeArrowheads="1"/>
          </p:cNvPicPr>
          <p:nvPr/>
        </p:nvPicPr>
        <p:blipFill>
          <a:blip r:embed="rId4" cstate="print"/>
          <a:srcRect/>
          <a:stretch>
            <a:fillRect/>
          </a:stretch>
        </p:blipFill>
        <p:spPr bwMode="auto">
          <a:xfrm>
            <a:off x="4788024" y="4784797"/>
            <a:ext cx="576065" cy="768087"/>
          </a:xfrm>
          <a:prstGeom prst="rect">
            <a:avLst/>
          </a:prstGeom>
          <a:noFill/>
        </p:spPr>
      </p:pic>
      <p:sp>
        <p:nvSpPr>
          <p:cNvPr id="93" name="円/楕円 92"/>
          <p:cNvSpPr/>
          <p:nvPr/>
        </p:nvSpPr>
        <p:spPr>
          <a:xfrm>
            <a:off x="3225440" y="3083015"/>
            <a:ext cx="288032" cy="288032"/>
          </a:xfrm>
          <a:prstGeom prst="ellipse">
            <a:avLst/>
          </a:prstGeom>
          <a:solidFill>
            <a:schemeClr val="accent1">
              <a:lumMod val="20000"/>
              <a:lumOff val="80000"/>
            </a:schemeClr>
          </a:solidFill>
          <a:ln>
            <a:solidFill>
              <a:srgbClr val="0000CC"/>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solidFill>
                  <a:srgbClr val="0000CC"/>
                </a:solidFill>
              </a:rPr>
              <a:t>２</a:t>
            </a:r>
            <a:endParaRPr kumimoji="1" lang="ja-JP" altLang="en-US" dirty="0">
              <a:solidFill>
                <a:srgbClr val="0000CC"/>
              </a:solidFill>
            </a:endParaRPr>
          </a:p>
        </p:txBody>
      </p:sp>
      <p:grpSp>
        <p:nvGrpSpPr>
          <p:cNvPr id="26" name="グループ化 25"/>
          <p:cNvGrpSpPr/>
          <p:nvPr/>
        </p:nvGrpSpPr>
        <p:grpSpPr>
          <a:xfrm>
            <a:off x="1835696" y="3513321"/>
            <a:ext cx="1224506" cy="563751"/>
            <a:chOff x="1835696" y="3513321"/>
            <a:chExt cx="1224506" cy="563751"/>
          </a:xfrm>
        </p:grpSpPr>
        <p:cxnSp>
          <p:nvCxnSpPr>
            <p:cNvPr id="38" name="直線矢印コネクタ 37"/>
            <p:cNvCxnSpPr/>
            <p:nvPr/>
          </p:nvCxnSpPr>
          <p:spPr>
            <a:xfrm>
              <a:off x="1835696" y="3659079"/>
              <a:ext cx="1224136" cy="0"/>
            </a:xfrm>
            <a:prstGeom prst="straightConnector1">
              <a:avLst/>
            </a:prstGeom>
            <a:ln w="38100">
              <a:solidFill>
                <a:srgbClr val="0000CC"/>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Text Box 99"/>
            <p:cNvSpPr txBox="1">
              <a:spLocks noChangeArrowheads="1"/>
            </p:cNvSpPr>
            <p:nvPr/>
          </p:nvSpPr>
          <p:spPr bwMode="auto">
            <a:xfrm>
              <a:off x="1854419" y="3789040"/>
              <a:ext cx="1205783" cy="288032"/>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300"/>
                </a:lnSpc>
              </a:pPr>
              <a:r>
                <a:rPr kumimoji="1" lang="ja-JP" altLang="en-US" sz="1100" b="1" dirty="0" smtClean="0">
                  <a:solidFill>
                    <a:srgbClr val="0000CC"/>
                  </a:solidFill>
                  <a:latin typeface="+mn-ea"/>
                </a:rPr>
                <a:t>結果返却</a:t>
              </a:r>
              <a:endParaRPr kumimoji="1" lang="ja-JP" altLang="en-US" sz="1100" b="1" dirty="0">
                <a:solidFill>
                  <a:srgbClr val="0000CC"/>
                </a:solidFill>
                <a:latin typeface="+mn-ea"/>
              </a:endParaRPr>
            </a:p>
          </p:txBody>
        </p:sp>
        <p:sp>
          <p:nvSpPr>
            <p:cNvPr id="94" name="円/楕円 93"/>
            <p:cNvSpPr/>
            <p:nvPr/>
          </p:nvSpPr>
          <p:spPr>
            <a:xfrm>
              <a:off x="2332383" y="3513321"/>
              <a:ext cx="288032" cy="288032"/>
            </a:xfrm>
            <a:prstGeom prst="ellipse">
              <a:avLst/>
            </a:prstGeom>
            <a:solidFill>
              <a:schemeClr val="accent1">
                <a:lumMod val="20000"/>
                <a:lumOff val="80000"/>
              </a:schemeClr>
            </a:solidFill>
            <a:ln>
              <a:solidFill>
                <a:srgbClr val="0000CC"/>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solidFill>
                    <a:srgbClr val="0000CC"/>
                  </a:solidFill>
                </a:rPr>
                <a:t>３</a:t>
              </a:r>
              <a:endParaRPr kumimoji="1" lang="ja-JP" altLang="en-US" dirty="0">
                <a:solidFill>
                  <a:srgbClr val="0000CC"/>
                </a:solidFill>
              </a:endParaRPr>
            </a:p>
          </p:txBody>
        </p:sp>
      </p:grpSp>
      <p:sp>
        <p:nvSpPr>
          <p:cNvPr id="148" name="円/楕円 147"/>
          <p:cNvSpPr/>
          <p:nvPr/>
        </p:nvSpPr>
        <p:spPr>
          <a:xfrm>
            <a:off x="4061619" y="4182299"/>
            <a:ext cx="288032" cy="288032"/>
          </a:xfrm>
          <a:prstGeom prst="ellipse">
            <a:avLst/>
          </a:prstGeom>
          <a:solidFill>
            <a:schemeClr val="accent1">
              <a:lumMod val="20000"/>
              <a:lumOff val="80000"/>
            </a:schemeClr>
          </a:solidFill>
          <a:ln>
            <a:solidFill>
              <a:srgbClr val="0000CC"/>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solidFill>
                  <a:srgbClr val="0000CC"/>
                </a:solidFill>
              </a:rPr>
              <a:t>４</a:t>
            </a:r>
            <a:endParaRPr kumimoji="1" lang="ja-JP" altLang="en-US" dirty="0">
              <a:solidFill>
                <a:srgbClr val="0000CC"/>
              </a:solidFill>
            </a:endParaRPr>
          </a:p>
        </p:txBody>
      </p:sp>
      <p:sp>
        <p:nvSpPr>
          <p:cNvPr id="149" name="Text Box 99"/>
          <p:cNvSpPr txBox="1">
            <a:spLocks noChangeArrowheads="1"/>
          </p:cNvSpPr>
          <p:nvPr/>
        </p:nvSpPr>
        <p:spPr bwMode="auto">
          <a:xfrm>
            <a:off x="3131839" y="3371047"/>
            <a:ext cx="1080121" cy="243357"/>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300"/>
              </a:lnSpc>
            </a:pPr>
            <a:r>
              <a:rPr lang="ja-JP" altLang="en-US" b="1" dirty="0" smtClean="0">
                <a:solidFill>
                  <a:srgbClr val="0000CC"/>
                </a:solidFill>
                <a:latin typeface="+mn-ea"/>
              </a:rPr>
              <a:t>過誤調整処理</a:t>
            </a:r>
            <a:endParaRPr kumimoji="1" lang="ja-JP" altLang="en-US" sz="1100" b="1" dirty="0">
              <a:solidFill>
                <a:srgbClr val="0000CC"/>
              </a:solidFill>
              <a:latin typeface="+mn-ea"/>
            </a:endParaRPr>
          </a:p>
        </p:txBody>
      </p:sp>
      <p:sp>
        <p:nvSpPr>
          <p:cNvPr id="2" name="タイトル 1"/>
          <p:cNvSpPr>
            <a:spLocks noGrp="1"/>
          </p:cNvSpPr>
          <p:nvPr>
            <p:ph type="title"/>
          </p:nvPr>
        </p:nvSpPr>
        <p:spPr/>
        <p:txBody>
          <a:bodyPr/>
          <a:lstStyle/>
          <a:p>
            <a:pPr marL="285750" indent="-285750">
              <a:buFont typeface="Meiryo UI" panose="020B0604030504040204" pitchFamily="50" charset="-128"/>
              <a:buChar char="○"/>
            </a:pPr>
            <a:r>
              <a:rPr lang="ja-JP" altLang="en-US" dirty="0"/>
              <a:t>国保総合システムの振替機能を活用した保険者間</a:t>
            </a:r>
            <a:r>
              <a:rPr kumimoji="1" lang="ja-JP" altLang="en-US" dirty="0" smtClean="0"/>
              <a:t>調整処理ケース①の流れ</a:t>
            </a:r>
            <a:endParaRPr kumimoji="1" lang="ja-JP" altLang="en-US" dirty="0"/>
          </a:p>
        </p:txBody>
      </p:sp>
      <p:sp>
        <p:nvSpPr>
          <p:cNvPr id="42" name="スライド番号プレースホルダ 3"/>
          <p:cNvSpPr>
            <a:spLocks noGrp="1"/>
          </p:cNvSpPr>
          <p:nvPr>
            <p:ph type="sldNum" sz="quarter" idx="12"/>
          </p:nvPr>
        </p:nvSpPr>
        <p:spPr/>
        <p:txBody>
          <a:bodyPr/>
          <a:lstStyle/>
          <a:p>
            <a:fld id="{E9C470F4-4704-4F31-8581-EC2F9F666ED2}" type="slidenum">
              <a:rPr kumimoji="1" lang="ja-JP" altLang="en-US" smtClean="0"/>
              <a:pPr/>
              <a:t>7</a:t>
            </a:fld>
            <a:endParaRPr kumimoji="1" lang="ja-JP" altLang="en-US"/>
          </a:p>
        </p:txBody>
      </p:sp>
      <p:graphicFrame>
        <p:nvGraphicFramePr>
          <p:cNvPr id="4" name="コンテンツ プレースホルダー 3"/>
          <p:cNvGraphicFramePr>
            <a:graphicFrameLocks noGrp="1"/>
          </p:cNvGraphicFramePr>
          <p:nvPr>
            <p:ph idx="4294967295"/>
            <p:extLst>
              <p:ext uri="{D42A27DB-BD31-4B8C-83A1-F6EECF244321}">
                <p14:modId xmlns:p14="http://schemas.microsoft.com/office/powerpoint/2010/main" val="4166691209"/>
              </p:ext>
            </p:extLst>
          </p:nvPr>
        </p:nvGraphicFramePr>
        <p:xfrm>
          <a:off x="251520" y="573919"/>
          <a:ext cx="3617750" cy="1232577"/>
        </p:xfrm>
        <a:graphic>
          <a:graphicData uri="http://schemas.openxmlformats.org/drawingml/2006/table">
            <a:tbl>
              <a:tblPr firstRow="1" bandRow="1">
                <a:tableStyleId>{5C22544A-7EE6-4342-B048-85BDC9FD1C3A}</a:tableStyleId>
              </a:tblPr>
              <a:tblGrid>
                <a:gridCol w="1080000"/>
                <a:gridCol w="1080000"/>
                <a:gridCol w="377750"/>
                <a:gridCol w="1080000"/>
              </a:tblGrid>
              <a:tr h="410859">
                <a:tc>
                  <a:txBody>
                    <a:bodyPr/>
                    <a:lstStyle/>
                    <a:p>
                      <a:pPr algn="ctr">
                        <a:lnSpc>
                          <a:spcPts val="1800"/>
                        </a:lnSpc>
                      </a:pPr>
                      <a:r>
                        <a:rPr kumimoji="1" lang="ja-JP" altLang="en-US" sz="1400" dirty="0" smtClean="0"/>
                        <a:t>ケース①</a:t>
                      </a:r>
                      <a:endParaRPr kumimoji="1" lang="ja-JP" altLang="en-US" sz="1400"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r>
                        <a:rPr kumimoji="1" lang="ja-JP" altLang="en-US" sz="1400" dirty="0" smtClean="0"/>
                        <a:t>振替前</a:t>
                      </a:r>
                      <a:endParaRPr kumimoji="1" lang="ja-JP" altLang="en-US" sz="1400"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endParaRPr kumimoji="1" lang="ja-JP" altLang="en-US" sz="1400"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r>
                        <a:rPr kumimoji="1" lang="ja-JP" altLang="en-US" sz="1400" dirty="0" smtClean="0"/>
                        <a:t>振替後</a:t>
                      </a:r>
                      <a:endParaRPr kumimoji="1" lang="ja-JP" altLang="en-US" sz="1400"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859">
                <a:tc>
                  <a:txBody>
                    <a:bodyPr/>
                    <a:lstStyle/>
                    <a:p>
                      <a:pPr>
                        <a:lnSpc>
                          <a:spcPts val="1800"/>
                        </a:lnSpc>
                      </a:pPr>
                      <a:r>
                        <a:rPr kumimoji="1" lang="ja-JP" altLang="en-US" sz="1400" b="1" dirty="0" smtClean="0"/>
                        <a:t>保険者</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kumimoji="1" lang="ja-JP" altLang="en-US" sz="1400" b="1" dirty="0" smtClean="0"/>
                        <a:t>Ａ県Ｘ市</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r>
                        <a:rPr kumimoji="1" lang="ja-JP" altLang="en-US" sz="1400" b="1" dirty="0" smtClean="0"/>
                        <a:t>⇒</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kumimoji="1" lang="ja-JP" altLang="en-US" sz="1400" b="1" dirty="0" smtClean="0"/>
                        <a:t>Ａ県Ｙ市</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859">
                <a:tc>
                  <a:txBody>
                    <a:bodyPr/>
                    <a:lstStyle/>
                    <a:p>
                      <a:pPr>
                        <a:lnSpc>
                          <a:spcPts val="1800"/>
                        </a:lnSpc>
                      </a:pPr>
                      <a:r>
                        <a:rPr kumimoji="1" lang="ja-JP" altLang="en-US" sz="1400" b="1" dirty="0" smtClean="0"/>
                        <a:t>医療機関</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kumimoji="1" lang="ja-JP" altLang="en-US" sz="1400" b="1" dirty="0" smtClean="0"/>
                        <a:t>Ａ県</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r>
                        <a:rPr kumimoji="1" lang="ja-JP" altLang="en-US" sz="1400" b="1" dirty="0" smtClean="0"/>
                        <a:t>⇒</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kumimoji="1" lang="ja-JP" altLang="en-US" sz="1400" b="1" dirty="0" smtClean="0"/>
                        <a:t>Ａ県</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8" name="グループ化 27"/>
          <p:cNvGrpSpPr/>
          <p:nvPr/>
        </p:nvGrpSpPr>
        <p:grpSpPr>
          <a:xfrm>
            <a:off x="3059832" y="2650967"/>
            <a:ext cx="2909281" cy="1459324"/>
            <a:chOff x="3059832" y="2650967"/>
            <a:chExt cx="2909281" cy="1459324"/>
          </a:xfrm>
        </p:grpSpPr>
        <p:sp>
          <p:nvSpPr>
            <p:cNvPr id="21" name="Text Box 99"/>
            <p:cNvSpPr txBox="1">
              <a:spLocks noChangeArrowheads="1"/>
            </p:cNvSpPr>
            <p:nvPr/>
          </p:nvSpPr>
          <p:spPr bwMode="auto">
            <a:xfrm>
              <a:off x="3444469" y="2700327"/>
              <a:ext cx="1008112" cy="432048"/>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100" dirty="0" smtClean="0">
                  <a:solidFill>
                    <a:srgbClr val="000000"/>
                  </a:solidFill>
                  <a:latin typeface="Verdana" pitchFamily="34" charset="0"/>
                  <a:ea typeface="HG丸ｺﾞｼｯｸM-PRO" pitchFamily="49" charset="-128"/>
                </a:rPr>
                <a:t>Ａ県</a:t>
              </a:r>
              <a:endParaRPr kumimoji="1" lang="ja-JP" altLang="en-US" sz="1100" dirty="0">
                <a:solidFill>
                  <a:srgbClr val="000000"/>
                </a:solidFill>
                <a:latin typeface="Verdana" pitchFamily="34" charset="0"/>
                <a:ea typeface="HG丸ｺﾞｼｯｸM-PRO" pitchFamily="49" charset="-128"/>
              </a:endParaRPr>
            </a:p>
            <a:p>
              <a:pPr>
                <a:lnSpc>
                  <a:spcPts val="1300"/>
                </a:lnSpc>
              </a:pPr>
              <a:r>
                <a:rPr kumimoji="1" lang="ja-JP" altLang="en-US" sz="1100" dirty="0">
                  <a:solidFill>
                    <a:srgbClr val="000000"/>
                  </a:solidFill>
                  <a:latin typeface="Verdana" pitchFamily="34" charset="0"/>
                  <a:ea typeface="HG丸ｺﾞｼｯｸM-PRO" pitchFamily="49" charset="-128"/>
                </a:rPr>
                <a:t>国保連合会</a:t>
              </a:r>
            </a:p>
          </p:txBody>
        </p:sp>
        <p:pic>
          <p:nvPicPr>
            <p:cNvPr id="22" name="Picture 102" descr="0091 図書館"/>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5976" y="2722975"/>
              <a:ext cx="648072" cy="445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18" descr="PE01922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61156" y="3257227"/>
              <a:ext cx="648072" cy="4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AutoShape 31"/>
            <p:cNvSpPr>
              <a:spLocks noChangeArrowheads="1"/>
            </p:cNvSpPr>
            <p:nvPr/>
          </p:nvSpPr>
          <p:spPr bwMode="auto">
            <a:xfrm>
              <a:off x="3059832" y="2650967"/>
              <a:ext cx="2909281" cy="1459324"/>
            </a:xfrm>
            <a:prstGeom prst="roundRect">
              <a:avLst>
                <a:gd name="adj" fmla="val 16667"/>
              </a:avLst>
            </a:prstGeom>
            <a:noFill/>
            <a:ln w="6350" algn="ctr">
              <a:solidFill>
                <a:schemeClr val="tx1"/>
              </a:solidFill>
              <a:prstDash val="dash"/>
              <a:round/>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pic>
          <p:nvPicPr>
            <p:cNvPr id="59" name="Picture 4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37220" y="3276391"/>
              <a:ext cx="44514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上カーブ矢印 60"/>
            <p:cNvSpPr/>
            <p:nvPr/>
          </p:nvSpPr>
          <p:spPr>
            <a:xfrm rot="1077355" flipV="1">
              <a:off x="5213679" y="3199699"/>
              <a:ext cx="465206" cy="180020"/>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2" name="Text Box 99"/>
            <p:cNvSpPr txBox="1">
              <a:spLocks noChangeArrowheads="1"/>
            </p:cNvSpPr>
            <p:nvPr/>
          </p:nvSpPr>
          <p:spPr bwMode="auto">
            <a:xfrm>
              <a:off x="5119216" y="2960756"/>
              <a:ext cx="650918" cy="299639"/>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300"/>
                </a:lnSpc>
              </a:pPr>
              <a:r>
                <a:rPr kumimoji="1" lang="ja-JP" altLang="en-US" sz="1200" b="1" dirty="0" smtClean="0">
                  <a:solidFill>
                    <a:srgbClr val="FF0000"/>
                  </a:solidFill>
                  <a:latin typeface="+mn-ea"/>
                </a:rPr>
                <a:t>複製</a:t>
              </a:r>
              <a:endParaRPr kumimoji="1" lang="ja-JP" altLang="en-US" sz="1200" b="1" dirty="0">
                <a:solidFill>
                  <a:srgbClr val="FF0000"/>
                </a:solidFill>
                <a:latin typeface="+mn-ea"/>
              </a:endParaRPr>
            </a:p>
          </p:txBody>
        </p:sp>
        <p:sp>
          <p:nvSpPr>
            <p:cNvPr id="70" name="メモ 69"/>
            <p:cNvSpPr/>
            <p:nvPr/>
          </p:nvSpPr>
          <p:spPr>
            <a:xfrm>
              <a:off x="5341276" y="3348399"/>
              <a:ext cx="598876" cy="617876"/>
            </a:xfrm>
            <a:prstGeom prst="foldedCorner">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mn-ea"/>
                </a:rPr>
                <a:t>一次審査</a:t>
              </a:r>
              <a:r>
                <a:rPr lang="ja-JP" altLang="en-US" sz="800" dirty="0" smtClean="0">
                  <a:solidFill>
                    <a:schemeClr val="tx1"/>
                  </a:solidFill>
                  <a:latin typeface="+mn-ea"/>
                </a:rPr>
                <a:t>レセプト</a:t>
              </a:r>
              <a:endParaRPr lang="en-US" altLang="ja-JP" sz="800" dirty="0" smtClean="0">
                <a:solidFill>
                  <a:schemeClr val="tx1"/>
                </a:solidFill>
                <a:latin typeface="+mn-ea"/>
              </a:endParaRPr>
            </a:p>
            <a:p>
              <a:pPr algn="ctr"/>
              <a:r>
                <a:rPr kumimoji="1" lang="ja-JP" altLang="en-US" sz="800" dirty="0" smtClean="0">
                  <a:solidFill>
                    <a:schemeClr val="tx1"/>
                  </a:solidFill>
                  <a:latin typeface="+mn-ea"/>
                </a:rPr>
                <a:t>（電子）</a:t>
              </a:r>
              <a:endParaRPr kumimoji="1" lang="ja-JP" altLang="en-US" sz="800" dirty="0">
                <a:solidFill>
                  <a:schemeClr val="tx1"/>
                </a:solidFill>
                <a:latin typeface="+mn-ea"/>
              </a:endParaRPr>
            </a:p>
          </p:txBody>
        </p:sp>
      </p:grpSp>
      <p:sp>
        <p:nvSpPr>
          <p:cNvPr id="75" name="Text Box 99"/>
          <p:cNvSpPr txBox="1">
            <a:spLocks noChangeArrowheads="1"/>
          </p:cNvSpPr>
          <p:nvPr/>
        </p:nvSpPr>
        <p:spPr bwMode="auto">
          <a:xfrm>
            <a:off x="5796136" y="4038283"/>
            <a:ext cx="1512168" cy="360040"/>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300"/>
              </a:lnSpc>
            </a:pPr>
            <a:r>
              <a:rPr kumimoji="1" lang="ja-JP" altLang="en-US" sz="1100" b="1" dirty="0" smtClean="0">
                <a:solidFill>
                  <a:srgbClr val="FF0000"/>
                </a:solidFill>
                <a:latin typeface="+mn-ea"/>
              </a:rPr>
              <a:t>自県分決定</a:t>
            </a:r>
            <a:endParaRPr kumimoji="1" lang="ja-JP" altLang="en-US" sz="1100" b="1" dirty="0">
              <a:solidFill>
                <a:srgbClr val="FF0000"/>
              </a:solidFill>
              <a:latin typeface="+mn-ea"/>
            </a:endParaRPr>
          </a:p>
        </p:txBody>
      </p:sp>
      <p:cxnSp>
        <p:nvCxnSpPr>
          <p:cNvPr id="76" name="直線矢印コネクタ 75"/>
          <p:cNvCxnSpPr/>
          <p:nvPr/>
        </p:nvCxnSpPr>
        <p:spPr>
          <a:xfrm>
            <a:off x="4788024" y="4124725"/>
            <a:ext cx="0" cy="60344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1" name="Text Box 99"/>
          <p:cNvSpPr txBox="1">
            <a:spLocks noChangeArrowheads="1"/>
          </p:cNvSpPr>
          <p:nvPr/>
        </p:nvSpPr>
        <p:spPr bwMode="auto">
          <a:xfrm>
            <a:off x="4860032" y="4470331"/>
            <a:ext cx="1512168" cy="257836"/>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300"/>
              </a:lnSpc>
            </a:pPr>
            <a:r>
              <a:rPr kumimoji="1" lang="ja-JP" altLang="en-US" sz="1100" b="1" dirty="0" smtClean="0">
                <a:solidFill>
                  <a:srgbClr val="FF0000"/>
                </a:solidFill>
                <a:latin typeface="+mn-ea"/>
              </a:rPr>
              <a:t>自県決定分（＋）</a:t>
            </a:r>
            <a:endParaRPr kumimoji="1" lang="ja-JP" altLang="en-US" sz="1100" b="1" dirty="0">
              <a:solidFill>
                <a:srgbClr val="FF0000"/>
              </a:solidFill>
              <a:latin typeface="+mn-ea"/>
            </a:endParaRPr>
          </a:p>
        </p:txBody>
      </p:sp>
      <p:grpSp>
        <p:nvGrpSpPr>
          <p:cNvPr id="27" name="グループ化 26"/>
          <p:cNvGrpSpPr/>
          <p:nvPr/>
        </p:nvGrpSpPr>
        <p:grpSpPr>
          <a:xfrm>
            <a:off x="5979960" y="2829443"/>
            <a:ext cx="1227375" cy="650879"/>
            <a:chOff x="5979960" y="2829443"/>
            <a:chExt cx="1227375" cy="650879"/>
          </a:xfrm>
        </p:grpSpPr>
        <p:cxnSp>
          <p:nvCxnSpPr>
            <p:cNvPr id="35" name="直線矢印コネクタ 34"/>
            <p:cNvCxnSpPr/>
            <p:nvPr/>
          </p:nvCxnSpPr>
          <p:spPr>
            <a:xfrm flipV="1">
              <a:off x="5979960" y="2978934"/>
              <a:ext cx="1227375"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7" name="Text Box 99"/>
            <p:cNvSpPr txBox="1">
              <a:spLocks noChangeArrowheads="1"/>
            </p:cNvSpPr>
            <p:nvPr/>
          </p:nvSpPr>
          <p:spPr bwMode="auto">
            <a:xfrm>
              <a:off x="5979960" y="3120282"/>
              <a:ext cx="1227375" cy="360040"/>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300"/>
                </a:lnSpc>
              </a:pPr>
              <a:r>
                <a:rPr lang="ja-JP" altLang="en-US" b="1" dirty="0" smtClean="0">
                  <a:solidFill>
                    <a:srgbClr val="FF0000"/>
                  </a:solidFill>
                  <a:latin typeface="+mn-ea"/>
                </a:rPr>
                <a:t>保険者サービス系</a:t>
              </a:r>
              <a:r>
                <a:rPr kumimoji="1" lang="ja-JP" altLang="en-US" sz="1100" b="1" dirty="0" smtClean="0">
                  <a:solidFill>
                    <a:srgbClr val="FF0000"/>
                  </a:solidFill>
                  <a:latin typeface="+mn-ea"/>
                </a:rPr>
                <a:t>公開</a:t>
              </a:r>
              <a:endParaRPr kumimoji="1" lang="en-US" altLang="ja-JP" sz="1100" b="1" dirty="0" smtClean="0">
                <a:solidFill>
                  <a:srgbClr val="FF0000"/>
                </a:solidFill>
                <a:latin typeface="+mn-ea"/>
              </a:endParaRPr>
            </a:p>
            <a:p>
              <a:pPr>
                <a:lnSpc>
                  <a:spcPts val="1300"/>
                </a:lnSpc>
              </a:pPr>
              <a:endParaRPr kumimoji="1" lang="ja-JP" altLang="en-US" sz="1100" b="1" dirty="0">
                <a:solidFill>
                  <a:srgbClr val="FF0000"/>
                </a:solidFill>
                <a:latin typeface="+mn-ea"/>
              </a:endParaRPr>
            </a:p>
          </p:txBody>
        </p:sp>
        <p:sp>
          <p:nvSpPr>
            <p:cNvPr id="82" name="フローチャート: 処理 81"/>
            <p:cNvSpPr/>
            <p:nvPr/>
          </p:nvSpPr>
          <p:spPr>
            <a:xfrm>
              <a:off x="6444208" y="2829443"/>
              <a:ext cx="288032" cy="288032"/>
            </a:xfrm>
            <a:prstGeom prst="flowChartProcess">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latin typeface="+mn-ea"/>
                </a:rPr>
                <a:t>３</a:t>
              </a:r>
              <a:endParaRPr kumimoji="1" lang="en-US" altLang="ja-JP" dirty="0" smtClean="0">
                <a:solidFill>
                  <a:srgbClr val="FF0000"/>
                </a:solidFill>
                <a:latin typeface="+mn-ea"/>
              </a:endParaRPr>
            </a:p>
          </p:txBody>
        </p:sp>
      </p:grpSp>
      <p:sp>
        <p:nvSpPr>
          <p:cNvPr id="83" name="フローチャート: 処理 82"/>
          <p:cNvSpPr/>
          <p:nvPr/>
        </p:nvSpPr>
        <p:spPr>
          <a:xfrm>
            <a:off x="5580112" y="3894267"/>
            <a:ext cx="288032" cy="288032"/>
          </a:xfrm>
          <a:prstGeom prst="flowChartProcess">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latin typeface="+mn-ea"/>
              </a:rPr>
              <a:t>２</a:t>
            </a:r>
            <a:endParaRPr kumimoji="1" lang="en-US" altLang="ja-JP" dirty="0" smtClean="0">
              <a:solidFill>
                <a:srgbClr val="FF0000"/>
              </a:solidFill>
              <a:latin typeface="+mn-ea"/>
            </a:endParaRPr>
          </a:p>
        </p:txBody>
      </p:sp>
      <p:sp>
        <p:nvSpPr>
          <p:cNvPr id="84" name="フローチャート: 処理 83"/>
          <p:cNvSpPr/>
          <p:nvPr/>
        </p:nvSpPr>
        <p:spPr>
          <a:xfrm>
            <a:off x="4650333" y="4182299"/>
            <a:ext cx="288032" cy="288032"/>
          </a:xfrm>
          <a:prstGeom prst="flowChartProcess">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latin typeface="+mn-ea"/>
              </a:rPr>
              <a:t>４</a:t>
            </a:r>
            <a:endParaRPr kumimoji="1" lang="en-US" altLang="ja-JP" dirty="0" smtClean="0">
              <a:solidFill>
                <a:srgbClr val="FF0000"/>
              </a:solidFill>
              <a:latin typeface="+mn-ea"/>
            </a:endParaRPr>
          </a:p>
        </p:txBody>
      </p:sp>
      <p:sp>
        <p:nvSpPr>
          <p:cNvPr id="58" name="テキスト ボックス 57"/>
          <p:cNvSpPr txBox="1"/>
          <p:nvPr/>
        </p:nvSpPr>
        <p:spPr>
          <a:xfrm>
            <a:off x="224760" y="6145167"/>
            <a:ext cx="8667720" cy="307777"/>
          </a:xfrm>
          <a:prstGeom prst="rect">
            <a:avLst/>
          </a:prstGeom>
          <a:noFill/>
        </p:spPr>
        <p:txBody>
          <a:bodyPr wrap="square" rtlCol="0">
            <a:spAutoFit/>
          </a:bodyPr>
          <a:lstStyle/>
          <a:p>
            <a:r>
              <a:rPr lang="en-US" altLang="ja-JP" sz="1400" dirty="0" smtClean="0">
                <a:latin typeface="+mn-ea"/>
              </a:rPr>
              <a:t>※</a:t>
            </a:r>
            <a:r>
              <a:rPr lang="ja-JP" altLang="en-US" sz="1400" dirty="0" smtClean="0">
                <a:latin typeface="+mn-ea"/>
              </a:rPr>
              <a:t>　</a:t>
            </a:r>
            <a:r>
              <a:rPr lang="ja-JP" altLang="en-US" sz="1400" dirty="0">
                <a:latin typeface="+mn-ea"/>
              </a:rPr>
              <a:t>紙</a:t>
            </a:r>
            <a:r>
              <a:rPr lang="ja-JP" altLang="en-US" sz="1400" dirty="0" smtClean="0">
                <a:latin typeface="+mn-ea"/>
              </a:rPr>
              <a:t>レセプト特有の運用</a:t>
            </a:r>
            <a:r>
              <a:rPr lang="ja-JP" altLang="en-US" sz="1400" dirty="0">
                <a:latin typeface="+mn-ea"/>
              </a:rPr>
              <a:t>については</a:t>
            </a:r>
            <a:r>
              <a:rPr lang="ja-JP" altLang="en-US" sz="1400" dirty="0" smtClean="0">
                <a:latin typeface="+mn-ea"/>
              </a:rPr>
              <a:t>、</a:t>
            </a:r>
            <a:r>
              <a:rPr lang="ja-JP" altLang="en-US" sz="1400" dirty="0">
                <a:latin typeface="+mn-ea"/>
              </a:rPr>
              <a:t>本フローから割愛します</a:t>
            </a:r>
            <a:r>
              <a:rPr lang="ja-JP" altLang="en-US" sz="1400" dirty="0" smtClean="0">
                <a:latin typeface="+mn-ea"/>
              </a:rPr>
              <a:t>。</a:t>
            </a:r>
            <a:endParaRPr lang="en-US" altLang="ja-JP" sz="1400" dirty="0" smtClean="0">
              <a:latin typeface="+mn-ea"/>
            </a:endParaRPr>
          </a:p>
        </p:txBody>
      </p:sp>
      <p:grpSp>
        <p:nvGrpSpPr>
          <p:cNvPr id="5" name="グループ化 4"/>
          <p:cNvGrpSpPr/>
          <p:nvPr/>
        </p:nvGrpSpPr>
        <p:grpSpPr>
          <a:xfrm>
            <a:off x="5776170" y="573738"/>
            <a:ext cx="3119156" cy="1232757"/>
            <a:chOff x="5125252" y="573738"/>
            <a:chExt cx="3119156" cy="1232757"/>
          </a:xfrm>
        </p:grpSpPr>
        <p:graphicFrame>
          <p:nvGraphicFramePr>
            <p:cNvPr id="64" name="コンテンツ プレースホルダー 3"/>
            <p:cNvGraphicFramePr>
              <a:graphicFrameLocks/>
            </p:cNvGraphicFramePr>
            <p:nvPr/>
          </p:nvGraphicFramePr>
          <p:xfrm>
            <a:off x="5125252" y="573738"/>
            <a:ext cx="3119156" cy="1232757"/>
          </p:xfrm>
          <a:graphic>
            <a:graphicData uri="http://schemas.openxmlformats.org/drawingml/2006/table">
              <a:tbl>
                <a:tblPr firstRow="1" bandRow="1">
                  <a:tableStyleId>{5C22544A-7EE6-4342-B048-85BDC9FD1C3A}</a:tableStyleId>
                </a:tblPr>
                <a:tblGrid>
                  <a:gridCol w="1080000"/>
                  <a:gridCol w="526988"/>
                  <a:gridCol w="288032"/>
                  <a:gridCol w="1224136"/>
                </a:tblGrid>
                <a:tr h="410919">
                  <a:tc>
                    <a:txBody>
                      <a:bodyPr/>
                      <a:lstStyle/>
                      <a:p>
                        <a:pPr algn="ctr">
                          <a:lnSpc>
                            <a:spcPts val="1800"/>
                          </a:lnSpc>
                        </a:pPr>
                        <a:r>
                          <a:rPr kumimoji="1" lang="ja-JP" altLang="en-US" sz="1400" dirty="0" smtClean="0">
                            <a:solidFill>
                              <a:schemeClr val="tx1"/>
                            </a:solidFill>
                          </a:rPr>
                          <a:t>凡例</a:t>
                        </a:r>
                        <a:endParaRPr kumimoji="1" lang="ja-JP" altLang="en-US" sz="1400" dirty="0">
                          <a:solidFill>
                            <a:schemeClr val="tx1"/>
                          </a:solidFill>
                        </a:endParaRPr>
                      </a:p>
                    </a:txBody>
                    <a:tcPr marL="72000" marR="72000" marT="36000" marB="36000" anchor="ctr">
                      <a:lnL w="19050" cap="flat" cmpd="sng" algn="ctr">
                        <a:solidFill>
                          <a:schemeClr val="accent1">
                            <a:lumMod val="50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800"/>
                          </a:lnSpc>
                        </a:pPr>
                        <a:endParaRPr kumimoji="1" lang="ja-JP" altLang="en-US" sz="1400" dirty="0">
                          <a:solidFill>
                            <a:schemeClr val="tx1"/>
                          </a:solidFill>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800"/>
                          </a:lnSpc>
                        </a:pPr>
                        <a:endParaRPr kumimoji="1" lang="ja-JP" altLang="en-US" sz="1400" dirty="0">
                          <a:solidFill>
                            <a:schemeClr val="tx1"/>
                          </a:solidFill>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800"/>
                          </a:lnSpc>
                        </a:pPr>
                        <a:endParaRPr kumimoji="1" lang="ja-JP" altLang="en-US" sz="1400" dirty="0">
                          <a:solidFill>
                            <a:schemeClr val="tx1"/>
                          </a:solidFill>
                        </a:endParaRPr>
                      </a:p>
                    </a:txBody>
                    <a:tcPr marL="72000" marR="72000" marT="36000" marB="36000" anchor="ctr">
                      <a:lnL w="12700" cap="flat" cmpd="sng" algn="ctr">
                        <a:no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0919">
                  <a:tc>
                    <a:txBody>
                      <a:bodyPr/>
                      <a:lstStyle/>
                      <a:p>
                        <a:pPr>
                          <a:lnSpc>
                            <a:spcPts val="1800"/>
                          </a:lnSpc>
                        </a:pPr>
                        <a:endParaRPr kumimoji="1" lang="ja-JP" altLang="en-US" sz="1400" b="1" dirty="0">
                          <a:solidFill>
                            <a:schemeClr val="tx1"/>
                          </a:solidFill>
                        </a:endParaRPr>
                      </a:p>
                    </a:txBody>
                    <a:tcPr marL="72000" marR="72000" marT="36000" marB="36000" anchor="ctr">
                      <a:lnL w="19050" cap="flat" cmpd="sng" algn="ctr">
                        <a:solidFill>
                          <a:schemeClr val="accent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800"/>
                          </a:lnSpc>
                        </a:pPr>
                        <a:endParaRPr kumimoji="1" lang="ja-JP" altLang="en-US" sz="1400" b="1" dirty="0">
                          <a:solidFill>
                            <a:schemeClr val="tx1"/>
                          </a:solidFill>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400" dirty="0" smtClean="0"/>
                          <a:t>：</a:t>
                        </a:r>
                        <a:endParaRPr lang="ja-JP" altLang="en-US" sz="1400" dirty="0"/>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400" dirty="0" smtClean="0"/>
                          <a:t>過誤</a:t>
                        </a:r>
                        <a:endParaRPr lang="ja-JP" altLang="en-US" sz="1400" dirty="0"/>
                      </a:p>
                    </a:txBody>
                    <a:tcPr marL="72000" marR="72000" marT="36000" marB="36000">
                      <a:lnL w="12700" cap="flat" cmpd="sng" algn="ctr">
                        <a:no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0919">
                  <a:tc>
                    <a:txBody>
                      <a:bodyPr/>
                      <a:lstStyle/>
                      <a:p>
                        <a:endParaRPr lang="ja-JP" altLang="en-US" sz="1400" dirty="0"/>
                      </a:p>
                    </a:txBody>
                    <a:tcPr marL="72000" marR="72000" marT="36000" marB="36000" anchor="ctr">
                      <a:lnL w="19050" cap="flat" cmpd="sng" algn="ctr">
                        <a:solidFill>
                          <a:schemeClr val="accent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ltLang="en-US" sz="1400" dirty="0"/>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400" dirty="0" smtClean="0"/>
                          <a:t>：</a:t>
                        </a:r>
                        <a:endParaRPr lang="ja-JP" altLang="en-US" sz="1400" dirty="0"/>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400" dirty="0" smtClean="0"/>
                          <a:t>一次審査</a:t>
                        </a:r>
                        <a:endParaRPr lang="ja-JP" altLang="en-US" sz="1400" dirty="0"/>
                      </a:p>
                    </a:txBody>
                    <a:tcPr marL="72000" marR="72000" marT="36000" marB="36000">
                      <a:lnL w="12700" cap="flat" cmpd="sng" algn="ctr">
                        <a:no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9" name="円/楕円 48"/>
            <p:cNvSpPr/>
            <p:nvPr/>
          </p:nvSpPr>
          <p:spPr>
            <a:xfrm>
              <a:off x="5508104" y="991964"/>
              <a:ext cx="288032" cy="288032"/>
            </a:xfrm>
            <a:prstGeom prst="ellipse">
              <a:avLst/>
            </a:prstGeom>
            <a:solidFill>
              <a:schemeClr val="accent1">
                <a:lumMod val="20000"/>
                <a:lumOff val="80000"/>
              </a:schemeClr>
            </a:solidFill>
            <a:ln>
              <a:solidFill>
                <a:srgbClr val="0000CC"/>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dirty="0">
                <a:solidFill>
                  <a:srgbClr val="0000CC"/>
                </a:solidFill>
              </a:endParaRPr>
            </a:p>
          </p:txBody>
        </p:sp>
        <p:cxnSp>
          <p:nvCxnSpPr>
            <p:cNvPr id="50" name="直線矢印コネクタ 49"/>
            <p:cNvCxnSpPr/>
            <p:nvPr/>
          </p:nvCxnSpPr>
          <p:spPr>
            <a:xfrm rot="16200000" flipV="1">
              <a:off x="6408204" y="811944"/>
              <a:ext cx="0" cy="648072"/>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rot="16200000" flipV="1">
              <a:off x="6408204" y="1232668"/>
              <a:ext cx="0" cy="6480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5" name="フローチャート: 処理 64"/>
            <p:cNvSpPr/>
            <p:nvPr/>
          </p:nvSpPr>
          <p:spPr>
            <a:xfrm>
              <a:off x="5508104" y="1412688"/>
              <a:ext cx="288032" cy="288032"/>
            </a:xfrm>
            <a:prstGeom prst="flowChartProcess">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smtClean="0">
                <a:solidFill>
                  <a:srgbClr val="FF0000"/>
                </a:solidFill>
              </a:endParaRPr>
            </a:p>
          </p:txBody>
        </p:sp>
      </p:grpSp>
      <p:grpSp>
        <p:nvGrpSpPr>
          <p:cNvPr id="57" name="グループ化 56"/>
          <p:cNvGrpSpPr/>
          <p:nvPr/>
        </p:nvGrpSpPr>
        <p:grpSpPr>
          <a:xfrm>
            <a:off x="7207335" y="2650967"/>
            <a:ext cx="1187287" cy="1512168"/>
            <a:chOff x="899592" y="2761764"/>
            <a:chExt cx="1187287" cy="1512168"/>
          </a:xfrm>
        </p:grpSpPr>
        <p:pic>
          <p:nvPicPr>
            <p:cNvPr id="60" name="Picture 97" descr="PE01722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043608" y="3769876"/>
              <a:ext cx="581025" cy="38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AutoShape 31"/>
            <p:cNvSpPr>
              <a:spLocks noChangeArrowheads="1"/>
            </p:cNvSpPr>
            <p:nvPr/>
          </p:nvSpPr>
          <p:spPr bwMode="auto">
            <a:xfrm>
              <a:off x="899592" y="2761764"/>
              <a:ext cx="1187287" cy="1512168"/>
            </a:xfrm>
            <a:prstGeom prst="roundRect">
              <a:avLst>
                <a:gd name="adj" fmla="val 16667"/>
              </a:avLst>
            </a:prstGeom>
            <a:noFill/>
            <a:ln w="6350" algn="ctr">
              <a:solidFill>
                <a:schemeClr val="tx1"/>
              </a:solidFill>
              <a:prstDash val="dash"/>
              <a:round/>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pic>
          <p:nvPicPr>
            <p:cNvPr id="67" name="Picture 110" descr="0057 市役所"/>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3193812"/>
              <a:ext cx="693084" cy="51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Text Box 111"/>
            <p:cNvSpPr txBox="1">
              <a:spLocks noChangeArrowheads="1"/>
            </p:cNvSpPr>
            <p:nvPr/>
          </p:nvSpPr>
          <p:spPr bwMode="auto">
            <a:xfrm>
              <a:off x="966613" y="2820920"/>
              <a:ext cx="1056284" cy="435447"/>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100" dirty="0">
                  <a:solidFill>
                    <a:srgbClr val="000000"/>
                  </a:solidFill>
                  <a:latin typeface="Verdana" pitchFamily="34" charset="0"/>
                  <a:ea typeface="HG丸ｺﾞｼｯｸM-PRO" pitchFamily="49" charset="-128"/>
                </a:rPr>
                <a:t>Ａ</a:t>
              </a:r>
              <a:r>
                <a:rPr kumimoji="1" lang="ja-JP" altLang="en-US" sz="1100" dirty="0" smtClean="0">
                  <a:solidFill>
                    <a:srgbClr val="000000"/>
                  </a:solidFill>
                  <a:latin typeface="Verdana" pitchFamily="34" charset="0"/>
                  <a:ea typeface="HG丸ｺﾞｼｯｸM-PRO" pitchFamily="49" charset="-128"/>
                </a:rPr>
                <a:t>県Ｙ市</a:t>
              </a:r>
              <a:r>
                <a:rPr kumimoji="1" lang="ja-JP" altLang="en-US" sz="1100" dirty="0">
                  <a:solidFill>
                    <a:srgbClr val="000000"/>
                  </a:solidFill>
                  <a:latin typeface="Verdana" pitchFamily="34" charset="0"/>
                  <a:ea typeface="HG丸ｺﾞｼｯｸM-PRO" pitchFamily="49" charset="-128"/>
                </a:rPr>
                <a:t>　</a:t>
              </a:r>
            </a:p>
            <a:p>
              <a:pPr>
                <a:lnSpc>
                  <a:spcPts val="1300"/>
                </a:lnSpc>
              </a:pPr>
              <a:r>
                <a:rPr kumimoji="1" lang="ja-JP" altLang="en-US" sz="1100" dirty="0">
                  <a:solidFill>
                    <a:srgbClr val="000000"/>
                  </a:solidFill>
                  <a:latin typeface="Verdana" pitchFamily="34" charset="0"/>
                  <a:ea typeface="HG丸ｺﾞｼｯｸM-PRO" pitchFamily="49" charset="-128"/>
                </a:rPr>
                <a:t>保険者</a:t>
              </a:r>
              <a:endParaRPr kumimoji="1" lang="en-US" altLang="ja-JP" sz="1100" dirty="0">
                <a:solidFill>
                  <a:srgbClr val="000000"/>
                </a:solidFill>
                <a:latin typeface="Verdana" pitchFamily="34" charset="0"/>
                <a:ea typeface="HG丸ｺﾞｼｯｸM-PRO" pitchFamily="49" charset="-128"/>
              </a:endParaRPr>
            </a:p>
          </p:txBody>
        </p:sp>
      </p:grpSp>
      <p:grpSp>
        <p:nvGrpSpPr>
          <p:cNvPr id="69" name="グループ化 68"/>
          <p:cNvGrpSpPr/>
          <p:nvPr/>
        </p:nvGrpSpPr>
        <p:grpSpPr>
          <a:xfrm>
            <a:off x="1862154" y="2835052"/>
            <a:ext cx="1195851" cy="494638"/>
            <a:chOff x="1772496" y="2687045"/>
            <a:chExt cx="1195851" cy="494638"/>
          </a:xfrm>
        </p:grpSpPr>
        <p:cxnSp>
          <p:nvCxnSpPr>
            <p:cNvPr id="71" name="直線矢印コネクタ 70"/>
            <p:cNvCxnSpPr/>
            <p:nvPr/>
          </p:nvCxnSpPr>
          <p:spPr>
            <a:xfrm>
              <a:off x="1777242" y="2870532"/>
              <a:ext cx="1191105" cy="8601"/>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72" name="Text Box 99"/>
            <p:cNvSpPr txBox="1">
              <a:spLocks noChangeArrowheads="1"/>
            </p:cNvSpPr>
            <p:nvPr/>
          </p:nvSpPr>
          <p:spPr bwMode="auto">
            <a:xfrm>
              <a:off x="1772496" y="2965659"/>
              <a:ext cx="1195851" cy="216024"/>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300"/>
                </a:lnSpc>
              </a:pPr>
              <a:r>
                <a:rPr kumimoji="1" lang="ja-JP" altLang="en-US" sz="1100" b="1" dirty="0" smtClean="0">
                  <a:solidFill>
                    <a:srgbClr val="0000CC"/>
                  </a:solidFill>
                  <a:latin typeface="+mn-ea"/>
                </a:rPr>
                <a:t>過誤申出</a:t>
              </a:r>
              <a:endParaRPr kumimoji="1" lang="ja-JP" altLang="en-US" sz="1100" b="1" dirty="0">
                <a:solidFill>
                  <a:srgbClr val="0000CC"/>
                </a:solidFill>
                <a:latin typeface="+mn-ea"/>
              </a:endParaRPr>
            </a:p>
          </p:txBody>
        </p:sp>
        <p:sp>
          <p:nvSpPr>
            <p:cNvPr id="73" name="円/楕円 72"/>
            <p:cNvSpPr/>
            <p:nvPr/>
          </p:nvSpPr>
          <p:spPr>
            <a:xfrm>
              <a:off x="2247981" y="2687045"/>
              <a:ext cx="288032" cy="288032"/>
            </a:xfrm>
            <a:prstGeom prst="ellipse">
              <a:avLst/>
            </a:prstGeom>
            <a:solidFill>
              <a:schemeClr val="accent1">
                <a:lumMod val="20000"/>
                <a:lumOff val="80000"/>
              </a:schemeClr>
            </a:solidFill>
            <a:ln>
              <a:solidFill>
                <a:srgbClr val="0000CC"/>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solidFill>
                    <a:srgbClr val="0000CC"/>
                  </a:solidFill>
                </a:rPr>
                <a:t>１</a:t>
              </a:r>
              <a:endParaRPr kumimoji="1" lang="ja-JP" altLang="en-US" dirty="0">
                <a:solidFill>
                  <a:srgbClr val="0000CC"/>
                </a:solidFill>
              </a:endParaRPr>
            </a:p>
          </p:txBody>
        </p:sp>
      </p:grpSp>
      <p:sp>
        <p:nvSpPr>
          <p:cNvPr id="63" name="フローチャート: 処理 62"/>
          <p:cNvSpPr/>
          <p:nvPr/>
        </p:nvSpPr>
        <p:spPr>
          <a:xfrm>
            <a:off x="4909228" y="2700327"/>
            <a:ext cx="288032" cy="288032"/>
          </a:xfrm>
          <a:prstGeom prst="flowChartProcess">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rgbClr val="FF0000"/>
                </a:solidFill>
                <a:latin typeface="+mn-ea"/>
              </a:rPr>
              <a:t>1</a:t>
            </a:r>
            <a:endParaRPr kumimoji="1" lang="en-US" altLang="ja-JP" dirty="0" smtClean="0">
              <a:solidFill>
                <a:srgbClr val="FF0000"/>
              </a:solidFill>
              <a:latin typeface="+mn-ea"/>
            </a:endParaRPr>
          </a:p>
        </p:txBody>
      </p:sp>
    </p:spTree>
    <p:extLst>
      <p:ext uri="{BB962C8B-B14F-4D97-AF65-F5344CB8AC3E}">
        <p14:creationId xmlns:p14="http://schemas.microsoft.com/office/powerpoint/2010/main" val="319308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224760" y="2022791"/>
            <a:ext cx="8667720" cy="4070505"/>
          </a:xfrm>
          <a:prstGeom prst="roundRect">
            <a:avLst>
              <a:gd name="adj" fmla="val 3630"/>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6" name="テキスト ボックス 5"/>
          <p:cNvSpPr txBox="1"/>
          <p:nvPr/>
        </p:nvSpPr>
        <p:spPr>
          <a:xfrm>
            <a:off x="2483768" y="1033572"/>
            <a:ext cx="864096" cy="307777"/>
          </a:xfrm>
          <a:prstGeom prst="rect">
            <a:avLst/>
          </a:prstGeom>
          <a:noFill/>
          <a:ln w="3175">
            <a:noFill/>
          </a:ln>
        </p:spPr>
        <p:txBody>
          <a:bodyPr wrap="square" rtlCol="0">
            <a:spAutoFit/>
          </a:bodyPr>
          <a:lstStyle/>
          <a:p>
            <a:r>
              <a:rPr kumimoji="1" lang="ja-JP" altLang="en-US" sz="1400" b="1" dirty="0" smtClean="0">
                <a:latin typeface="ＭＳ ゴシック" pitchFamily="49" charset="-128"/>
                <a:ea typeface="ＭＳ ゴシック" pitchFamily="49" charset="-128"/>
              </a:rPr>
              <a:t>振替後</a:t>
            </a:r>
            <a:endParaRPr kumimoji="1" lang="en-US" altLang="ja-JP" sz="1400" b="1" dirty="0" smtClean="0">
              <a:latin typeface="ＭＳ ゴシック" pitchFamily="49" charset="-128"/>
              <a:ea typeface="ＭＳ ゴシック" pitchFamily="49" charset="-128"/>
            </a:endParaRPr>
          </a:p>
        </p:txBody>
      </p:sp>
      <p:sp>
        <p:nvSpPr>
          <p:cNvPr id="7" name="テキスト ボックス 6"/>
          <p:cNvSpPr txBox="1"/>
          <p:nvPr/>
        </p:nvSpPr>
        <p:spPr>
          <a:xfrm>
            <a:off x="1259632" y="1033572"/>
            <a:ext cx="864096" cy="307777"/>
          </a:xfrm>
          <a:prstGeom prst="rect">
            <a:avLst/>
          </a:prstGeom>
          <a:noFill/>
          <a:ln w="3175">
            <a:noFill/>
          </a:ln>
        </p:spPr>
        <p:txBody>
          <a:bodyPr wrap="square" rtlCol="0">
            <a:spAutoFit/>
          </a:bodyPr>
          <a:lstStyle/>
          <a:p>
            <a:r>
              <a:rPr kumimoji="1" lang="ja-JP" altLang="en-US" sz="1400" b="1" dirty="0" smtClean="0">
                <a:latin typeface="ＭＳ ゴシック" pitchFamily="49" charset="-128"/>
                <a:ea typeface="ＭＳ ゴシック" pitchFamily="49" charset="-128"/>
              </a:rPr>
              <a:t>振替前</a:t>
            </a:r>
            <a:endParaRPr kumimoji="1" lang="en-US" altLang="ja-JP" sz="1400" b="1" dirty="0" smtClean="0">
              <a:latin typeface="ＭＳ ゴシック" pitchFamily="49" charset="-128"/>
              <a:ea typeface="ＭＳ ゴシック" pitchFamily="49" charset="-128"/>
            </a:endParaRPr>
          </a:p>
        </p:txBody>
      </p:sp>
      <p:sp>
        <p:nvSpPr>
          <p:cNvPr id="2" name="タイトル 1"/>
          <p:cNvSpPr>
            <a:spLocks noGrp="1"/>
          </p:cNvSpPr>
          <p:nvPr>
            <p:ph type="title"/>
          </p:nvPr>
        </p:nvSpPr>
        <p:spPr/>
        <p:txBody>
          <a:bodyPr/>
          <a:lstStyle/>
          <a:p>
            <a:pPr marL="285750" indent="-285750">
              <a:buFont typeface="Meiryo UI" panose="020B0604030504040204" pitchFamily="50" charset="-128"/>
              <a:buChar char="○"/>
            </a:pPr>
            <a:r>
              <a:rPr lang="ja-JP" altLang="en-US" dirty="0"/>
              <a:t>国保総合システムの振替機能を活用した保険者間</a:t>
            </a:r>
            <a:r>
              <a:rPr kumimoji="1" lang="ja-JP" altLang="en-US" dirty="0" smtClean="0"/>
              <a:t>調整処理ケース②の流れ</a:t>
            </a:r>
            <a:endParaRPr kumimoji="1" lang="ja-JP" altLang="en-US" dirty="0"/>
          </a:p>
        </p:txBody>
      </p:sp>
      <p:sp>
        <p:nvSpPr>
          <p:cNvPr id="42" name="スライド番号プレースホルダ 3"/>
          <p:cNvSpPr>
            <a:spLocks noGrp="1"/>
          </p:cNvSpPr>
          <p:nvPr>
            <p:ph type="sldNum" sz="quarter" idx="12"/>
          </p:nvPr>
        </p:nvSpPr>
        <p:spPr/>
        <p:txBody>
          <a:bodyPr/>
          <a:lstStyle/>
          <a:p>
            <a:fld id="{E9C470F4-4704-4F31-8581-EC2F9F666ED2}" type="slidenum">
              <a:rPr kumimoji="1" lang="ja-JP" altLang="en-US" smtClean="0"/>
              <a:pPr/>
              <a:t>8</a:t>
            </a:fld>
            <a:endParaRPr kumimoji="1" lang="ja-JP" altLang="en-US"/>
          </a:p>
        </p:txBody>
      </p:sp>
      <p:graphicFrame>
        <p:nvGraphicFramePr>
          <p:cNvPr id="4" name="コンテンツ プレースホルダー 3"/>
          <p:cNvGraphicFramePr>
            <a:graphicFrameLocks noGrp="1"/>
          </p:cNvGraphicFramePr>
          <p:nvPr>
            <p:ph idx="4294967295"/>
            <p:extLst>
              <p:ext uri="{D42A27DB-BD31-4B8C-83A1-F6EECF244321}">
                <p14:modId xmlns:p14="http://schemas.microsoft.com/office/powerpoint/2010/main" val="268255338"/>
              </p:ext>
            </p:extLst>
          </p:nvPr>
        </p:nvGraphicFramePr>
        <p:xfrm>
          <a:off x="251520" y="573919"/>
          <a:ext cx="3617750" cy="1232577"/>
        </p:xfrm>
        <a:graphic>
          <a:graphicData uri="http://schemas.openxmlformats.org/drawingml/2006/table">
            <a:tbl>
              <a:tblPr firstRow="1" bandRow="1">
                <a:tableStyleId>{5C22544A-7EE6-4342-B048-85BDC9FD1C3A}</a:tableStyleId>
              </a:tblPr>
              <a:tblGrid>
                <a:gridCol w="1080000"/>
                <a:gridCol w="1080000"/>
                <a:gridCol w="377750"/>
                <a:gridCol w="1080000"/>
              </a:tblGrid>
              <a:tr h="410859">
                <a:tc>
                  <a:txBody>
                    <a:bodyPr/>
                    <a:lstStyle/>
                    <a:p>
                      <a:pPr algn="ctr">
                        <a:lnSpc>
                          <a:spcPts val="1800"/>
                        </a:lnSpc>
                      </a:pPr>
                      <a:r>
                        <a:rPr kumimoji="1" lang="ja-JP" altLang="en-US" sz="1400" dirty="0" smtClean="0"/>
                        <a:t>ケース②</a:t>
                      </a:r>
                      <a:endParaRPr kumimoji="1" lang="ja-JP" altLang="en-US" sz="1400"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r>
                        <a:rPr kumimoji="1" lang="ja-JP" altLang="en-US" sz="1400" dirty="0" smtClean="0"/>
                        <a:t>振替前</a:t>
                      </a:r>
                      <a:endParaRPr kumimoji="1" lang="ja-JP" altLang="en-US" sz="1400"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endParaRPr kumimoji="1" lang="ja-JP" altLang="en-US" sz="1400"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r>
                        <a:rPr kumimoji="1" lang="ja-JP" altLang="en-US" sz="1400" dirty="0" smtClean="0"/>
                        <a:t>振替後</a:t>
                      </a:r>
                      <a:endParaRPr kumimoji="1" lang="ja-JP" altLang="en-US" sz="1400"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859">
                <a:tc>
                  <a:txBody>
                    <a:bodyPr/>
                    <a:lstStyle/>
                    <a:p>
                      <a:pPr>
                        <a:lnSpc>
                          <a:spcPts val="1800"/>
                        </a:lnSpc>
                      </a:pPr>
                      <a:r>
                        <a:rPr kumimoji="1" lang="ja-JP" altLang="en-US" sz="1400" b="1" dirty="0" smtClean="0"/>
                        <a:t>保険者</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800"/>
                        </a:lnSpc>
                      </a:pPr>
                      <a:r>
                        <a:rPr kumimoji="1" lang="ja-JP" altLang="en-US" sz="1400" b="1" dirty="0" smtClean="0"/>
                        <a:t>Ａ県Ｘ市</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r>
                        <a:rPr kumimoji="1" lang="ja-JP" altLang="en-US" sz="1400" b="1" dirty="0" smtClean="0"/>
                        <a:t>⇒</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kumimoji="1" lang="ja-JP" altLang="en-US" sz="1400" b="1" dirty="0" smtClean="0"/>
                        <a:t>Ａ県Ｙ市</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859">
                <a:tc>
                  <a:txBody>
                    <a:bodyPr/>
                    <a:lstStyle/>
                    <a:p>
                      <a:pPr>
                        <a:lnSpc>
                          <a:spcPts val="1800"/>
                        </a:lnSpc>
                      </a:pPr>
                      <a:r>
                        <a:rPr kumimoji="1" lang="ja-JP" altLang="en-US" sz="1400" b="1" dirty="0" smtClean="0"/>
                        <a:t>医療機関</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800"/>
                        </a:lnSpc>
                      </a:pPr>
                      <a:r>
                        <a:rPr kumimoji="1" lang="ja-JP" altLang="en-US" sz="1400" b="1" dirty="0" smtClean="0"/>
                        <a:t>Ｂ県</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pPr>
                      <a:r>
                        <a:rPr kumimoji="1" lang="ja-JP" altLang="en-US" sz="1400" b="1" dirty="0" smtClean="0"/>
                        <a:t>⇒</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800"/>
                        </a:lnSpc>
                      </a:pPr>
                      <a:r>
                        <a:rPr kumimoji="1" lang="ja-JP" altLang="en-US" sz="1400" b="1" dirty="0" smtClean="0"/>
                        <a:t>Ｂ県</a:t>
                      </a:r>
                      <a:endParaRPr kumimoji="1" lang="ja-JP" altLang="en-US" sz="1400" b="1"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8" name="テキスト ボックス 57"/>
          <p:cNvSpPr txBox="1"/>
          <p:nvPr/>
        </p:nvSpPr>
        <p:spPr>
          <a:xfrm>
            <a:off x="224760" y="6145167"/>
            <a:ext cx="8667720" cy="307777"/>
          </a:xfrm>
          <a:prstGeom prst="rect">
            <a:avLst/>
          </a:prstGeom>
          <a:noFill/>
        </p:spPr>
        <p:txBody>
          <a:bodyPr wrap="square" rtlCol="0">
            <a:spAutoFit/>
          </a:bodyPr>
          <a:lstStyle/>
          <a:p>
            <a:r>
              <a:rPr lang="en-US" altLang="ja-JP" sz="1400" dirty="0" smtClean="0">
                <a:latin typeface="+mn-ea"/>
              </a:rPr>
              <a:t>※</a:t>
            </a:r>
            <a:r>
              <a:rPr lang="ja-JP" altLang="en-US" sz="1400" dirty="0" smtClean="0">
                <a:latin typeface="+mn-ea"/>
              </a:rPr>
              <a:t>　</a:t>
            </a:r>
            <a:r>
              <a:rPr lang="ja-JP" altLang="en-US" sz="1400" dirty="0">
                <a:latin typeface="+mn-ea"/>
              </a:rPr>
              <a:t>紙</a:t>
            </a:r>
            <a:r>
              <a:rPr lang="ja-JP" altLang="en-US" sz="1400" dirty="0" smtClean="0">
                <a:latin typeface="+mn-ea"/>
              </a:rPr>
              <a:t>レセプト特有の運用</a:t>
            </a:r>
            <a:r>
              <a:rPr lang="ja-JP" altLang="en-US" sz="1400" dirty="0">
                <a:latin typeface="+mn-ea"/>
              </a:rPr>
              <a:t>については</a:t>
            </a:r>
            <a:r>
              <a:rPr lang="ja-JP" altLang="en-US" sz="1400" dirty="0" smtClean="0">
                <a:latin typeface="+mn-ea"/>
              </a:rPr>
              <a:t>、</a:t>
            </a:r>
            <a:r>
              <a:rPr lang="ja-JP" altLang="en-US" sz="1400" dirty="0">
                <a:latin typeface="+mn-ea"/>
              </a:rPr>
              <a:t>本フローから割愛します</a:t>
            </a:r>
            <a:r>
              <a:rPr lang="ja-JP" altLang="en-US" sz="1400" dirty="0" smtClean="0">
                <a:latin typeface="+mn-ea"/>
              </a:rPr>
              <a:t>。</a:t>
            </a:r>
            <a:endParaRPr lang="en-US" altLang="ja-JP" sz="1400" dirty="0" smtClean="0">
              <a:latin typeface="+mn-ea"/>
            </a:endParaRPr>
          </a:p>
        </p:txBody>
      </p:sp>
      <p:grpSp>
        <p:nvGrpSpPr>
          <p:cNvPr id="5" name="グループ化 4"/>
          <p:cNvGrpSpPr/>
          <p:nvPr/>
        </p:nvGrpSpPr>
        <p:grpSpPr>
          <a:xfrm>
            <a:off x="5776170" y="573738"/>
            <a:ext cx="3119156" cy="1232757"/>
            <a:chOff x="5125252" y="573738"/>
            <a:chExt cx="3119156" cy="1232757"/>
          </a:xfrm>
        </p:grpSpPr>
        <p:graphicFrame>
          <p:nvGraphicFramePr>
            <p:cNvPr id="64" name="コンテンツ プレースホルダー 3"/>
            <p:cNvGraphicFramePr>
              <a:graphicFrameLocks/>
            </p:cNvGraphicFramePr>
            <p:nvPr/>
          </p:nvGraphicFramePr>
          <p:xfrm>
            <a:off x="5125252" y="573738"/>
            <a:ext cx="3119156" cy="1232757"/>
          </p:xfrm>
          <a:graphic>
            <a:graphicData uri="http://schemas.openxmlformats.org/drawingml/2006/table">
              <a:tbl>
                <a:tblPr firstRow="1" bandRow="1">
                  <a:tableStyleId>{5C22544A-7EE6-4342-B048-85BDC9FD1C3A}</a:tableStyleId>
                </a:tblPr>
                <a:tblGrid>
                  <a:gridCol w="1080000"/>
                  <a:gridCol w="526988"/>
                  <a:gridCol w="288032"/>
                  <a:gridCol w="1224136"/>
                </a:tblGrid>
                <a:tr h="410919">
                  <a:tc>
                    <a:txBody>
                      <a:bodyPr/>
                      <a:lstStyle/>
                      <a:p>
                        <a:pPr algn="ctr">
                          <a:lnSpc>
                            <a:spcPts val="1800"/>
                          </a:lnSpc>
                        </a:pPr>
                        <a:r>
                          <a:rPr kumimoji="1" lang="ja-JP" altLang="en-US" sz="1400" dirty="0" smtClean="0">
                            <a:solidFill>
                              <a:schemeClr val="tx1"/>
                            </a:solidFill>
                          </a:rPr>
                          <a:t>凡例</a:t>
                        </a:r>
                        <a:endParaRPr kumimoji="1" lang="ja-JP" altLang="en-US" sz="1400" dirty="0">
                          <a:solidFill>
                            <a:schemeClr val="tx1"/>
                          </a:solidFill>
                        </a:endParaRPr>
                      </a:p>
                    </a:txBody>
                    <a:tcPr marL="72000" marR="72000" marT="36000" marB="36000" anchor="ctr">
                      <a:lnL w="19050" cap="flat" cmpd="sng" algn="ctr">
                        <a:solidFill>
                          <a:schemeClr val="accent1">
                            <a:lumMod val="50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800"/>
                          </a:lnSpc>
                        </a:pPr>
                        <a:endParaRPr kumimoji="1" lang="ja-JP" altLang="en-US" sz="1400" dirty="0">
                          <a:solidFill>
                            <a:schemeClr val="tx1"/>
                          </a:solidFill>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800"/>
                          </a:lnSpc>
                        </a:pPr>
                        <a:endParaRPr kumimoji="1" lang="ja-JP" altLang="en-US" sz="1400" dirty="0">
                          <a:solidFill>
                            <a:schemeClr val="tx1"/>
                          </a:solidFill>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800"/>
                          </a:lnSpc>
                        </a:pPr>
                        <a:endParaRPr kumimoji="1" lang="ja-JP" altLang="en-US" sz="1400" dirty="0">
                          <a:solidFill>
                            <a:schemeClr val="tx1"/>
                          </a:solidFill>
                        </a:endParaRPr>
                      </a:p>
                    </a:txBody>
                    <a:tcPr marL="72000" marR="72000" marT="36000" marB="36000" anchor="ctr">
                      <a:lnL w="12700" cap="flat" cmpd="sng" algn="ctr">
                        <a:no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0919">
                  <a:tc>
                    <a:txBody>
                      <a:bodyPr/>
                      <a:lstStyle/>
                      <a:p>
                        <a:pPr>
                          <a:lnSpc>
                            <a:spcPts val="1800"/>
                          </a:lnSpc>
                        </a:pPr>
                        <a:endParaRPr kumimoji="1" lang="ja-JP" altLang="en-US" sz="1400" b="1" dirty="0">
                          <a:solidFill>
                            <a:schemeClr val="tx1"/>
                          </a:solidFill>
                        </a:endParaRPr>
                      </a:p>
                    </a:txBody>
                    <a:tcPr marL="72000" marR="72000" marT="36000" marB="36000" anchor="ctr">
                      <a:lnL w="19050" cap="flat" cmpd="sng" algn="ctr">
                        <a:solidFill>
                          <a:schemeClr val="accent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800"/>
                          </a:lnSpc>
                        </a:pPr>
                        <a:endParaRPr kumimoji="1" lang="ja-JP" altLang="en-US" sz="1400" b="1" dirty="0">
                          <a:solidFill>
                            <a:schemeClr val="tx1"/>
                          </a:solidFill>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400" dirty="0" smtClean="0"/>
                          <a:t>：</a:t>
                        </a:r>
                        <a:endParaRPr lang="ja-JP" altLang="en-US" sz="1400" dirty="0"/>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400" dirty="0" smtClean="0"/>
                          <a:t>過誤</a:t>
                        </a:r>
                        <a:endParaRPr lang="ja-JP" altLang="en-US" sz="1400" dirty="0"/>
                      </a:p>
                    </a:txBody>
                    <a:tcPr marL="72000" marR="72000" marT="36000" marB="36000">
                      <a:lnL w="12700" cap="flat" cmpd="sng" algn="ctr">
                        <a:no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0919">
                  <a:tc>
                    <a:txBody>
                      <a:bodyPr/>
                      <a:lstStyle/>
                      <a:p>
                        <a:endParaRPr lang="ja-JP" altLang="en-US" sz="1400" dirty="0"/>
                      </a:p>
                    </a:txBody>
                    <a:tcPr marL="72000" marR="72000" marT="36000" marB="36000" anchor="ctr">
                      <a:lnL w="19050" cap="flat" cmpd="sng" algn="ctr">
                        <a:solidFill>
                          <a:schemeClr val="accent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ltLang="en-US" sz="1400" dirty="0"/>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400" dirty="0" smtClean="0"/>
                          <a:t>：</a:t>
                        </a:r>
                        <a:endParaRPr lang="ja-JP" altLang="en-US" sz="1400" dirty="0"/>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400" dirty="0" smtClean="0"/>
                          <a:t>一次審査</a:t>
                        </a:r>
                        <a:endParaRPr lang="ja-JP" altLang="en-US" sz="1400" dirty="0"/>
                      </a:p>
                    </a:txBody>
                    <a:tcPr marL="72000" marR="72000" marT="36000" marB="36000">
                      <a:lnL w="12700" cap="flat" cmpd="sng" algn="ctr">
                        <a:no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9" name="円/楕円 48"/>
            <p:cNvSpPr/>
            <p:nvPr/>
          </p:nvSpPr>
          <p:spPr>
            <a:xfrm>
              <a:off x="5508104" y="991964"/>
              <a:ext cx="288032" cy="288032"/>
            </a:xfrm>
            <a:prstGeom prst="ellipse">
              <a:avLst/>
            </a:prstGeom>
            <a:solidFill>
              <a:schemeClr val="accent1">
                <a:lumMod val="20000"/>
                <a:lumOff val="80000"/>
              </a:schemeClr>
            </a:solidFill>
            <a:ln>
              <a:solidFill>
                <a:srgbClr val="0000CC"/>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400" dirty="0">
                <a:solidFill>
                  <a:srgbClr val="0000CC"/>
                </a:solidFill>
              </a:endParaRPr>
            </a:p>
          </p:txBody>
        </p:sp>
        <p:cxnSp>
          <p:nvCxnSpPr>
            <p:cNvPr id="50" name="直線矢印コネクタ 49"/>
            <p:cNvCxnSpPr/>
            <p:nvPr/>
          </p:nvCxnSpPr>
          <p:spPr>
            <a:xfrm rot="16200000" flipV="1">
              <a:off x="6408204" y="811944"/>
              <a:ext cx="0" cy="648072"/>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rot="16200000" flipV="1">
              <a:off x="6408204" y="1232668"/>
              <a:ext cx="0" cy="6480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5" name="フローチャート: 処理 64"/>
            <p:cNvSpPr/>
            <p:nvPr/>
          </p:nvSpPr>
          <p:spPr>
            <a:xfrm>
              <a:off x="5508104" y="1412688"/>
              <a:ext cx="288032" cy="288032"/>
            </a:xfrm>
            <a:prstGeom prst="flowChartProcess">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smtClean="0">
                <a:solidFill>
                  <a:srgbClr val="FF0000"/>
                </a:solidFill>
              </a:endParaRPr>
            </a:p>
          </p:txBody>
        </p:sp>
      </p:grpSp>
      <p:sp>
        <p:nvSpPr>
          <p:cNvPr id="60" name="正方形/長方形 59"/>
          <p:cNvSpPr/>
          <p:nvPr/>
        </p:nvSpPr>
        <p:spPr>
          <a:xfrm>
            <a:off x="467543" y="2266148"/>
            <a:ext cx="4015035" cy="361112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18541" y="2160342"/>
            <a:ext cx="648072" cy="21602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000" dirty="0" smtClean="0"/>
              <a:t>Ａ県</a:t>
            </a:r>
            <a:endParaRPr kumimoji="1" lang="ja-JP" altLang="en-US" sz="1000" dirty="0"/>
          </a:p>
        </p:txBody>
      </p:sp>
      <p:sp>
        <p:nvSpPr>
          <p:cNvPr id="66" name="正方形/長方形 65"/>
          <p:cNvSpPr/>
          <p:nvPr/>
        </p:nvSpPr>
        <p:spPr>
          <a:xfrm>
            <a:off x="5687924" y="2266148"/>
            <a:ext cx="2916124" cy="361112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角丸四角形 66"/>
          <p:cNvSpPr/>
          <p:nvPr/>
        </p:nvSpPr>
        <p:spPr>
          <a:xfrm>
            <a:off x="8100192" y="2160342"/>
            <a:ext cx="648072" cy="21602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000" dirty="0" smtClean="0"/>
              <a:t>Ｂ県</a:t>
            </a:r>
            <a:endParaRPr kumimoji="1" lang="ja-JP" altLang="en-US" sz="1000" dirty="0"/>
          </a:p>
        </p:txBody>
      </p:sp>
      <p:grpSp>
        <p:nvGrpSpPr>
          <p:cNvPr id="3" name="グループ化 2"/>
          <p:cNvGrpSpPr/>
          <p:nvPr/>
        </p:nvGrpSpPr>
        <p:grpSpPr>
          <a:xfrm>
            <a:off x="589955" y="2428237"/>
            <a:ext cx="1187287" cy="1512168"/>
            <a:chOff x="589955" y="2428237"/>
            <a:chExt cx="1187287" cy="1512168"/>
          </a:xfrm>
        </p:grpSpPr>
        <p:pic>
          <p:nvPicPr>
            <p:cNvPr id="68" name="Picture 97" descr="PE01722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33971" y="3436349"/>
              <a:ext cx="581025" cy="38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AutoShape 31"/>
            <p:cNvSpPr>
              <a:spLocks noChangeArrowheads="1"/>
            </p:cNvSpPr>
            <p:nvPr/>
          </p:nvSpPr>
          <p:spPr bwMode="auto">
            <a:xfrm>
              <a:off x="589955" y="2428237"/>
              <a:ext cx="1187287" cy="1512168"/>
            </a:xfrm>
            <a:prstGeom prst="roundRect">
              <a:avLst>
                <a:gd name="adj" fmla="val 16667"/>
              </a:avLst>
            </a:prstGeom>
            <a:noFill/>
            <a:ln w="6350" algn="ctr">
              <a:solidFill>
                <a:schemeClr val="tx1"/>
              </a:solidFill>
              <a:prstDash val="dash"/>
              <a:round/>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pic>
          <p:nvPicPr>
            <p:cNvPr id="71" name="Picture 110" descr="0057 市役所"/>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003" y="2860285"/>
              <a:ext cx="693084" cy="51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Text Box 111"/>
            <p:cNvSpPr txBox="1">
              <a:spLocks noChangeArrowheads="1"/>
            </p:cNvSpPr>
            <p:nvPr/>
          </p:nvSpPr>
          <p:spPr bwMode="auto">
            <a:xfrm>
              <a:off x="656976" y="2487393"/>
              <a:ext cx="1099651" cy="439280"/>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100" dirty="0">
                  <a:solidFill>
                    <a:srgbClr val="000000"/>
                  </a:solidFill>
                  <a:latin typeface="Verdana" pitchFamily="34" charset="0"/>
                  <a:ea typeface="HG丸ｺﾞｼｯｸM-PRO" pitchFamily="49" charset="-128"/>
                </a:rPr>
                <a:t>Ａ</a:t>
              </a:r>
              <a:r>
                <a:rPr kumimoji="1" lang="ja-JP" altLang="en-US" sz="1100" dirty="0" smtClean="0">
                  <a:solidFill>
                    <a:srgbClr val="000000"/>
                  </a:solidFill>
                  <a:latin typeface="Verdana" pitchFamily="34" charset="0"/>
                  <a:ea typeface="HG丸ｺﾞｼｯｸM-PRO" pitchFamily="49" charset="-128"/>
                </a:rPr>
                <a:t>県Ｘ市</a:t>
              </a:r>
              <a:r>
                <a:rPr kumimoji="1" lang="ja-JP" altLang="en-US" sz="1100" dirty="0">
                  <a:solidFill>
                    <a:srgbClr val="000000"/>
                  </a:solidFill>
                  <a:latin typeface="Verdana" pitchFamily="34" charset="0"/>
                  <a:ea typeface="HG丸ｺﾞｼｯｸM-PRO" pitchFamily="49" charset="-128"/>
                </a:rPr>
                <a:t>　</a:t>
              </a:r>
            </a:p>
            <a:p>
              <a:pPr>
                <a:lnSpc>
                  <a:spcPts val="1300"/>
                </a:lnSpc>
              </a:pPr>
              <a:r>
                <a:rPr kumimoji="1" lang="ja-JP" altLang="en-US" sz="1100" dirty="0">
                  <a:solidFill>
                    <a:srgbClr val="000000"/>
                  </a:solidFill>
                  <a:latin typeface="Verdana" pitchFamily="34" charset="0"/>
                  <a:ea typeface="HG丸ｺﾞｼｯｸM-PRO" pitchFamily="49" charset="-128"/>
                </a:rPr>
                <a:t>保険者</a:t>
              </a:r>
              <a:endParaRPr kumimoji="1" lang="en-US" altLang="ja-JP" sz="1100" dirty="0">
                <a:solidFill>
                  <a:srgbClr val="000000"/>
                </a:solidFill>
                <a:latin typeface="Verdana" pitchFamily="34" charset="0"/>
                <a:ea typeface="HG丸ｺﾞｼｯｸM-PRO" pitchFamily="49" charset="-128"/>
              </a:endParaRPr>
            </a:p>
          </p:txBody>
        </p:sp>
      </p:grpSp>
      <p:pic>
        <p:nvPicPr>
          <p:cNvPr id="73" name="Picture 97" descr="PE01722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51442" y="5111697"/>
            <a:ext cx="578784" cy="38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110" descr="0057 市役所"/>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53" y="4532067"/>
            <a:ext cx="702609" cy="51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4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2962" y="3003328"/>
            <a:ext cx="44514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Text Box 99"/>
          <p:cNvSpPr txBox="1">
            <a:spLocks noChangeArrowheads="1"/>
          </p:cNvSpPr>
          <p:nvPr/>
        </p:nvSpPr>
        <p:spPr bwMode="auto">
          <a:xfrm>
            <a:off x="2746619" y="2428237"/>
            <a:ext cx="1008112" cy="432048"/>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100" dirty="0" smtClean="0">
                <a:solidFill>
                  <a:srgbClr val="000000"/>
                </a:solidFill>
                <a:latin typeface="Verdana" pitchFamily="34" charset="0"/>
                <a:ea typeface="HG丸ｺﾞｼｯｸM-PRO" pitchFamily="49" charset="-128"/>
              </a:rPr>
              <a:t>Ａ県</a:t>
            </a:r>
            <a:endParaRPr kumimoji="1" lang="ja-JP" altLang="en-US" sz="1100" dirty="0">
              <a:solidFill>
                <a:srgbClr val="000000"/>
              </a:solidFill>
              <a:latin typeface="Verdana" pitchFamily="34" charset="0"/>
              <a:ea typeface="HG丸ｺﾞｼｯｸM-PRO" pitchFamily="49" charset="-128"/>
            </a:endParaRPr>
          </a:p>
          <a:p>
            <a:pPr>
              <a:lnSpc>
                <a:spcPts val="1300"/>
              </a:lnSpc>
            </a:pPr>
            <a:r>
              <a:rPr kumimoji="1" lang="ja-JP" altLang="en-US" sz="1100" dirty="0">
                <a:solidFill>
                  <a:srgbClr val="000000"/>
                </a:solidFill>
                <a:latin typeface="Verdana" pitchFamily="34" charset="0"/>
                <a:ea typeface="HG丸ｺﾞｼｯｸM-PRO" pitchFamily="49" charset="-128"/>
              </a:rPr>
              <a:t>国保連合会</a:t>
            </a:r>
          </a:p>
        </p:txBody>
      </p:sp>
      <p:pic>
        <p:nvPicPr>
          <p:cNvPr id="85" name="Picture 102" descr="0091 図書館"/>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7851" y="2505591"/>
            <a:ext cx="648072" cy="445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118" descr="PE01922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22618" y="3441116"/>
            <a:ext cx="648072" cy="4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Text Box 111"/>
          <p:cNvSpPr txBox="1">
            <a:spLocks noChangeArrowheads="1"/>
          </p:cNvSpPr>
          <p:nvPr/>
        </p:nvSpPr>
        <p:spPr bwMode="auto">
          <a:xfrm>
            <a:off x="679434" y="4175593"/>
            <a:ext cx="792088" cy="504056"/>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300"/>
              </a:lnSpc>
            </a:pPr>
            <a:r>
              <a:rPr kumimoji="1" lang="ja-JP" altLang="en-US" sz="1100" dirty="0" smtClean="0">
                <a:solidFill>
                  <a:srgbClr val="000000"/>
                </a:solidFill>
                <a:latin typeface="Verdana" pitchFamily="34" charset="0"/>
                <a:ea typeface="HG丸ｺﾞｼｯｸM-PRO" pitchFamily="49" charset="-128"/>
              </a:rPr>
              <a:t>Ａ県Ｙ市</a:t>
            </a:r>
            <a:r>
              <a:rPr kumimoji="1" lang="ja-JP" altLang="en-US" sz="1100" dirty="0">
                <a:solidFill>
                  <a:srgbClr val="000000"/>
                </a:solidFill>
                <a:latin typeface="Verdana" pitchFamily="34" charset="0"/>
                <a:ea typeface="HG丸ｺﾞｼｯｸM-PRO" pitchFamily="49" charset="-128"/>
              </a:rPr>
              <a:t>　</a:t>
            </a:r>
          </a:p>
          <a:p>
            <a:pPr>
              <a:lnSpc>
                <a:spcPts val="1300"/>
              </a:lnSpc>
            </a:pPr>
            <a:r>
              <a:rPr kumimoji="1" lang="ja-JP" altLang="en-US" sz="1100" dirty="0">
                <a:solidFill>
                  <a:srgbClr val="000000"/>
                </a:solidFill>
                <a:latin typeface="Verdana" pitchFamily="34" charset="0"/>
                <a:ea typeface="HG丸ｺﾞｼｯｸM-PRO" pitchFamily="49" charset="-128"/>
              </a:rPr>
              <a:t>保険者</a:t>
            </a:r>
          </a:p>
        </p:txBody>
      </p:sp>
      <p:sp>
        <p:nvSpPr>
          <p:cNvPr id="88" name="AutoShape 31"/>
          <p:cNvSpPr>
            <a:spLocks noChangeArrowheads="1"/>
          </p:cNvSpPr>
          <p:nvPr/>
        </p:nvSpPr>
        <p:spPr bwMode="auto">
          <a:xfrm>
            <a:off x="2659543" y="2428237"/>
            <a:ext cx="1698485" cy="1512168"/>
          </a:xfrm>
          <a:prstGeom prst="roundRect">
            <a:avLst>
              <a:gd name="adj" fmla="val 16667"/>
            </a:avLst>
          </a:prstGeom>
          <a:noFill/>
          <a:ln w="6350" algn="ctr">
            <a:solidFill>
              <a:schemeClr val="tx1"/>
            </a:solidFill>
            <a:prstDash val="dash"/>
            <a:round/>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cxnSp>
        <p:nvCxnSpPr>
          <p:cNvPr id="96" name="直線矢印コネクタ 95"/>
          <p:cNvCxnSpPr/>
          <p:nvPr/>
        </p:nvCxnSpPr>
        <p:spPr>
          <a:xfrm flipV="1">
            <a:off x="7059122" y="3939077"/>
            <a:ext cx="0" cy="849884"/>
          </a:xfrm>
          <a:prstGeom prst="straightConnector1">
            <a:avLst/>
          </a:prstGeom>
          <a:ln w="38100">
            <a:solidFill>
              <a:srgbClr val="0000CC"/>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97" name="AutoShape 31"/>
          <p:cNvSpPr>
            <a:spLocks noChangeArrowheads="1"/>
          </p:cNvSpPr>
          <p:nvPr/>
        </p:nvSpPr>
        <p:spPr bwMode="auto">
          <a:xfrm>
            <a:off x="589367" y="4103585"/>
            <a:ext cx="1182363" cy="1584176"/>
          </a:xfrm>
          <a:prstGeom prst="roundRect">
            <a:avLst>
              <a:gd name="adj" fmla="val 16667"/>
            </a:avLst>
          </a:prstGeom>
          <a:noFill/>
          <a:ln w="6350" algn="ctr">
            <a:solidFill>
              <a:schemeClr val="tx1"/>
            </a:solidFill>
            <a:prstDash val="dash"/>
            <a:round/>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pic>
        <p:nvPicPr>
          <p:cNvPr id="98" name="Picture 2" descr="C:\Users\y-ehara\Desktop\pics2369.png"/>
          <p:cNvPicPr>
            <a:picLocks noChangeAspect="1" noChangeArrowheads="1"/>
          </p:cNvPicPr>
          <p:nvPr/>
        </p:nvPicPr>
        <p:blipFill>
          <a:blip r:embed="rId7" cstate="print"/>
          <a:srcRect/>
          <a:stretch>
            <a:fillRect/>
          </a:stretch>
        </p:blipFill>
        <p:spPr bwMode="auto">
          <a:xfrm>
            <a:off x="6350595" y="4823665"/>
            <a:ext cx="648072" cy="864096"/>
          </a:xfrm>
          <a:prstGeom prst="rect">
            <a:avLst/>
          </a:prstGeom>
          <a:noFill/>
        </p:spPr>
      </p:pic>
      <p:grpSp>
        <p:nvGrpSpPr>
          <p:cNvPr id="30" name="グループ化 29"/>
          <p:cNvGrpSpPr/>
          <p:nvPr/>
        </p:nvGrpSpPr>
        <p:grpSpPr>
          <a:xfrm>
            <a:off x="1774382" y="2690186"/>
            <a:ext cx="894808" cy="487384"/>
            <a:chOff x="1774382" y="2690186"/>
            <a:chExt cx="894808" cy="487384"/>
          </a:xfrm>
        </p:grpSpPr>
        <p:cxnSp>
          <p:nvCxnSpPr>
            <p:cNvPr id="89" name="直線矢印コネクタ 88"/>
            <p:cNvCxnSpPr/>
            <p:nvPr/>
          </p:nvCxnSpPr>
          <p:spPr>
            <a:xfrm>
              <a:off x="1777242" y="2870532"/>
              <a:ext cx="875773" cy="0"/>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90" name="Text Box 99"/>
            <p:cNvSpPr txBox="1">
              <a:spLocks noChangeArrowheads="1"/>
            </p:cNvSpPr>
            <p:nvPr/>
          </p:nvSpPr>
          <p:spPr bwMode="auto">
            <a:xfrm>
              <a:off x="1774382" y="2961546"/>
              <a:ext cx="894808" cy="216024"/>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300"/>
                </a:lnSpc>
              </a:pPr>
              <a:r>
                <a:rPr kumimoji="1" lang="ja-JP" altLang="en-US" sz="1100" b="1" dirty="0" smtClean="0">
                  <a:solidFill>
                    <a:srgbClr val="0000CC"/>
                  </a:solidFill>
                  <a:latin typeface="+mn-ea"/>
                </a:rPr>
                <a:t>過誤申出</a:t>
              </a:r>
              <a:endParaRPr kumimoji="1" lang="ja-JP" altLang="en-US" sz="1100" b="1" dirty="0">
                <a:solidFill>
                  <a:srgbClr val="0000CC"/>
                </a:solidFill>
                <a:latin typeface="+mn-ea"/>
              </a:endParaRPr>
            </a:p>
          </p:txBody>
        </p:sp>
        <p:sp>
          <p:nvSpPr>
            <p:cNvPr id="99" name="円/楕円 98"/>
            <p:cNvSpPr/>
            <p:nvPr/>
          </p:nvSpPr>
          <p:spPr>
            <a:xfrm>
              <a:off x="2102582" y="2690186"/>
              <a:ext cx="288032" cy="288032"/>
            </a:xfrm>
            <a:prstGeom prst="ellipse">
              <a:avLst/>
            </a:prstGeom>
            <a:solidFill>
              <a:schemeClr val="accent1">
                <a:lumMod val="20000"/>
                <a:lumOff val="80000"/>
              </a:schemeClr>
            </a:solidFill>
            <a:ln>
              <a:solidFill>
                <a:srgbClr val="0000CC"/>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solidFill>
                    <a:srgbClr val="0000CC"/>
                  </a:solidFill>
                </a:rPr>
                <a:t>１</a:t>
              </a:r>
              <a:endParaRPr kumimoji="1" lang="ja-JP" altLang="en-US" dirty="0">
                <a:solidFill>
                  <a:srgbClr val="0000CC"/>
                </a:solidFill>
              </a:endParaRPr>
            </a:p>
          </p:txBody>
        </p:sp>
      </p:grpSp>
      <p:sp>
        <p:nvSpPr>
          <p:cNvPr id="100" name="円/楕円 99"/>
          <p:cNvSpPr/>
          <p:nvPr/>
        </p:nvSpPr>
        <p:spPr>
          <a:xfrm>
            <a:off x="2746619" y="2860285"/>
            <a:ext cx="288032" cy="288032"/>
          </a:xfrm>
          <a:prstGeom prst="ellipse">
            <a:avLst/>
          </a:prstGeom>
          <a:solidFill>
            <a:schemeClr val="accent1">
              <a:lumMod val="20000"/>
              <a:lumOff val="80000"/>
            </a:schemeClr>
          </a:solidFill>
          <a:ln>
            <a:solidFill>
              <a:srgbClr val="0000CC"/>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solidFill>
                  <a:srgbClr val="0000CC"/>
                </a:solidFill>
              </a:rPr>
              <a:t>２</a:t>
            </a:r>
            <a:endParaRPr kumimoji="1" lang="ja-JP" altLang="en-US" dirty="0">
              <a:solidFill>
                <a:srgbClr val="0000CC"/>
              </a:solidFill>
            </a:endParaRPr>
          </a:p>
        </p:txBody>
      </p:sp>
      <p:grpSp>
        <p:nvGrpSpPr>
          <p:cNvPr id="29" name="グループ化 28"/>
          <p:cNvGrpSpPr/>
          <p:nvPr/>
        </p:nvGrpSpPr>
        <p:grpSpPr>
          <a:xfrm>
            <a:off x="1776382" y="3275961"/>
            <a:ext cx="883630" cy="540060"/>
            <a:chOff x="1776382" y="3275961"/>
            <a:chExt cx="883630" cy="540060"/>
          </a:xfrm>
        </p:grpSpPr>
        <p:cxnSp>
          <p:nvCxnSpPr>
            <p:cNvPr id="91" name="直線矢印コネクタ 90"/>
            <p:cNvCxnSpPr/>
            <p:nvPr/>
          </p:nvCxnSpPr>
          <p:spPr>
            <a:xfrm>
              <a:off x="1776382" y="3436349"/>
              <a:ext cx="883630" cy="0"/>
            </a:xfrm>
            <a:prstGeom prst="straightConnector1">
              <a:avLst/>
            </a:prstGeom>
            <a:ln w="38100">
              <a:solidFill>
                <a:srgbClr val="0000CC"/>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95" name="Text Box 99"/>
            <p:cNvSpPr txBox="1">
              <a:spLocks noChangeArrowheads="1"/>
            </p:cNvSpPr>
            <p:nvPr/>
          </p:nvSpPr>
          <p:spPr bwMode="auto">
            <a:xfrm>
              <a:off x="1776383" y="3527989"/>
              <a:ext cx="876632" cy="288032"/>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300"/>
                </a:lnSpc>
              </a:pPr>
              <a:r>
                <a:rPr kumimoji="1" lang="ja-JP" altLang="en-US" sz="1100" b="1" dirty="0" smtClean="0">
                  <a:solidFill>
                    <a:srgbClr val="0000CC"/>
                  </a:solidFill>
                  <a:latin typeface="+mn-ea"/>
                </a:rPr>
                <a:t>結果返却</a:t>
              </a:r>
              <a:endParaRPr kumimoji="1" lang="ja-JP" altLang="en-US" sz="1100" b="1" dirty="0">
                <a:solidFill>
                  <a:srgbClr val="0000CC"/>
                </a:solidFill>
                <a:latin typeface="+mn-ea"/>
              </a:endParaRPr>
            </a:p>
          </p:txBody>
        </p:sp>
        <p:sp>
          <p:nvSpPr>
            <p:cNvPr id="101" name="円/楕円 100"/>
            <p:cNvSpPr/>
            <p:nvPr/>
          </p:nvSpPr>
          <p:spPr>
            <a:xfrm>
              <a:off x="2097433" y="3275961"/>
              <a:ext cx="288032" cy="288032"/>
            </a:xfrm>
            <a:prstGeom prst="ellipse">
              <a:avLst/>
            </a:prstGeom>
            <a:solidFill>
              <a:schemeClr val="accent1">
                <a:lumMod val="20000"/>
                <a:lumOff val="80000"/>
              </a:schemeClr>
            </a:solidFill>
            <a:ln>
              <a:solidFill>
                <a:srgbClr val="0000CC"/>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dirty="0" smtClean="0">
                  <a:solidFill>
                    <a:srgbClr val="0000CC"/>
                  </a:solidFill>
                </a:rPr>
                <a:t>6</a:t>
              </a:r>
              <a:endParaRPr kumimoji="1" lang="ja-JP" altLang="en-US" dirty="0">
                <a:solidFill>
                  <a:srgbClr val="0000CC"/>
                </a:solidFill>
              </a:endParaRPr>
            </a:p>
          </p:txBody>
        </p:sp>
      </p:grpSp>
      <p:sp>
        <p:nvSpPr>
          <p:cNvPr id="102" name="円/楕円 101"/>
          <p:cNvSpPr/>
          <p:nvPr/>
        </p:nvSpPr>
        <p:spPr>
          <a:xfrm>
            <a:off x="6914914" y="4082489"/>
            <a:ext cx="288032" cy="288032"/>
          </a:xfrm>
          <a:prstGeom prst="ellipse">
            <a:avLst/>
          </a:prstGeom>
          <a:solidFill>
            <a:schemeClr val="accent1">
              <a:lumMod val="20000"/>
              <a:lumOff val="80000"/>
            </a:schemeClr>
          </a:solidFill>
          <a:ln>
            <a:solidFill>
              <a:srgbClr val="0000CC"/>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solidFill>
                  <a:srgbClr val="0000CC"/>
                </a:solidFill>
              </a:rPr>
              <a:t>7</a:t>
            </a:r>
            <a:endParaRPr kumimoji="1" lang="ja-JP" altLang="en-US" dirty="0">
              <a:solidFill>
                <a:srgbClr val="0000CC"/>
              </a:solidFill>
            </a:endParaRPr>
          </a:p>
        </p:txBody>
      </p:sp>
      <p:sp>
        <p:nvSpPr>
          <p:cNvPr id="103" name="Text Box 99"/>
          <p:cNvSpPr txBox="1">
            <a:spLocks noChangeArrowheads="1"/>
          </p:cNvSpPr>
          <p:nvPr/>
        </p:nvSpPr>
        <p:spPr bwMode="auto">
          <a:xfrm>
            <a:off x="2721646" y="3148317"/>
            <a:ext cx="1177101" cy="360040"/>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300"/>
              </a:lnSpc>
            </a:pPr>
            <a:r>
              <a:rPr lang="ja-JP" altLang="en-US" b="1" dirty="0" smtClean="0">
                <a:solidFill>
                  <a:srgbClr val="0000CC"/>
                </a:solidFill>
                <a:latin typeface="+mn-ea"/>
              </a:rPr>
              <a:t>過誤調整処理</a:t>
            </a:r>
            <a:endParaRPr kumimoji="1" lang="ja-JP" altLang="en-US" sz="1100" b="1" dirty="0">
              <a:solidFill>
                <a:srgbClr val="0000CC"/>
              </a:solidFill>
              <a:latin typeface="+mn-ea"/>
            </a:endParaRPr>
          </a:p>
        </p:txBody>
      </p:sp>
      <p:sp>
        <p:nvSpPr>
          <p:cNvPr id="109" name="AutoShape 31"/>
          <p:cNvSpPr>
            <a:spLocks noChangeArrowheads="1"/>
          </p:cNvSpPr>
          <p:nvPr/>
        </p:nvSpPr>
        <p:spPr bwMode="auto">
          <a:xfrm>
            <a:off x="6206579" y="4751657"/>
            <a:ext cx="2232248" cy="1013838"/>
          </a:xfrm>
          <a:prstGeom prst="roundRect">
            <a:avLst>
              <a:gd name="adj" fmla="val 16667"/>
            </a:avLst>
          </a:prstGeom>
          <a:noFill/>
          <a:ln w="6350" algn="ctr">
            <a:solidFill>
              <a:schemeClr val="tx1"/>
            </a:solidFill>
            <a:prstDash val="dash"/>
            <a:round/>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grpSp>
        <p:nvGrpSpPr>
          <p:cNvPr id="54" name="グループ化 53"/>
          <p:cNvGrpSpPr/>
          <p:nvPr/>
        </p:nvGrpSpPr>
        <p:grpSpPr>
          <a:xfrm>
            <a:off x="4347011" y="2492896"/>
            <a:ext cx="1479409" cy="525088"/>
            <a:chOff x="4347011" y="2492896"/>
            <a:chExt cx="1479409" cy="525088"/>
          </a:xfrm>
        </p:grpSpPr>
        <p:cxnSp>
          <p:nvCxnSpPr>
            <p:cNvPr id="110" name="直線矢印コネクタ 109"/>
            <p:cNvCxnSpPr/>
            <p:nvPr/>
          </p:nvCxnSpPr>
          <p:spPr>
            <a:xfrm>
              <a:off x="4364556" y="2646036"/>
              <a:ext cx="1461864" cy="0"/>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11" name="円/楕円 110"/>
            <p:cNvSpPr/>
            <p:nvPr/>
          </p:nvSpPr>
          <p:spPr>
            <a:xfrm>
              <a:off x="4913995" y="2492896"/>
              <a:ext cx="288032" cy="288032"/>
            </a:xfrm>
            <a:prstGeom prst="ellipse">
              <a:avLst/>
            </a:prstGeom>
            <a:solidFill>
              <a:schemeClr val="accent1">
                <a:lumMod val="20000"/>
                <a:lumOff val="80000"/>
              </a:schemeClr>
            </a:solidFill>
            <a:ln>
              <a:solidFill>
                <a:srgbClr val="0000CC"/>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solidFill>
                    <a:srgbClr val="0000CC"/>
                  </a:solidFill>
                </a:rPr>
                <a:t>３</a:t>
              </a:r>
              <a:endParaRPr kumimoji="1" lang="ja-JP" altLang="en-US" dirty="0">
                <a:solidFill>
                  <a:srgbClr val="0000CC"/>
                </a:solidFill>
              </a:endParaRPr>
            </a:p>
          </p:txBody>
        </p:sp>
        <p:sp>
          <p:nvSpPr>
            <p:cNvPr id="112" name="Text Box 99"/>
            <p:cNvSpPr txBox="1">
              <a:spLocks noChangeArrowheads="1"/>
            </p:cNvSpPr>
            <p:nvPr/>
          </p:nvSpPr>
          <p:spPr bwMode="auto">
            <a:xfrm>
              <a:off x="4347011" y="2738336"/>
              <a:ext cx="1422000" cy="279648"/>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300"/>
                </a:lnSpc>
              </a:pPr>
              <a:r>
                <a:rPr lang="ja-JP" altLang="en-US" b="1" dirty="0">
                  <a:solidFill>
                    <a:srgbClr val="0000CC"/>
                  </a:solidFill>
                  <a:latin typeface="+mn-ea"/>
                </a:rPr>
                <a:t>他県データ交換</a:t>
              </a:r>
            </a:p>
          </p:txBody>
        </p:sp>
      </p:grpSp>
      <p:grpSp>
        <p:nvGrpSpPr>
          <p:cNvPr id="41" name="グループ化 40"/>
          <p:cNvGrpSpPr/>
          <p:nvPr/>
        </p:nvGrpSpPr>
        <p:grpSpPr>
          <a:xfrm>
            <a:off x="4357519" y="2996952"/>
            <a:ext cx="1468901" cy="523086"/>
            <a:chOff x="4357519" y="2951457"/>
            <a:chExt cx="1468901" cy="523086"/>
          </a:xfrm>
        </p:grpSpPr>
        <p:cxnSp>
          <p:nvCxnSpPr>
            <p:cNvPr id="113" name="直線矢印コネクタ 112"/>
            <p:cNvCxnSpPr/>
            <p:nvPr/>
          </p:nvCxnSpPr>
          <p:spPr>
            <a:xfrm>
              <a:off x="4364556" y="3095473"/>
              <a:ext cx="1461864" cy="636"/>
            </a:xfrm>
            <a:prstGeom prst="straightConnector1">
              <a:avLst/>
            </a:prstGeom>
            <a:ln w="38100">
              <a:solidFill>
                <a:srgbClr val="0000CC"/>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14" name="円/楕円 113"/>
            <p:cNvSpPr/>
            <p:nvPr/>
          </p:nvSpPr>
          <p:spPr>
            <a:xfrm>
              <a:off x="4918794" y="2951457"/>
              <a:ext cx="288032" cy="288032"/>
            </a:xfrm>
            <a:prstGeom prst="ellipse">
              <a:avLst/>
            </a:prstGeom>
            <a:solidFill>
              <a:schemeClr val="accent1">
                <a:lumMod val="20000"/>
                <a:lumOff val="80000"/>
              </a:schemeClr>
            </a:solidFill>
            <a:ln>
              <a:solidFill>
                <a:srgbClr val="0000CC"/>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solidFill>
                    <a:srgbClr val="0000CC"/>
                  </a:solidFill>
                </a:rPr>
                <a:t>４</a:t>
              </a:r>
              <a:endParaRPr kumimoji="1" lang="ja-JP" altLang="en-US" dirty="0">
                <a:solidFill>
                  <a:srgbClr val="0000CC"/>
                </a:solidFill>
              </a:endParaRPr>
            </a:p>
          </p:txBody>
        </p:sp>
        <p:sp>
          <p:nvSpPr>
            <p:cNvPr id="115" name="Text Box 99"/>
            <p:cNvSpPr txBox="1">
              <a:spLocks noChangeArrowheads="1"/>
            </p:cNvSpPr>
            <p:nvPr/>
          </p:nvSpPr>
          <p:spPr bwMode="auto">
            <a:xfrm>
              <a:off x="4357519" y="3194895"/>
              <a:ext cx="1418651" cy="279648"/>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300"/>
                </a:lnSpc>
              </a:pPr>
              <a:r>
                <a:rPr lang="ja-JP" altLang="en-US" b="1" dirty="0">
                  <a:solidFill>
                    <a:srgbClr val="0000CC"/>
                  </a:solidFill>
                  <a:latin typeface="+mn-ea"/>
                </a:rPr>
                <a:t>他県データ交換</a:t>
              </a:r>
            </a:p>
          </p:txBody>
        </p:sp>
      </p:grpSp>
      <p:pic>
        <p:nvPicPr>
          <p:cNvPr id="116" name="Picture 4" descr="街-オフィスビル イラストアイコン"/>
          <p:cNvPicPr>
            <a:picLocks noChangeAspect="1" noChangeArrowheads="1"/>
          </p:cNvPicPr>
          <p:nvPr/>
        </p:nvPicPr>
        <p:blipFill>
          <a:blip r:embed="rId8" cstate="print"/>
          <a:srcRect/>
          <a:stretch>
            <a:fillRect/>
          </a:stretch>
        </p:blipFill>
        <p:spPr bwMode="auto">
          <a:xfrm>
            <a:off x="4694411" y="4679649"/>
            <a:ext cx="792088" cy="936104"/>
          </a:xfrm>
          <a:prstGeom prst="rect">
            <a:avLst/>
          </a:prstGeom>
          <a:noFill/>
        </p:spPr>
      </p:pic>
      <p:sp>
        <p:nvSpPr>
          <p:cNvPr id="117" name="Text Box 99"/>
          <p:cNvSpPr txBox="1">
            <a:spLocks noChangeArrowheads="1"/>
          </p:cNvSpPr>
          <p:nvPr/>
        </p:nvSpPr>
        <p:spPr bwMode="auto">
          <a:xfrm>
            <a:off x="4694411" y="5543745"/>
            <a:ext cx="936104" cy="279648"/>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300"/>
              </a:lnSpc>
            </a:pPr>
            <a:r>
              <a:rPr lang="ja-JP" altLang="en-US" b="1" dirty="0" smtClean="0">
                <a:solidFill>
                  <a:srgbClr val="0000CC"/>
                </a:solidFill>
                <a:latin typeface="Verdana" pitchFamily="34" charset="0"/>
                <a:ea typeface="HG丸ｺﾞｼｯｸM-PRO" pitchFamily="49" charset="-128"/>
              </a:rPr>
              <a:t>相殺処理</a:t>
            </a:r>
            <a:endParaRPr kumimoji="1" lang="ja-JP" altLang="en-US" sz="1100" b="1" dirty="0">
              <a:solidFill>
                <a:srgbClr val="0000CC"/>
              </a:solidFill>
              <a:latin typeface="Verdana" pitchFamily="34" charset="0"/>
              <a:ea typeface="HG丸ｺﾞｼｯｸM-PRO" pitchFamily="49" charset="-128"/>
            </a:endParaRPr>
          </a:p>
        </p:txBody>
      </p:sp>
      <p:sp>
        <p:nvSpPr>
          <p:cNvPr id="118" name="正方形/長方形 117"/>
          <p:cNvSpPr/>
          <p:nvPr/>
        </p:nvSpPr>
        <p:spPr>
          <a:xfrm>
            <a:off x="4562970" y="4463624"/>
            <a:ext cx="1044562" cy="1413647"/>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9" name="角丸四角形 118"/>
          <p:cNvSpPr/>
          <p:nvPr/>
        </p:nvSpPr>
        <p:spPr>
          <a:xfrm>
            <a:off x="4766419" y="4319609"/>
            <a:ext cx="648072" cy="21602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000" dirty="0" smtClean="0"/>
              <a:t>中央会</a:t>
            </a:r>
            <a:endParaRPr kumimoji="1" lang="ja-JP" altLang="en-US" sz="1000" dirty="0"/>
          </a:p>
        </p:txBody>
      </p:sp>
      <p:grpSp>
        <p:nvGrpSpPr>
          <p:cNvPr id="1046" name="グループ化 1045"/>
          <p:cNvGrpSpPr/>
          <p:nvPr/>
        </p:nvGrpSpPr>
        <p:grpSpPr>
          <a:xfrm>
            <a:off x="5436160" y="3939077"/>
            <a:ext cx="576000" cy="857645"/>
            <a:chOff x="5436160" y="3939077"/>
            <a:chExt cx="576000" cy="857645"/>
          </a:xfrm>
        </p:grpSpPr>
        <p:cxnSp>
          <p:nvCxnSpPr>
            <p:cNvPr id="120" name="直線矢印コネクタ 119"/>
            <p:cNvCxnSpPr/>
            <p:nvPr/>
          </p:nvCxnSpPr>
          <p:spPr>
            <a:xfrm flipH="1">
              <a:off x="5436160" y="4775974"/>
              <a:ext cx="576000" cy="0"/>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21" name="直線矢印コネクタ 120"/>
            <p:cNvCxnSpPr/>
            <p:nvPr/>
          </p:nvCxnSpPr>
          <p:spPr>
            <a:xfrm flipV="1">
              <a:off x="6012160" y="3939077"/>
              <a:ext cx="0" cy="857645"/>
            </a:xfrm>
            <a:prstGeom prst="straightConnector1">
              <a:avLst/>
            </a:prstGeom>
            <a:ln w="38100">
              <a:solidFill>
                <a:srgbClr val="0000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22" name="Text Box 99"/>
          <p:cNvSpPr txBox="1">
            <a:spLocks noChangeArrowheads="1"/>
          </p:cNvSpPr>
          <p:nvPr/>
        </p:nvSpPr>
        <p:spPr bwMode="auto">
          <a:xfrm>
            <a:off x="5654189" y="4772809"/>
            <a:ext cx="504833" cy="279648"/>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300"/>
              </a:lnSpc>
            </a:pPr>
            <a:r>
              <a:rPr kumimoji="1" lang="ja-JP" altLang="en-US" sz="1100" b="1" dirty="0" smtClean="0">
                <a:solidFill>
                  <a:srgbClr val="0000CC"/>
                </a:solidFill>
                <a:latin typeface="+mn-ea"/>
              </a:rPr>
              <a:t>報告</a:t>
            </a:r>
            <a:endParaRPr kumimoji="1" lang="ja-JP" altLang="en-US" sz="1100" b="1" dirty="0">
              <a:solidFill>
                <a:srgbClr val="0000CC"/>
              </a:solidFill>
              <a:latin typeface="+mn-ea"/>
            </a:endParaRPr>
          </a:p>
        </p:txBody>
      </p:sp>
      <p:sp>
        <p:nvSpPr>
          <p:cNvPr id="123" name="円/楕円 122"/>
          <p:cNvSpPr/>
          <p:nvPr/>
        </p:nvSpPr>
        <p:spPr>
          <a:xfrm>
            <a:off x="5765298" y="4432749"/>
            <a:ext cx="288032" cy="288032"/>
          </a:xfrm>
          <a:prstGeom prst="ellipse">
            <a:avLst/>
          </a:prstGeom>
          <a:solidFill>
            <a:schemeClr val="accent1">
              <a:lumMod val="20000"/>
              <a:lumOff val="80000"/>
            </a:schemeClr>
          </a:solidFill>
          <a:ln>
            <a:solidFill>
              <a:srgbClr val="0000CC"/>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dirty="0" smtClean="0">
                <a:solidFill>
                  <a:srgbClr val="0000CC"/>
                </a:solidFill>
              </a:rPr>
              <a:t>5</a:t>
            </a:r>
            <a:endParaRPr kumimoji="1" lang="ja-JP" altLang="en-US" dirty="0">
              <a:solidFill>
                <a:srgbClr val="0000CC"/>
              </a:solidFill>
            </a:endParaRPr>
          </a:p>
        </p:txBody>
      </p:sp>
      <p:sp>
        <p:nvSpPr>
          <p:cNvPr id="127" name="Text Box 99"/>
          <p:cNvSpPr txBox="1">
            <a:spLocks noChangeArrowheads="1"/>
          </p:cNvSpPr>
          <p:nvPr/>
        </p:nvSpPr>
        <p:spPr bwMode="auto">
          <a:xfrm>
            <a:off x="7286699" y="4823665"/>
            <a:ext cx="1008112" cy="432048"/>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100" dirty="0" smtClean="0">
                <a:solidFill>
                  <a:srgbClr val="000000"/>
                </a:solidFill>
                <a:latin typeface="Verdana" pitchFamily="34" charset="0"/>
                <a:ea typeface="HG丸ｺﾞｼｯｸM-PRO" pitchFamily="49" charset="-128"/>
              </a:rPr>
              <a:t>Ｂ県</a:t>
            </a:r>
            <a:endParaRPr kumimoji="1" lang="ja-JP" altLang="en-US" sz="1100" dirty="0">
              <a:solidFill>
                <a:srgbClr val="000000"/>
              </a:solidFill>
              <a:latin typeface="Verdana" pitchFamily="34" charset="0"/>
              <a:ea typeface="HG丸ｺﾞｼｯｸM-PRO" pitchFamily="49" charset="-128"/>
            </a:endParaRPr>
          </a:p>
          <a:p>
            <a:pPr>
              <a:lnSpc>
                <a:spcPts val="1300"/>
              </a:lnSpc>
            </a:pPr>
            <a:r>
              <a:rPr kumimoji="1" lang="ja-JP" altLang="en-US" sz="1100" dirty="0" smtClean="0">
                <a:solidFill>
                  <a:srgbClr val="000000"/>
                </a:solidFill>
                <a:latin typeface="Verdana" pitchFamily="34" charset="0"/>
                <a:ea typeface="HG丸ｺﾞｼｯｸM-PRO" pitchFamily="49" charset="-128"/>
              </a:rPr>
              <a:t>医療機関</a:t>
            </a:r>
            <a:endParaRPr kumimoji="1" lang="ja-JP" altLang="en-US" sz="1100" dirty="0">
              <a:solidFill>
                <a:srgbClr val="000000"/>
              </a:solidFill>
              <a:latin typeface="Verdana" pitchFamily="34" charset="0"/>
              <a:ea typeface="HG丸ｺﾞｼｯｸM-PRO" pitchFamily="49" charset="-128"/>
            </a:endParaRPr>
          </a:p>
        </p:txBody>
      </p:sp>
      <p:cxnSp>
        <p:nvCxnSpPr>
          <p:cNvPr id="128" name="直線矢印コネクタ 127"/>
          <p:cNvCxnSpPr/>
          <p:nvPr/>
        </p:nvCxnSpPr>
        <p:spPr>
          <a:xfrm flipH="1">
            <a:off x="7689159" y="3940405"/>
            <a:ext cx="0" cy="81125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0" name="Text Box 99"/>
          <p:cNvSpPr txBox="1">
            <a:spLocks noChangeArrowheads="1"/>
          </p:cNvSpPr>
          <p:nvPr/>
        </p:nvSpPr>
        <p:spPr bwMode="auto">
          <a:xfrm>
            <a:off x="6263989" y="4319118"/>
            <a:ext cx="795133" cy="324391"/>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300"/>
              </a:lnSpc>
            </a:pPr>
            <a:r>
              <a:rPr kumimoji="1" lang="ja-JP" altLang="en-US" sz="1100" b="1" dirty="0" smtClean="0">
                <a:solidFill>
                  <a:srgbClr val="0000CC"/>
                </a:solidFill>
                <a:latin typeface="+mn-ea"/>
              </a:rPr>
              <a:t>過誤調整</a:t>
            </a:r>
            <a:endParaRPr kumimoji="1" lang="en-US" altLang="ja-JP" sz="1100" b="1" dirty="0" smtClean="0">
              <a:solidFill>
                <a:srgbClr val="0000CC"/>
              </a:solidFill>
              <a:latin typeface="+mn-ea"/>
            </a:endParaRPr>
          </a:p>
          <a:p>
            <a:pPr algn="ctr">
              <a:lnSpc>
                <a:spcPts val="1300"/>
              </a:lnSpc>
            </a:pPr>
            <a:r>
              <a:rPr kumimoji="1" lang="ja-JP" altLang="en-US" sz="1100" b="1" dirty="0" smtClean="0">
                <a:solidFill>
                  <a:srgbClr val="0000CC"/>
                </a:solidFill>
                <a:latin typeface="+mn-ea"/>
              </a:rPr>
              <a:t>（</a:t>
            </a:r>
            <a:r>
              <a:rPr kumimoji="1" lang="en-US" altLang="ja-JP" sz="1100" b="1" dirty="0" smtClean="0">
                <a:solidFill>
                  <a:srgbClr val="0000CC"/>
                </a:solidFill>
                <a:latin typeface="+mn-ea"/>
              </a:rPr>
              <a:t>―</a:t>
            </a:r>
            <a:r>
              <a:rPr kumimoji="1" lang="ja-JP" altLang="en-US" sz="1100" b="1" dirty="0" smtClean="0">
                <a:solidFill>
                  <a:srgbClr val="0000CC"/>
                </a:solidFill>
                <a:latin typeface="+mn-ea"/>
              </a:rPr>
              <a:t>）</a:t>
            </a:r>
            <a:endParaRPr kumimoji="1" lang="ja-JP" altLang="en-US" sz="1100" b="1" dirty="0">
              <a:solidFill>
                <a:srgbClr val="0000CC"/>
              </a:solidFill>
              <a:latin typeface="+mn-ea"/>
            </a:endParaRPr>
          </a:p>
        </p:txBody>
      </p:sp>
      <p:sp>
        <p:nvSpPr>
          <p:cNvPr id="131" name="フローチャート: 処理 130"/>
          <p:cNvSpPr/>
          <p:nvPr/>
        </p:nvSpPr>
        <p:spPr>
          <a:xfrm>
            <a:off x="7545143" y="4082489"/>
            <a:ext cx="288032" cy="288032"/>
          </a:xfrm>
          <a:prstGeom prst="flowChartProcess">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rgbClr val="FF0000"/>
                </a:solidFill>
                <a:latin typeface="+mn-ea"/>
              </a:rPr>
              <a:t>4</a:t>
            </a:r>
          </a:p>
        </p:txBody>
      </p:sp>
      <p:grpSp>
        <p:nvGrpSpPr>
          <p:cNvPr id="1047" name="グループ化 1046"/>
          <p:cNvGrpSpPr/>
          <p:nvPr/>
        </p:nvGrpSpPr>
        <p:grpSpPr>
          <a:xfrm>
            <a:off x="5416170" y="3939077"/>
            <a:ext cx="720000" cy="1397837"/>
            <a:chOff x="5416170" y="3939077"/>
            <a:chExt cx="720000" cy="1397837"/>
          </a:xfrm>
        </p:grpSpPr>
        <p:cxnSp>
          <p:nvCxnSpPr>
            <p:cNvPr id="134" name="直線矢印コネクタ 133"/>
            <p:cNvCxnSpPr/>
            <p:nvPr/>
          </p:nvCxnSpPr>
          <p:spPr>
            <a:xfrm>
              <a:off x="6120096" y="3939077"/>
              <a:ext cx="0" cy="1397837"/>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5" name="直線矢印コネクタ 134"/>
            <p:cNvCxnSpPr/>
            <p:nvPr/>
          </p:nvCxnSpPr>
          <p:spPr>
            <a:xfrm flipH="1" flipV="1">
              <a:off x="5416170" y="5336914"/>
              <a:ext cx="720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36" name="フローチャート: 処理 135"/>
          <p:cNvSpPr/>
          <p:nvPr/>
        </p:nvSpPr>
        <p:spPr>
          <a:xfrm>
            <a:off x="5745582" y="5145136"/>
            <a:ext cx="288032" cy="288032"/>
          </a:xfrm>
          <a:prstGeom prst="flowChartProcess">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rgbClr val="FF0000"/>
                </a:solidFill>
                <a:latin typeface="+mn-ea"/>
              </a:rPr>
              <a:t>3</a:t>
            </a:r>
          </a:p>
        </p:txBody>
      </p:sp>
      <p:sp>
        <p:nvSpPr>
          <p:cNvPr id="137" name="Text Box 99"/>
          <p:cNvSpPr txBox="1">
            <a:spLocks noChangeArrowheads="1"/>
          </p:cNvSpPr>
          <p:nvPr/>
        </p:nvSpPr>
        <p:spPr bwMode="auto">
          <a:xfrm>
            <a:off x="5617523" y="5399657"/>
            <a:ext cx="588856" cy="279648"/>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300"/>
              </a:lnSpc>
            </a:pPr>
            <a:r>
              <a:rPr kumimoji="1" lang="ja-JP" altLang="en-US" sz="1100" b="1" dirty="0" smtClean="0">
                <a:solidFill>
                  <a:srgbClr val="FF0000"/>
                </a:solidFill>
                <a:latin typeface="+mn-ea"/>
              </a:rPr>
              <a:t>報告</a:t>
            </a:r>
            <a:endParaRPr kumimoji="1" lang="ja-JP" altLang="en-US" sz="1100" b="1" dirty="0">
              <a:solidFill>
                <a:srgbClr val="FF0000"/>
              </a:solidFill>
              <a:latin typeface="+mn-ea"/>
            </a:endParaRPr>
          </a:p>
        </p:txBody>
      </p:sp>
      <p:cxnSp>
        <p:nvCxnSpPr>
          <p:cNvPr id="138" name="直線矢印コネクタ 137"/>
          <p:cNvCxnSpPr/>
          <p:nvPr/>
        </p:nvCxnSpPr>
        <p:spPr>
          <a:xfrm flipH="1">
            <a:off x="4347011" y="3644645"/>
            <a:ext cx="147940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9" name="Text Box 99"/>
          <p:cNvSpPr txBox="1">
            <a:spLocks noChangeArrowheads="1"/>
          </p:cNvSpPr>
          <p:nvPr/>
        </p:nvSpPr>
        <p:spPr bwMode="auto">
          <a:xfrm>
            <a:off x="4364556" y="3798869"/>
            <a:ext cx="1423929" cy="229618"/>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300"/>
              </a:lnSpc>
            </a:pPr>
            <a:r>
              <a:rPr kumimoji="1" lang="ja-JP" altLang="en-US" sz="1100" b="1" dirty="0" smtClean="0">
                <a:solidFill>
                  <a:srgbClr val="FF0000"/>
                </a:solidFill>
                <a:latin typeface="+mn-ea"/>
              </a:rPr>
              <a:t>他県データ交換</a:t>
            </a:r>
            <a:endParaRPr kumimoji="1" lang="ja-JP" altLang="en-US" sz="1100" b="1" dirty="0">
              <a:solidFill>
                <a:srgbClr val="FF0000"/>
              </a:solidFill>
              <a:latin typeface="+mn-ea"/>
            </a:endParaRPr>
          </a:p>
        </p:txBody>
      </p:sp>
      <p:sp>
        <p:nvSpPr>
          <p:cNvPr id="140" name="フローチャート: 処理 139"/>
          <p:cNvSpPr/>
          <p:nvPr/>
        </p:nvSpPr>
        <p:spPr>
          <a:xfrm>
            <a:off x="4926867" y="3501008"/>
            <a:ext cx="288032" cy="288032"/>
          </a:xfrm>
          <a:prstGeom prst="flowChartProcess">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rgbClr val="FF0000"/>
                </a:solidFill>
                <a:latin typeface="+mn-ea"/>
              </a:rPr>
              <a:t>5</a:t>
            </a:r>
            <a:endParaRPr lang="en-US" altLang="ja-JP" dirty="0">
              <a:solidFill>
                <a:srgbClr val="FF0000"/>
              </a:solidFill>
              <a:latin typeface="+mn-ea"/>
            </a:endParaRPr>
          </a:p>
        </p:txBody>
      </p:sp>
      <p:grpSp>
        <p:nvGrpSpPr>
          <p:cNvPr id="20" name="グループ化 19"/>
          <p:cNvGrpSpPr/>
          <p:nvPr/>
        </p:nvGrpSpPr>
        <p:grpSpPr>
          <a:xfrm>
            <a:off x="1794713" y="3940405"/>
            <a:ext cx="1533773" cy="1166456"/>
            <a:chOff x="1794713" y="3959569"/>
            <a:chExt cx="1533773" cy="1147292"/>
          </a:xfrm>
        </p:grpSpPr>
        <p:cxnSp>
          <p:nvCxnSpPr>
            <p:cNvPr id="141" name="直線矢印コネクタ 140"/>
            <p:cNvCxnSpPr/>
            <p:nvPr/>
          </p:nvCxnSpPr>
          <p:spPr>
            <a:xfrm flipH="1" flipV="1">
              <a:off x="1794713" y="5092417"/>
              <a:ext cx="1533773"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2" name="直線矢印コネクタ 141"/>
            <p:cNvCxnSpPr/>
            <p:nvPr/>
          </p:nvCxnSpPr>
          <p:spPr>
            <a:xfrm flipV="1">
              <a:off x="3325912" y="3959569"/>
              <a:ext cx="0" cy="1147292"/>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43" name="Text Box 99"/>
          <p:cNvSpPr txBox="1">
            <a:spLocks noChangeArrowheads="1"/>
          </p:cNvSpPr>
          <p:nvPr/>
        </p:nvSpPr>
        <p:spPr bwMode="auto">
          <a:xfrm>
            <a:off x="2086060" y="5255712"/>
            <a:ext cx="1224136" cy="348285"/>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300"/>
              </a:lnSpc>
            </a:pPr>
            <a:r>
              <a:rPr lang="ja-JP" altLang="en-US" b="1" dirty="0" smtClean="0">
                <a:solidFill>
                  <a:srgbClr val="FF0000"/>
                </a:solidFill>
                <a:latin typeface="+mn-ea"/>
              </a:rPr>
              <a:t>保険者サー</a:t>
            </a:r>
            <a:r>
              <a:rPr kumimoji="1" lang="ja-JP" altLang="en-US" sz="1100" b="1" dirty="0" smtClean="0">
                <a:solidFill>
                  <a:srgbClr val="FF0000"/>
                </a:solidFill>
                <a:latin typeface="+mn-ea"/>
              </a:rPr>
              <a:t>ビス系公開</a:t>
            </a:r>
            <a:endParaRPr kumimoji="1" lang="en-US" altLang="ja-JP" sz="1100" b="1" dirty="0" smtClean="0">
              <a:solidFill>
                <a:srgbClr val="FF0000"/>
              </a:solidFill>
              <a:latin typeface="+mn-ea"/>
            </a:endParaRPr>
          </a:p>
          <a:p>
            <a:pPr algn="ctr">
              <a:lnSpc>
                <a:spcPts val="1300"/>
              </a:lnSpc>
            </a:pPr>
            <a:endParaRPr kumimoji="1" lang="ja-JP" altLang="en-US" sz="1100" b="1" dirty="0">
              <a:solidFill>
                <a:srgbClr val="FF0000"/>
              </a:solidFill>
              <a:latin typeface="+mn-ea"/>
            </a:endParaRPr>
          </a:p>
        </p:txBody>
      </p:sp>
      <p:sp>
        <p:nvSpPr>
          <p:cNvPr id="144" name="フローチャート: 処理 143"/>
          <p:cNvSpPr/>
          <p:nvPr/>
        </p:nvSpPr>
        <p:spPr>
          <a:xfrm>
            <a:off x="2535572" y="4947189"/>
            <a:ext cx="288032" cy="288032"/>
          </a:xfrm>
          <a:prstGeom prst="flowChartProcess">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latin typeface="+mn-ea"/>
              </a:rPr>
              <a:t>６</a:t>
            </a:r>
            <a:endParaRPr lang="en-US" altLang="ja-JP" dirty="0">
              <a:solidFill>
                <a:srgbClr val="FF0000"/>
              </a:solidFill>
              <a:latin typeface="+mn-ea"/>
            </a:endParaRPr>
          </a:p>
        </p:txBody>
      </p:sp>
      <p:grpSp>
        <p:nvGrpSpPr>
          <p:cNvPr id="153" name="グループ化 152"/>
          <p:cNvGrpSpPr/>
          <p:nvPr/>
        </p:nvGrpSpPr>
        <p:grpSpPr>
          <a:xfrm>
            <a:off x="5826420" y="2426193"/>
            <a:ext cx="2674302" cy="1514212"/>
            <a:chOff x="3294811" y="2668361"/>
            <a:chExt cx="2674302" cy="1514212"/>
          </a:xfrm>
        </p:grpSpPr>
        <p:sp>
          <p:nvSpPr>
            <p:cNvPr id="154" name="Text Box 99"/>
            <p:cNvSpPr txBox="1">
              <a:spLocks noChangeArrowheads="1"/>
            </p:cNvSpPr>
            <p:nvPr/>
          </p:nvSpPr>
          <p:spPr bwMode="auto">
            <a:xfrm>
              <a:off x="3444469" y="2700327"/>
              <a:ext cx="1008112" cy="432048"/>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a:solidFill>
                    <a:srgbClr val="000000"/>
                  </a:solidFill>
                  <a:latin typeface="Verdana" pitchFamily="34" charset="0"/>
                  <a:ea typeface="HG丸ｺﾞｼｯｸM-PRO" pitchFamily="49" charset="-128"/>
                </a:rPr>
                <a:t>Ｂ</a:t>
              </a:r>
              <a:r>
                <a:rPr kumimoji="1" lang="ja-JP" altLang="en-US" sz="1100" dirty="0" smtClean="0">
                  <a:solidFill>
                    <a:srgbClr val="000000"/>
                  </a:solidFill>
                  <a:latin typeface="Verdana" pitchFamily="34" charset="0"/>
                  <a:ea typeface="HG丸ｺﾞｼｯｸM-PRO" pitchFamily="49" charset="-128"/>
                </a:rPr>
                <a:t>県</a:t>
              </a:r>
              <a:endParaRPr kumimoji="1" lang="ja-JP" altLang="en-US" sz="1100" dirty="0">
                <a:solidFill>
                  <a:srgbClr val="000000"/>
                </a:solidFill>
                <a:latin typeface="Verdana" pitchFamily="34" charset="0"/>
                <a:ea typeface="HG丸ｺﾞｼｯｸM-PRO" pitchFamily="49" charset="-128"/>
              </a:endParaRPr>
            </a:p>
            <a:p>
              <a:pPr>
                <a:lnSpc>
                  <a:spcPts val="1300"/>
                </a:lnSpc>
              </a:pPr>
              <a:r>
                <a:rPr kumimoji="1" lang="ja-JP" altLang="en-US" sz="1100" dirty="0">
                  <a:solidFill>
                    <a:srgbClr val="000000"/>
                  </a:solidFill>
                  <a:latin typeface="Verdana" pitchFamily="34" charset="0"/>
                  <a:ea typeface="HG丸ｺﾞｼｯｸM-PRO" pitchFamily="49" charset="-128"/>
                </a:rPr>
                <a:t>国保連合会</a:t>
              </a:r>
            </a:p>
          </p:txBody>
        </p:sp>
        <p:pic>
          <p:nvPicPr>
            <p:cNvPr id="155" name="Picture 102" descr="0091 図書館"/>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5976" y="2722975"/>
              <a:ext cx="648072" cy="445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 name="Picture 118" descr="PE01922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81047" y="3257227"/>
              <a:ext cx="648072" cy="4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 name="AutoShape 31"/>
            <p:cNvSpPr>
              <a:spLocks noChangeArrowheads="1"/>
            </p:cNvSpPr>
            <p:nvPr/>
          </p:nvSpPr>
          <p:spPr bwMode="auto">
            <a:xfrm>
              <a:off x="3294811" y="2668361"/>
              <a:ext cx="2674302" cy="1514212"/>
            </a:xfrm>
            <a:prstGeom prst="roundRect">
              <a:avLst>
                <a:gd name="adj" fmla="val 16667"/>
              </a:avLst>
            </a:prstGeom>
            <a:noFill/>
            <a:ln w="6350" algn="ctr">
              <a:solidFill>
                <a:schemeClr val="tx1"/>
              </a:solidFill>
              <a:prstDash val="dash"/>
              <a:round/>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pic>
          <p:nvPicPr>
            <p:cNvPr id="158" name="Picture 4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7111" y="3276391"/>
              <a:ext cx="44514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 name="上カーブ矢印 158"/>
            <p:cNvSpPr/>
            <p:nvPr/>
          </p:nvSpPr>
          <p:spPr>
            <a:xfrm rot="1077355" flipV="1">
              <a:off x="4699004" y="3205930"/>
              <a:ext cx="465206" cy="180020"/>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0" name="Text Box 99"/>
            <p:cNvSpPr txBox="1">
              <a:spLocks noChangeArrowheads="1"/>
            </p:cNvSpPr>
            <p:nvPr/>
          </p:nvSpPr>
          <p:spPr bwMode="auto">
            <a:xfrm>
              <a:off x="4998109" y="3050360"/>
              <a:ext cx="650918" cy="299639"/>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300"/>
                </a:lnSpc>
              </a:pPr>
              <a:r>
                <a:rPr kumimoji="1" lang="ja-JP" altLang="en-US" sz="1200" b="1" dirty="0" smtClean="0">
                  <a:solidFill>
                    <a:srgbClr val="FF0000"/>
                  </a:solidFill>
                  <a:latin typeface="+mn-ea"/>
                </a:rPr>
                <a:t>複製</a:t>
              </a:r>
              <a:endParaRPr kumimoji="1" lang="ja-JP" altLang="en-US" sz="1200" b="1" dirty="0">
                <a:solidFill>
                  <a:srgbClr val="FF0000"/>
                </a:solidFill>
                <a:latin typeface="+mn-ea"/>
              </a:endParaRPr>
            </a:p>
          </p:txBody>
        </p:sp>
        <p:sp>
          <p:nvSpPr>
            <p:cNvPr id="161" name="メモ 160"/>
            <p:cNvSpPr/>
            <p:nvPr/>
          </p:nvSpPr>
          <p:spPr>
            <a:xfrm>
              <a:off x="4851550" y="3394123"/>
              <a:ext cx="612000" cy="541511"/>
            </a:xfrm>
            <a:prstGeom prst="foldedCorner">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mn-ea"/>
                </a:rPr>
                <a:t>一次審査</a:t>
              </a:r>
              <a:r>
                <a:rPr lang="ja-JP" altLang="en-US" sz="800" dirty="0" smtClean="0">
                  <a:solidFill>
                    <a:schemeClr val="tx1"/>
                  </a:solidFill>
                  <a:latin typeface="+mn-ea"/>
                </a:rPr>
                <a:t>レセプト</a:t>
              </a:r>
              <a:endParaRPr lang="en-US" altLang="ja-JP" sz="800" dirty="0" smtClean="0">
                <a:solidFill>
                  <a:schemeClr val="tx1"/>
                </a:solidFill>
                <a:latin typeface="+mn-ea"/>
              </a:endParaRPr>
            </a:p>
            <a:p>
              <a:pPr algn="ctr"/>
              <a:r>
                <a:rPr kumimoji="1" lang="ja-JP" altLang="en-US" sz="800" dirty="0" smtClean="0">
                  <a:solidFill>
                    <a:schemeClr val="tx1"/>
                  </a:solidFill>
                  <a:latin typeface="+mn-ea"/>
                </a:rPr>
                <a:t>（電子）</a:t>
              </a:r>
              <a:endParaRPr kumimoji="1" lang="ja-JP" altLang="en-US" sz="800" dirty="0">
                <a:solidFill>
                  <a:schemeClr val="tx1"/>
                </a:solidFill>
                <a:latin typeface="+mn-ea"/>
              </a:endParaRPr>
            </a:p>
          </p:txBody>
        </p:sp>
      </p:grpSp>
      <p:sp>
        <p:nvSpPr>
          <p:cNvPr id="129" name="フローチャート: 処理 128"/>
          <p:cNvSpPr/>
          <p:nvPr/>
        </p:nvSpPr>
        <p:spPr>
          <a:xfrm>
            <a:off x="7430715" y="2460967"/>
            <a:ext cx="288032" cy="288032"/>
          </a:xfrm>
          <a:prstGeom prst="flowChartProcess">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rgbClr val="FF0000"/>
                </a:solidFill>
                <a:latin typeface="+mn-ea"/>
              </a:rPr>
              <a:t>1</a:t>
            </a:r>
            <a:endParaRPr kumimoji="1" lang="en-US" altLang="ja-JP" dirty="0" smtClean="0">
              <a:solidFill>
                <a:srgbClr val="FF0000"/>
              </a:solidFill>
              <a:latin typeface="+mn-ea"/>
            </a:endParaRPr>
          </a:p>
        </p:txBody>
      </p:sp>
      <p:sp>
        <p:nvSpPr>
          <p:cNvPr id="133" name="フローチャート: 処理 132"/>
          <p:cNvSpPr/>
          <p:nvPr/>
        </p:nvSpPr>
        <p:spPr>
          <a:xfrm>
            <a:off x="7876975" y="3361310"/>
            <a:ext cx="288032" cy="288032"/>
          </a:xfrm>
          <a:prstGeom prst="flowChartProcess">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rgbClr val="FF0000"/>
                </a:solidFill>
                <a:latin typeface="+mn-ea"/>
              </a:rPr>
              <a:t>2</a:t>
            </a:r>
          </a:p>
        </p:txBody>
      </p:sp>
      <p:sp>
        <p:nvSpPr>
          <p:cNvPr id="145" name="Text Box 99"/>
          <p:cNvSpPr txBox="1">
            <a:spLocks noChangeArrowheads="1"/>
          </p:cNvSpPr>
          <p:nvPr/>
        </p:nvSpPr>
        <p:spPr bwMode="auto">
          <a:xfrm>
            <a:off x="7724563" y="4332507"/>
            <a:ext cx="900100" cy="381135"/>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300"/>
              </a:lnSpc>
            </a:pPr>
            <a:r>
              <a:rPr kumimoji="1" lang="ja-JP" altLang="en-US" sz="1100" b="1" dirty="0" smtClean="0">
                <a:solidFill>
                  <a:srgbClr val="FF0000"/>
                </a:solidFill>
                <a:latin typeface="+mn-ea"/>
              </a:rPr>
              <a:t>受託決定分</a:t>
            </a:r>
            <a:endParaRPr kumimoji="1" lang="en-US" altLang="ja-JP" sz="1100" b="1" dirty="0" smtClean="0">
              <a:solidFill>
                <a:srgbClr val="FF0000"/>
              </a:solidFill>
              <a:latin typeface="+mn-ea"/>
            </a:endParaRPr>
          </a:p>
          <a:p>
            <a:pPr>
              <a:lnSpc>
                <a:spcPts val="1300"/>
              </a:lnSpc>
            </a:pPr>
            <a:r>
              <a:rPr kumimoji="1" lang="ja-JP" altLang="en-US" sz="1100" b="1" dirty="0" smtClean="0">
                <a:solidFill>
                  <a:srgbClr val="FF0000"/>
                </a:solidFill>
                <a:latin typeface="+mn-ea"/>
              </a:rPr>
              <a:t>（＋）</a:t>
            </a:r>
            <a:endParaRPr kumimoji="1" lang="ja-JP" altLang="en-US" sz="1100" b="1" dirty="0">
              <a:solidFill>
                <a:srgbClr val="FF0000"/>
              </a:solidFill>
              <a:latin typeface="+mn-ea"/>
            </a:endParaRPr>
          </a:p>
        </p:txBody>
      </p:sp>
      <p:sp>
        <p:nvSpPr>
          <p:cNvPr id="132" name="Text Box 99"/>
          <p:cNvSpPr txBox="1">
            <a:spLocks noChangeArrowheads="1"/>
          </p:cNvSpPr>
          <p:nvPr/>
        </p:nvSpPr>
        <p:spPr bwMode="auto">
          <a:xfrm>
            <a:off x="7569279" y="3689510"/>
            <a:ext cx="930098" cy="216295"/>
          </a:xfrm>
          <a:prstGeom prst="rect">
            <a:avLst/>
          </a:prstGeom>
          <a:noFill/>
          <a:ln w="6350" algn="ctr">
            <a:noFill/>
            <a:miter lim="800000"/>
            <a:headEnd/>
            <a:tailEnd/>
          </a:ln>
          <a:effectLst/>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300"/>
              </a:lnSpc>
            </a:pPr>
            <a:r>
              <a:rPr kumimoji="1" lang="ja-JP" altLang="en-US" sz="1100" b="1" dirty="0" smtClean="0">
                <a:solidFill>
                  <a:srgbClr val="FF0000"/>
                </a:solidFill>
                <a:latin typeface="+mn-ea"/>
              </a:rPr>
              <a:t>受託分決定</a:t>
            </a:r>
            <a:endParaRPr kumimoji="1" lang="ja-JP" altLang="en-US" sz="1100" b="1" dirty="0">
              <a:solidFill>
                <a:srgbClr val="FF0000"/>
              </a:solidFill>
              <a:latin typeface="+mn-ea"/>
            </a:endParaRPr>
          </a:p>
        </p:txBody>
      </p:sp>
    </p:spTree>
    <p:extLst>
      <p:ext uri="{BB962C8B-B14F-4D97-AF65-F5344CB8AC3E}">
        <p14:creationId xmlns:p14="http://schemas.microsoft.com/office/powerpoint/2010/main" val="2421849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ほふり">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ほふり" id="{4C1EF307-407D-49AE-A115-F1D95FCD7CDA}" vid="{0B5E08EE-A106-4E96-B872-49B00883418C}"/>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ほふり</Template>
  <TotalTime>33949</TotalTime>
  <Words>3649</Words>
  <Application>Microsoft Office PowerPoint</Application>
  <PresentationFormat>画面に合わせる (4:3)</PresentationFormat>
  <Paragraphs>910</Paragraphs>
  <Slides>36</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36</vt:i4>
      </vt:variant>
    </vt:vector>
  </HeadingPairs>
  <TitlesOfParts>
    <vt:vector size="45" baseType="lpstr">
      <vt:lpstr>HG丸ｺﾞｼｯｸM-PRO</vt:lpstr>
      <vt:lpstr>Meiryo UI</vt:lpstr>
      <vt:lpstr>ＭＳ Ｐゴシック</vt:lpstr>
      <vt:lpstr>ＭＳ ゴシック</vt:lpstr>
      <vt:lpstr>Arial</vt:lpstr>
      <vt:lpstr>Calibri</vt:lpstr>
      <vt:lpstr>Verdana</vt:lpstr>
      <vt:lpstr>Wingdings</vt:lpstr>
      <vt:lpstr>ほふり</vt:lpstr>
      <vt:lpstr>国保総合システムの振替機能を活用した 保険者間調整の手引き （包括的合意に基づく保険者間調整）</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国保総合システムの振替機能を活用した保険者間調整処理ケース①の流れ</vt:lpstr>
      <vt:lpstr>国保総合システムの振替機能を活用した保険者間調整処理ケース②の流れ</vt:lpstr>
      <vt:lpstr>国保総合システムの振替機能を活用した保険者間調整処理ケース③の流れ</vt:lpstr>
      <vt:lpstr>国保総合システムの振替機能を活用した保険者間調整処理ケース④の流れ</vt:lpstr>
      <vt:lpstr>国保総合システムの振替機能を活用した保険者間調整処理ケース⑤の流れ</vt:lpstr>
      <vt:lpstr>国保総合システムの振替機能を活用した保険者間調整処理ケース①の業務フロー</vt:lpstr>
      <vt:lpstr>国保総合システムの振替機能を活用した保険者間調整処理ケース②の業務フロー</vt:lpstr>
      <vt:lpstr>国保総合システムの振替機能を活用した保険者間調整処理ケース③の業務フロー</vt:lpstr>
      <vt:lpstr>国保総合システムの振替機能を活用した保険者間調整処理ケース④の業務フロー</vt:lpstr>
      <vt:lpstr>国保総合システムの振替機能を活用した保険者間調整処理ケース⑤の業務フロー</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保険者間調整処理における当月内過誤処理について</vt:lpstr>
      <vt:lpstr>保険者間調整処理における当月内過誤処理について</vt:lpstr>
      <vt:lpstr>調整に至らなかったが当月内過誤処理を行わない場合の処理について</vt:lpstr>
      <vt:lpstr>電子レセプトかつ紙症状詳記ありの他県データ交換について</vt:lpstr>
      <vt:lpstr>運用上の留意事項</vt:lpstr>
    </vt:vector>
  </TitlesOfParts>
  <Company>国民健康保険中央会</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療養費の代理受領方式による保険者間調整の手引き</dc:title>
  <dc:creator>kkhadmin</dc:creator>
  <cp:lastModifiedBy>2108 小倉 奬</cp:lastModifiedBy>
  <cp:revision>2429</cp:revision>
  <cp:lastPrinted>2021-03-15T02:56:46Z</cp:lastPrinted>
  <dcterms:created xsi:type="dcterms:W3CDTF">2014-04-17T01:05:56Z</dcterms:created>
  <dcterms:modified xsi:type="dcterms:W3CDTF">2021-03-30T00:32:46Z</dcterms:modified>
</cp:coreProperties>
</file>